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notesMasterIdLst>
    <p:notesMasterId r:id="rId31"/>
  </p:notesMasterIdLst>
  <p:sldIdLst>
    <p:sldId id="262" r:id="rId2"/>
    <p:sldId id="261" r:id="rId3"/>
    <p:sldId id="279" r:id="rId4"/>
    <p:sldId id="263" r:id="rId5"/>
    <p:sldId id="280" r:id="rId6"/>
    <p:sldId id="264" r:id="rId7"/>
    <p:sldId id="281" r:id="rId8"/>
    <p:sldId id="265" r:id="rId9"/>
    <p:sldId id="282" r:id="rId10"/>
    <p:sldId id="266" r:id="rId11"/>
    <p:sldId id="283" r:id="rId12"/>
    <p:sldId id="267" r:id="rId13"/>
    <p:sldId id="284" r:id="rId14"/>
    <p:sldId id="268" r:id="rId15"/>
    <p:sldId id="285" r:id="rId16"/>
    <p:sldId id="269" r:id="rId17"/>
    <p:sldId id="286" r:id="rId18"/>
    <p:sldId id="287" r:id="rId19"/>
    <p:sldId id="294" r:id="rId20"/>
    <p:sldId id="273" r:id="rId21"/>
    <p:sldId id="288" r:id="rId22"/>
    <p:sldId id="274" r:id="rId23"/>
    <p:sldId id="289" r:id="rId24"/>
    <p:sldId id="276" r:id="rId25"/>
    <p:sldId id="290" r:id="rId26"/>
    <p:sldId id="277" r:id="rId27"/>
    <p:sldId id="292" r:id="rId28"/>
    <p:sldId id="278" r:id="rId29"/>
    <p:sldId id="293" r:id="rId30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DB8"/>
    <a:srgbClr val="0073E6"/>
    <a:srgbClr val="004FEE"/>
    <a:srgbClr val="568731"/>
    <a:srgbClr val="6CA62C"/>
    <a:srgbClr val="920000"/>
    <a:srgbClr val="993300"/>
    <a:srgbClr val="387780"/>
    <a:srgbClr val="718E2A"/>
    <a:srgbClr val="098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90" d="100"/>
          <a:sy n="90" d="100"/>
        </p:scale>
        <p:origin x="-1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B5F807F-7A22-446B-B1C7-91AFD91006C3}" type="datetimeFigureOut">
              <a:rPr lang="he-IL" smtClean="0"/>
              <a:t>כ'/ניסן/תשע"ד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AB4375-EB53-47BD-998B-1B743C35D90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6083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478443"/>
      </p:ext>
    </p:extLst>
  </p:cSld>
  <p:clrMapOvr>
    <a:masterClrMapping/>
  </p:clrMapOvr>
  <p:transition spd="slow" advClick="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338086"/>
      </p:ext>
    </p:extLst>
  </p:cSld>
  <p:clrMapOvr>
    <a:masterClrMapping/>
  </p:clrMapOvr>
  <p:transition spd="slow" advClick="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480276"/>
      </p:ext>
    </p:extLst>
  </p:cSld>
  <p:clrMapOvr>
    <a:masterClrMapping/>
  </p:clrMapOvr>
  <p:transition spd="slow" advClick="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188674"/>
      </p:ext>
    </p:extLst>
  </p:cSld>
  <p:clrMapOvr>
    <a:masterClrMapping/>
  </p:clrMapOvr>
  <p:transition spd="slow" advClick="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639517"/>
      </p:ext>
    </p:extLst>
  </p:cSld>
  <p:clrMapOvr>
    <a:masterClrMapping/>
  </p:clrMapOvr>
  <p:transition spd="slow" advClick="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563386"/>
      </p:ext>
    </p:extLst>
  </p:cSld>
  <p:clrMapOvr>
    <a:masterClrMapping/>
  </p:clrMapOvr>
  <p:transition spd="slow" advClick="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434623"/>
      </p:ext>
    </p:extLst>
  </p:cSld>
  <p:clrMapOvr>
    <a:masterClrMapping/>
  </p:clrMapOvr>
  <p:transition spd="slow" advClick="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68063"/>
      </p:ext>
    </p:extLst>
  </p:cSld>
  <p:clrMapOvr>
    <a:masterClrMapping/>
  </p:clrMapOvr>
  <p:transition spd="slow" advClick="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825279"/>
      </p:ext>
    </p:extLst>
  </p:cSld>
  <p:clrMapOvr>
    <a:masterClrMapping/>
  </p:clrMapOvr>
  <p:transition spd="slow" advClick="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530216"/>
      </p:ext>
    </p:extLst>
  </p:cSld>
  <p:clrMapOvr>
    <a:masterClrMapping/>
  </p:clrMapOvr>
  <p:transition spd="slow" advClick="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815153"/>
      </p:ext>
    </p:extLst>
  </p:cSld>
  <p:clrMapOvr>
    <a:masterClrMapping/>
  </p:clrMapOvr>
  <p:transition spd="slow" advClick="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כ'/ניסן/תשע"ד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565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>
    <p:wipe dir="r"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mdatyamim.022.co.il/BRPortal/br/P102.jsp?arc=80575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hyperlink" Target="http://www.hemdatyamim.022.co.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0323" y="764703"/>
            <a:ext cx="8071049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6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מלאכות בונה - סותר</a:t>
            </a:r>
            <a:endParaRPr lang="he-IL" sz="66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394" y="6373307"/>
            <a:ext cx="258739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rgbClr val="54A838"/>
                </a:solidFill>
                <a:hlinkClick r:id="rId3"/>
              </a:rPr>
              <a:t>מצגות וחומרי עזר נוספים באתר חמדת ימים</a:t>
            </a:r>
            <a:endParaRPr lang="he-IL" sz="1050" dirty="0">
              <a:solidFill>
                <a:srgbClr val="54A838"/>
              </a:solidFill>
            </a:endParaRPr>
          </a:p>
        </p:txBody>
      </p:sp>
      <p:sp>
        <p:nvSpPr>
          <p:cNvPr id="23" name="כותרת 1"/>
          <p:cNvSpPr txBox="1">
            <a:spLocks/>
          </p:cNvSpPr>
          <p:nvPr/>
        </p:nvSpPr>
        <p:spPr>
          <a:xfrm>
            <a:off x="1156160" y="1988840"/>
            <a:ext cx="6836296" cy="7920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מצגת שאלות מסכמות על מלאכות בונה - סותר</a:t>
            </a:r>
            <a:b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על פי הספר חמדת ימים חלק ב</a:t>
            </a:r>
            <a:endParaRPr lang="he-IL" sz="32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pic>
        <p:nvPicPr>
          <p:cNvPr id="28" name="Picture 2" descr="D:\DOC\!\!\אתר חמדת ימים\כריכה חמדת ימים חלק ב'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92" y="3420980"/>
            <a:ext cx="2058892" cy="291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קבוצה 28"/>
          <p:cNvGrpSpPr/>
          <p:nvPr/>
        </p:nvGrpSpPr>
        <p:grpSpPr>
          <a:xfrm>
            <a:off x="3325216" y="4880078"/>
            <a:ext cx="3046984" cy="1789282"/>
            <a:chOff x="4788024" y="2977708"/>
            <a:chExt cx="2481263" cy="1225550"/>
          </a:xfrm>
        </p:grpSpPr>
        <p:pic>
          <p:nvPicPr>
            <p:cNvPr id="3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TextBox 30">
              <a:hlinkClick r:id="" action="ppaction://hlinkshowjump?jump=nextslide"/>
            </p:cNvPr>
            <p:cNvSpPr txBox="1"/>
            <p:nvPr/>
          </p:nvSpPr>
          <p:spPr>
            <a:xfrm>
              <a:off x="5200563" y="3373151"/>
              <a:ext cx="1656184" cy="48485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4000" b="1" spc="20" dirty="0">
                  <a:ln>
                    <a:solidFill>
                      <a:schemeClr val="tx2">
                        <a:lumMod val="5000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76200">
                      <a:schemeClr val="accent6">
                        <a:alpha val="47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694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84785"/>
            <a:ext cx="68362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אדם שסתם חור קטן מאד בקיר?</a:t>
            </a: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0323" y="26370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חייב מדאורייתא.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76470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1. שיעור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מלאכת בונה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357064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אסור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מדרבנן.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17517" y="407714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מותר.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156</a:t>
              </a:r>
            </a:p>
          </p:txBody>
        </p:sp>
      </p:grpSp>
      <p:sp>
        <p:nvSpPr>
          <p:cNvPr id="16" name="TextBox 15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79170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484785"/>
            <a:ext cx="68362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אדם שסתם חור קטן מאד בקיר?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6370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 חייב מדאורייתא.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76470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1. שיעור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מלאכת בונה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357064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אסור מדרבנן.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17517" y="407714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מותר.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156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1259730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124744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הנכון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083566"/>
            <a:ext cx="79575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בבנייה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בקרקע חייבים מדאוריתא דווקא באופן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שהחלקים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מחוברים היטב, ואילו בבנייה בכלים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חייבים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אף באופן שאין החלקים מחוברים היטב.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9931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rgbClr val="FA8D3D">
                      <a:alpha val="31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2. בנייה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rgbClr val="FA8D3D">
                      <a:alpha val="31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בקרקע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rgbClr val="FA8D3D">
                      <a:alpha val="31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ובכלים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rgbClr val="FA8D3D">
                    <a:alpha val="31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17517" y="4124471"/>
            <a:ext cx="79429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בכל מקרה אין חייבים מדאורייתא כאשר החיבור 	אינו מהודק היטב.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156</a:t>
              </a:r>
            </a:p>
          </p:txBody>
        </p:sp>
      </p:grpSp>
      <p:sp>
        <p:nvSpPr>
          <p:cNvPr id="24" name="TextBox 23">
            <a:hlinkClick r:id="" action="ppaction://hlinkshowjump?jump=previousslide"/>
          </p:cNvPr>
          <p:cNvSpPr txBox="1"/>
          <p:nvPr/>
        </p:nvSpPr>
        <p:spPr>
          <a:xfrm>
            <a:off x="3053680" y="501317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1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17520" y="3528010"/>
            <a:ext cx="795750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להיפך.</a:t>
            </a:r>
          </a:p>
        </p:txBody>
      </p:sp>
    </p:spTree>
    <p:extLst>
      <p:ext uri="{BB962C8B-B14F-4D97-AF65-F5344CB8AC3E}">
        <p14:creationId xmlns:p14="http://schemas.microsoft.com/office/powerpoint/2010/main" val="20165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375554" y="1124744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המשפט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הנכון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083566"/>
            <a:ext cx="79575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בבנייה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בקרקע חייבים מדאוריתא דווקא באופן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שהחלקים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מחוברים היטב, ואילו בבנייה בכלים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חייבים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אף באופן שאין החלקים מחוברים היטב.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9931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rgbClr val="FA8D3D">
                      <a:alpha val="31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2. בנייה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rgbClr val="FA8D3D">
                      <a:alpha val="31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בקרקע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rgbClr val="FA8D3D">
                      <a:alpha val="31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ובכלים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rgbClr val="FA8D3D">
                    <a:alpha val="31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528010"/>
            <a:ext cx="795750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להיפך.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17517" y="4124471"/>
            <a:ext cx="79429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בכל מקרה אין חייבים מדאורייתא כאשר החיבור 	אינו מהודק היטב.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156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3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5794926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4"/>
            <a:ext cx="8277844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באיזה מקרה אסור לחבר חלקים של כלי אפילו באופן רפוי?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1328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ביום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הכיפורים שחל בשבת.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3. חיבור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באופן רפוי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61536" y="2852936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בכלי שרגילים בדרך כלל לחברו בחיבור גמור 	ומהודק.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61533" y="393305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במקרה שמתכנן להשאירם כך לזמן מרובה.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159</a:t>
              </a:r>
            </a:p>
          </p:txBody>
        </p:sp>
      </p:grpSp>
      <p:sp>
        <p:nvSpPr>
          <p:cNvPr id="24" name="TextBox 23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67074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4" grpId="0"/>
      <p:bldP spid="2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4"/>
            <a:ext cx="8277844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באיזה מקרה אסור לחבר חלקים של כלי אפילו באופן רפוי?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1328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ביום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הכיפורים שחל בשבת.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3. חיבור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באופן רפוי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2852936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בכלי שרגילים בדרך כלל לחברו בחיבור גמור 	ומהודק.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61533" y="393305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במקרה שמתכנן להשאירם כך לזמן מרובה.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159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3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760921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980728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אוהל?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1844824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גג שנעשה כדי להגן מפני דבר כלשהו, כגון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מפני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השמש או מפני הגשמים.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4. אוהל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285293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גג שנעשה כדי להשתמש בחלל שתחתיו.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61533" y="4149152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ד.	כל גג, בתנאי שיש לו גם דפנות.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6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74339" y="3501080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תשובות א' וב' נכונות.</a:t>
            </a:r>
          </a:p>
        </p:txBody>
      </p:sp>
      <p:sp>
        <p:nvSpPr>
          <p:cNvPr id="25" name="TextBox 24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8348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5" grpId="0"/>
      <p:bldP spid="25" grpId="1"/>
      <p:bldP spid="25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980728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אוהל?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1844824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גג שנעשה כדי להגן מפני דבר כלשהו, כגון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מפני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השמש או מפני הגשמים.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4. אוהל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285293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גג שנעשה כדי להשתמש בחלל שתחתיו.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61533" y="4149152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ד.	כל גג, בתנאי שיש לו גם דפנות.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3501080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תשובות א' וב' נכונות.</a:t>
            </a:r>
          </a:p>
        </p:txBody>
      </p:sp>
      <p:grpSp>
        <p:nvGrpSpPr>
          <p:cNvPr id="26" name="קבוצה 25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8" name="TextBox 27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840842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5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אוהל קבע? </a:t>
            </a: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74339" y="2180255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אוהל שנעשה לצורך שימוש של שמונה ימים 	לפחות.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5. אוהל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קבע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32850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אוהל שנעשה מחומר עמיד.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400513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אוהל הקבוע היטב למקומו.</a:t>
            </a:r>
          </a:p>
        </p:txBody>
      </p:sp>
      <p:sp>
        <p:nvSpPr>
          <p:cNvPr id="24" name="TextBox 23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19425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24" grpId="0"/>
      <p:bldP spid="2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5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אוהל קבע?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180255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אוהל שנעשה לצורך שימוש של שמונה ימים </a:t>
            </a:r>
            <a:r>
              <a:rPr lang="he-IL" sz="3200" b="1" spc="30" dirty="0" smtClean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לפחות</a:t>
            </a: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5. אוהל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קבע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32850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אוהל שנעשה מחומר עמיד.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400513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אוהל הקבוע היטב למקומו.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437439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52355" y="3069032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אסור מהתורה.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6. אוהל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קבע - אופן החיבור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39552" y="3717032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אסור מדרבנן.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52355" y="436517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מותר.</a:t>
            </a:r>
          </a:p>
        </p:txBody>
      </p:sp>
      <p:sp>
        <p:nvSpPr>
          <p:cNvPr id="24" name="TextBox 23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5" name="כותרת 1"/>
          <p:cNvSpPr>
            <a:spLocks noGrp="1"/>
          </p:cNvSpPr>
          <p:nvPr>
            <p:ph type="ctrTitle"/>
          </p:nvPr>
        </p:nvSpPr>
        <p:spPr>
          <a:xfrm>
            <a:off x="542628" y="1988840"/>
            <a:ext cx="78457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אוהל כאשר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אין בעיה הלכתית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בסוג החיבורים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שלו - כגון שנתלה בלולאות על גבי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ווים,</a:t>
            </a:r>
            <a:b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ולא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במסמרים או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ברגים?</a:t>
            </a:r>
            <a:endParaRPr lang="he-IL" sz="3200" b="1" spc="20" dirty="0">
              <a:ln w="635">
                <a:solidFill>
                  <a:srgbClr val="FFC000"/>
                </a:solidFill>
              </a:ln>
              <a:solidFill>
                <a:schemeClr val="accent6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0588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24" grpId="0"/>
      <p:bldP spid="2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2628" y="1988840"/>
            <a:ext cx="78457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אוהל כאשר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אין בעיה הלכתית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בסוג החיבורים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שלו - כגון שנתלה בלולאות על גבי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ווים,</a:t>
            </a:r>
            <a:b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ולא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במסמרים או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ברגים?</a:t>
            </a:r>
            <a:endParaRPr lang="he-IL" sz="3200" b="1" spc="20" dirty="0">
              <a:ln w="635">
                <a:solidFill>
                  <a:srgbClr val="FFC000"/>
                </a:solidFill>
              </a:ln>
              <a:solidFill>
                <a:schemeClr val="accent6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52355" y="3069032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אסור מהתורה.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6. אוהל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קבע - אופן החיבור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39552" y="3717032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אסור מדרבנן.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52355" y="436517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מותר.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24147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5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דינו של אוהל עראי?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252263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אסור מהתורה לעשות אוהל, בין אם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הוא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אוהל קבע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ובין אם הוא עראי.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7. אוהל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עראי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61536" y="3357064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אסור מדרבנן לעשות אוהל עראי.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407714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 לכתחילה לעשות אוהל עראי.</a:t>
            </a:r>
          </a:p>
        </p:txBody>
      </p:sp>
      <p:sp>
        <p:nvSpPr>
          <p:cNvPr id="10" name="TextBox 9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67765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0" grpId="0"/>
      <p:bldP spid="1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5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מהו דינו של אוהל עראי?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252263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אסור מהתורה לעשות אוהל, בין אם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הוא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אוהל קבע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ובין אם הוא עראי.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7. אוהל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עראי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3357064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אסור מדרבנן לעשות אוהל עראי.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161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4077144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 לכתחילה לעשות אוהל עראי.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962518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980728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 בחר את המשפט הנכון.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1916831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עשיית תוספת קבע לאוהל מכל סוג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אסורה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מהתורה.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8. תוספת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לאוהל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2951945"/>
            <a:ext cx="771408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עשיית תוספת עראי לאוהל קבע - מותרת.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163</a:t>
              </a: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3573087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עשיית תוספת עראי לאוהל עראי - מותרת.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88479" y="4221159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  <p:sp>
        <p:nvSpPr>
          <p:cNvPr id="11" name="TextBox 10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12700">
                    <a:srgbClr val="7030A0">
                      <a:lumMod val="75000"/>
                      <a:alpha val="14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34314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11" grpId="0"/>
      <p:bldP spid="11" grpId="1"/>
      <p:bldP spid="1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980728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 בחר את המשפט הנכון.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1916831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עשיית תוספת קבע לאוהל מכל סוג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אסורה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מהתורה.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8. תוספת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לאוהל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2951945"/>
            <a:ext cx="771408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עשיית תוספת עראי לאוהל קבע - מותרת.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163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481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3573087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עשיית תוספת עראי לאוהל עראי - מותרת.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88479" y="4221159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  <p:grpSp>
        <p:nvGrpSpPr>
          <p:cNvPr id="26" name="קבוצה 25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8" name="TextBox 27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2358013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908721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מתי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מותר לפרוס מחצלת שתשמש כגגון?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1896578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בתנאי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שהיתה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פרוסה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כבר מבעוד יום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ברוחב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של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טפח לפחות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 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9. פריסת מחצלת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2952018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בתנאי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שכוונתו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 באופן עראי.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164</a:t>
              </a:r>
            </a:p>
          </p:txBody>
        </p:sp>
      </p:grpSp>
      <p:sp>
        <p:nvSpPr>
          <p:cNvPr id="16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74339" y="360001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שני התנאים הקודמים נחוצים.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67545" y="4248090"/>
            <a:ext cx="792088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בתנאי שאינו מתכוון 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בחלל שמתחתיה.</a:t>
            </a:r>
          </a:p>
        </p:txBody>
      </p:sp>
      <p:sp>
        <p:nvSpPr>
          <p:cNvPr id="20" name="TextBox 19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50800">
                    <a:schemeClr val="bg2">
                      <a:lumMod val="90000"/>
                      <a:alpha val="3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7229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0" grpId="1"/>
      <p:bldP spid="20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908720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מתי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מותר לפרוס מחצלת שתשמש כגגון?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1896578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בתנאי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שהיתה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פרוסה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כבר מבעוד יום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ברוחב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של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טפח לפחות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 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9. פריסת מחצלת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61536" y="2952018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בתנאי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שכוונתו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 באופן עראי.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164</a:t>
              </a: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674339" y="360001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שני התנאים הקודמים נחוצים.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67545" y="4248090"/>
            <a:ext cx="792088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ד.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בתנאי שאינו מתכוון 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בחלל שמתחתיה.</a:t>
            </a:r>
          </a:p>
        </p:txBody>
      </p:sp>
      <p:grpSp>
        <p:nvGrpSpPr>
          <p:cNvPr id="26" name="קבוצה 25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8" name="TextBox 27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231740" y="4797152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</p:spTree>
    <p:extLst>
      <p:ext uri="{BB962C8B-B14F-4D97-AF65-F5344CB8AC3E}">
        <p14:creationId xmlns:p14="http://schemas.microsoft.com/office/powerpoint/2010/main" val="103356022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052736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גג המחובר בצירים?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46347" y="2036239"/>
            <a:ext cx="786006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מותר לפותחו בשבת באופן עראי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בלבד,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דהיינו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לזמן קצר.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10. גג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המחובר בצירים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23528" y="2994990"/>
            <a:ext cx="8277844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אסור כלל לפותחו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בשבת. בגלל נוחות השימוש בו</a:t>
            </a:r>
          </a:p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קיים חשש גדול יותר, ולכן גזרו שלא להשתמש 	בכך אפילו באופן עראי.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165</a:t>
              </a:r>
            </a:p>
          </p:txBody>
        </p:sp>
      </p:grp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60487" y="4340495"/>
            <a:ext cx="78456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 בכל אופן לפותחו ולסוגרו,</a:t>
            </a:r>
          </a:p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משום שזהו שימושו הרגיל. </a:t>
            </a:r>
          </a:p>
        </p:txBody>
      </p:sp>
      <p:sp>
        <p:nvSpPr>
          <p:cNvPr id="10" name="TextBox 9">
            <a:hlinkClick r:id="" action="ppaction://hlinkshowjump?jump=previousslide"/>
          </p:cNvPr>
          <p:cNvSpPr txBox="1"/>
          <p:nvPr/>
        </p:nvSpPr>
        <p:spPr>
          <a:xfrm>
            <a:off x="3053680" y="522048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50800">
                    <a:schemeClr val="bg2">
                      <a:lumMod val="90000"/>
                      <a:alpha val="3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426739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0" grpId="0"/>
      <p:bldP spid="10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052736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גג המחובר בצירים?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46347" y="2036239"/>
            <a:ext cx="786006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מותר לפותחו בשבת באופן עראי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בלבד,</a:t>
            </a:r>
          </a:p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דהיינו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לזמן קצר.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10. גג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המחובר בצירים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23528" y="2994990"/>
            <a:ext cx="8277844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אסור כלל לפותחו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בשבת. בגלל נוחות השימוש בו</a:t>
            </a:r>
          </a:p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קיים חשש גדול יותר, ולכן גזרו שלא להשתמש 	בכך אפילו באופן עראי.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165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79712" y="5085184"/>
            <a:ext cx="565262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יישר </a:t>
            </a:r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0487" y="4340495"/>
            <a:ext cx="78456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מותר בכל אופן לפותחו </a:t>
            </a:r>
            <a:r>
              <a:rPr lang="he-IL" sz="3200" b="1" spc="30" dirty="0" smtClean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ולסוגרו,</a:t>
            </a:r>
          </a:p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משום </a:t>
            </a: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שזהו שימושו הרגיל. 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692414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5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 בחר את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המשפט הנכון.</a:t>
            </a:r>
            <a:endParaRPr lang="he-IL" sz="3200" b="1" spc="20" dirty="0">
              <a:ln w="635">
                <a:solidFill>
                  <a:srgbClr val="FFC000"/>
                </a:solidFill>
              </a:ln>
              <a:solidFill>
                <a:schemeClr val="accent6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74339" y="2036239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מותר להעמיד מחיצת עראי בשבת אם אינה 	מחיצה מתרת.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11. העמדת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מחיצת עראי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3044351"/>
            <a:ext cx="772067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מותר להעמיד מחיצת עראי בשבת, ואם היא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מחיצה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מתרת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- 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אפילו לקבע.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166</a:t>
              </a:r>
            </a:p>
          </p:txBody>
        </p:sp>
      </p:grp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88479" y="4077144"/>
            <a:ext cx="769994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כל מחיצת עראי מותר להעמיד בשבת.</a:t>
            </a:r>
          </a:p>
        </p:txBody>
      </p:sp>
      <p:sp>
        <p:nvSpPr>
          <p:cNvPr id="10" name="TextBox 9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50800">
                    <a:schemeClr val="bg2">
                      <a:lumMod val="90000"/>
                      <a:alpha val="3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2538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24745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 בחר את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המשפט הנכון.</a:t>
            </a:r>
            <a:endParaRPr lang="he-IL" sz="3200" b="1" spc="20" dirty="0">
              <a:ln w="635">
                <a:solidFill>
                  <a:srgbClr val="FFC000"/>
                </a:solidFill>
              </a:ln>
              <a:solidFill>
                <a:schemeClr val="accent6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036239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מותר להעמיד מחיצת עראי בשבת אם אינה 	מחיצה מתרת.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11. העמדת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מחיצת עראי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3044351"/>
            <a:ext cx="772067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מותר להעמיד מחיצת עראי בשבת, ואם היא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מחיצה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מתרת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- 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אפילו לקבע.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166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72514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88479" y="4077144"/>
            <a:ext cx="769994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כל מחיצת עראי מותר להעמיד בשבת.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8532981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556792"/>
            <a:ext cx="78457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בשבת להעמיד מחיצת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עראי</a:t>
            </a:r>
            <a:b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שתשמש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כדופן שלישית של סוכה?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6370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מותר רק אם עושה זאת בדרך עראי.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399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12. דופן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שלישית של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סוכה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3260447"/>
            <a:ext cx="772067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אסור מהתורה בכל אופן.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167</a:t>
              </a:r>
            </a:p>
          </p:txBody>
        </p:sp>
      </p:grp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88479" y="3861120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אסור מדרבנן בכל אופן. </a:t>
            </a:r>
          </a:p>
        </p:txBody>
      </p:sp>
      <p:sp>
        <p:nvSpPr>
          <p:cNvPr id="10" name="TextBox 9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50800">
                    <a:schemeClr val="bg2">
                      <a:lumMod val="90000"/>
                      <a:alpha val="3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7738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0" grpId="0"/>
      <p:bldP spid="10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556792"/>
            <a:ext cx="78457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בשבת להעמיד מחיצת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עראי</a:t>
            </a:r>
            <a:b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שתשמש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כדופן שלישית של סוכה?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74339" y="263705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מותר רק אם עושה זאת בדרך עראי.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399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12. דופן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שלישית של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סוכה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54947" y="3260447"/>
            <a:ext cx="772067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אסור מהתורה בכל אופן.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167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581128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88479" y="3861120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אסור מדרבנן בכל אופן. 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3827941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96753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דינו של "הסותר בדרך השחתה וקלקול"?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86936" y="2276872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חייב.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399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13.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סותר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67544" y="2972415"/>
            <a:ext cx="772067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פטור.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169</a:t>
              </a:r>
            </a:p>
          </p:txBody>
        </p:sp>
      </p:grp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01076" y="364509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מותר.</a:t>
            </a:r>
          </a:p>
        </p:txBody>
      </p:sp>
      <p:sp>
        <p:nvSpPr>
          <p:cNvPr id="10" name="TextBox 9">
            <a:hlinkClick r:id="" action="ppaction://hlinkshowjump?jump=previousslide"/>
          </p:cNvPr>
          <p:cNvSpPr txBox="1"/>
          <p:nvPr/>
        </p:nvSpPr>
        <p:spPr>
          <a:xfrm>
            <a:off x="3053680" y="465313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50800">
                    <a:schemeClr val="bg2">
                      <a:lumMod val="90000"/>
                      <a:alpha val="3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75129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0" grpId="0"/>
      <p:bldP spid="10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196753"/>
            <a:ext cx="78457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דינו של "הסותר בדרך השחתה וקלקול"?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86936" y="2276872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חייב.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399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13.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סותר</a:t>
            </a:r>
            <a:endParaRPr lang="he-IL" sz="4400" b="1" spc="20" dirty="0">
              <a:ln w="3175">
                <a:solidFill>
                  <a:srgbClr val="89358B"/>
                </a:solidFill>
              </a:ln>
              <a:solidFill>
                <a:srgbClr val="920000"/>
              </a:solidFill>
              <a:effectLst>
                <a:glow rad="88900">
                  <a:schemeClr val="accent6">
                    <a:alpha val="31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67544" y="2972415"/>
            <a:ext cx="772067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פטור.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169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653136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01076" y="3645096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מותר.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66459" y="5436139"/>
            <a:ext cx="2481263" cy="1225550"/>
            <a:chOff x="4788024" y="2977708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0879292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484784"/>
            <a:ext cx="78457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הקודח חור בקיר כדי שניתן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יהיה</a:t>
            </a:r>
            <a:b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להבריג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לתוכו בורג?</a:t>
            </a: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86936" y="2564904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חייב.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399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14.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סותר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 קודח חור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67544" y="3260447"/>
            <a:ext cx="772067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פטור.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169</a:t>
              </a:r>
            </a:p>
          </p:txBody>
        </p:sp>
      </p:grp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01076" y="3933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מותר.</a:t>
            </a:r>
          </a:p>
        </p:txBody>
      </p:sp>
      <p:sp>
        <p:nvSpPr>
          <p:cNvPr id="10" name="TextBox 9">
            <a:hlinkClick r:id="" action="ppaction://hlinkshowjump?jump=previousslide"/>
          </p:cNvPr>
          <p:cNvSpPr txBox="1"/>
          <p:nvPr/>
        </p:nvSpPr>
        <p:spPr>
          <a:xfrm>
            <a:off x="3053680" y="486916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50800">
                    <a:schemeClr val="bg2">
                      <a:lumMod val="90000"/>
                      <a:alpha val="3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650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32B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0" grpId="0"/>
      <p:bldP spid="1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98612" y="1484784"/>
            <a:ext cx="7845796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מה דינו של הקודח חור בקיר כדי שניתן </a:t>
            </a: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יהיה</a:t>
            </a:r>
            <a:b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להבריג </a:t>
            </a:r>
            <a:r>
              <a:rPr lang="he-IL" sz="3200" b="1" spc="20" dirty="0">
                <a:ln w="635">
                  <a:solidFill>
                    <a:srgbClr val="FFC000"/>
                  </a:solidFill>
                </a:ln>
                <a:solidFill>
                  <a:schemeClr val="accent6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לתוכו בורג?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86936" y="2564904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6088" algn="r"/>
              </a:tabLst>
            </a:pPr>
            <a:r>
              <a:rPr lang="he-IL" sz="3200" b="1" spc="30" dirty="0">
                <a:ln>
                  <a:solidFill>
                    <a:srgbClr val="004FEE"/>
                  </a:solidFill>
                </a:ln>
                <a:solidFill>
                  <a:srgbClr val="0073E6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חייב.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399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14. </a:t>
            </a:r>
            <a:r>
              <a:rPr lang="he-IL" sz="4400" b="1" spc="20" dirty="0" smtClean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סותר </a:t>
            </a:r>
            <a:r>
              <a:rPr lang="he-IL" sz="4400" b="1" spc="20" dirty="0">
                <a:ln w="3175">
                  <a:solidFill>
                    <a:srgbClr val="89358B"/>
                  </a:solidFill>
                </a:ln>
                <a:solidFill>
                  <a:srgbClr val="920000"/>
                </a:solidFill>
                <a:effectLst>
                  <a:glow rad="88900">
                    <a:schemeClr val="accent6"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 קודח חור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67544" y="3260447"/>
            <a:ext cx="772067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פטור.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169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051720" y="4437112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01076" y="3933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6195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מותר.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07904" y="5188808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>
                <a:solidFill>
                  <a:srgbClr val="600000">
                    <a:lumMod val="50000"/>
                  </a:srgbClr>
                </a:solidFill>
                <a:effectLst>
                  <a:glow rad="228600">
                    <a:srgbClr val="54A838">
                      <a:satMod val="175000"/>
                      <a:alpha val="40000"/>
                    </a:srgbClr>
                  </a:glow>
                </a:effectLst>
              </a:rPr>
              <a:t>- סוף -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496" y="6373307"/>
            <a:ext cx="195652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>
                <a:solidFill>
                  <a:srgbClr val="0070C0"/>
                </a:solidFill>
                <a:hlinkClick r:id="rId4"/>
              </a:rPr>
              <a:t>www.hemdatyamim.022.co.il</a:t>
            </a:r>
            <a:endParaRPr lang="he-IL" sz="1050" dirty="0">
              <a:solidFill>
                <a:srgbClr val="0070C0"/>
              </a:solidFill>
            </a:endParaRPr>
          </a:p>
        </p:txBody>
      </p:sp>
      <p:sp>
        <p:nvSpPr>
          <p:cNvPr id="24" name="TextBox 23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>
                <a:solidFill>
                  <a:srgbClr val="509D36"/>
                </a:solidFill>
              </a:rPr>
              <a:t>מצגות וחומרי עזר נוספים</a:t>
            </a:r>
          </a:p>
          <a:p>
            <a:r>
              <a:rPr lang="he-IL" b="1" dirty="0">
                <a:solidFill>
                  <a:srgbClr val="509D36"/>
                </a:solidFill>
              </a:rPr>
              <a:t>באתר חמדת ימים</a:t>
            </a:r>
          </a:p>
        </p:txBody>
      </p:sp>
      <p:pic>
        <p:nvPicPr>
          <p:cNvPr id="25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52222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mph" presetSubtype="2" autoRev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27" dur="3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" presetClass="emph" presetSubtype="2" fill="hold" grpId="2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599E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3" grpId="0"/>
      <p:bldP spid="23" grpId="1"/>
      <p:bldP spid="23" grpId="2"/>
      <p:bldP spid="24" grpId="0"/>
      <p:bldP spid="24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צורת גל">
  <a:themeElements>
    <a:clrScheme name="התאמה אישית 100">
      <a:dk1>
        <a:sysClr val="windowText" lastClr="000000"/>
      </a:dk1>
      <a:lt1>
        <a:srgbClr val="832B4A"/>
      </a:lt1>
      <a:dk2>
        <a:srgbClr val="B13F9A"/>
      </a:dk2>
      <a:lt2>
        <a:srgbClr val="F4E7ED"/>
      </a:lt2>
      <a:accent1>
        <a:srgbClr val="D787A3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4196</TotalTime>
  <Words>893</Words>
  <Application>Microsoft Office PowerPoint</Application>
  <PresentationFormat>‫הצגה על המסך (4:3)</PresentationFormat>
  <Paragraphs>292</Paragraphs>
  <Slides>29</Slides>
  <Notes>29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29</vt:i4>
      </vt:variant>
    </vt:vector>
  </HeadingPairs>
  <TitlesOfParts>
    <vt:vector size="30" baseType="lpstr">
      <vt:lpstr>2_צורת גל</vt:lpstr>
      <vt:lpstr>מצגת של PowerPoint</vt:lpstr>
      <vt:lpstr>מה דינו של אדם שסתם חור קטן מאד בקיר?</vt:lpstr>
      <vt:lpstr>מה דינו של אדם שסתם חור קטן מאד בקיר?</vt:lpstr>
      <vt:lpstr>מהו המשפט הנכון?</vt:lpstr>
      <vt:lpstr>מהו המשפט הנכון?</vt:lpstr>
      <vt:lpstr>באיזה מקרה אסור לחבר חלקים של כלי אפילו באופן רפוי?</vt:lpstr>
      <vt:lpstr>באיזה מקרה אסור לחבר חלקים של כלי אפילו באופן רפוי?</vt:lpstr>
      <vt:lpstr>מהו אוהל?</vt:lpstr>
      <vt:lpstr>מהו אוהל?</vt:lpstr>
      <vt:lpstr>מהו אוהל קבע? </vt:lpstr>
      <vt:lpstr>מהו אוהל קבע? </vt:lpstr>
      <vt:lpstr>מה דינו של אוהל כאשר אין בעיה הלכתית בסוג החיבורים שלו - כגון שנתלה בלולאות על גבי ווים, ולא במסמרים או ברגים?</vt:lpstr>
      <vt:lpstr>מה דינו של אוהל כאשר אין בעיה הלכתית בסוג החיבורים שלו - כגון שנתלה בלולאות על גבי ווים, ולא במסמרים או ברגים?</vt:lpstr>
      <vt:lpstr>מהו דינו של אוהל עראי?</vt:lpstr>
      <vt:lpstr>מהו דינו של אוהל עראי?</vt:lpstr>
      <vt:lpstr> בחר את המשפט הנכון.</vt:lpstr>
      <vt:lpstr> בחר את המשפט הנכון.</vt:lpstr>
      <vt:lpstr>מתי מותר לפרוס מחצלת שתשמש כגגון?</vt:lpstr>
      <vt:lpstr>מתי מותר לפרוס מחצלת שתשמש כגגון?</vt:lpstr>
      <vt:lpstr>מה דינו של גג המחובר בצירים?</vt:lpstr>
      <vt:lpstr>מה דינו של גג המחובר בצירים?</vt:lpstr>
      <vt:lpstr>  בחר את המשפט הנכון.</vt:lpstr>
      <vt:lpstr>  בחר את המשפט הנכון.</vt:lpstr>
      <vt:lpstr>האם מותר בשבת להעמיד מחיצת עראי שתשמש כדופן שלישית של סוכה?</vt:lpstr>
      <vt:lpstr>האם מותר בשבת להעמיד מחיצת עראי שתשמש כדופן שלישית של סוכה?</vt:lpstr>
      <vt:lpstr>מה דינו של "הסותר בדרך השחתה וקלקול"?</vt:lpstr>
      <vt:lpstr>מה דינו של "הסותר בדרך השחתה וקלקול"?</vt:lpstr>
      <vt:lpstr>מה דינו של הקודח חור בקיר כדי שניתן יהיה להבריג לתוכו בורג?</vt:lpstr>
      <vt:lpstr>מה דינו של הקודח חור בקיר כדי שניתן יהיה להבריג לתוכו בורג?</vt:lpstr>
    </vt:vector>
  </TitlesOfParts>
  <Company>בית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א.פ.</dc:creator>
  <cp:lastModifiedBy>א.פ.</cp:lastModifiedBy>
  <cp:revision>67</cp:revision>
  <dcterms:created xsi:type="dcterms:W3CDTF">2014-02-27T21:58:44Z</dcterms:created>
  <dcterms:modified xsi:type="dcterms:W3CDTF">2014-04-20T08:49:00Z</dcterms:modified>
</cp:coreProperties>
</file>