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removePersonalInfoOnSave="1" saveSubsetFonts="1">
  <p:sldMasterIdLst>
    <p:sldMasterId id="2147483695" r:id="rId1"/>
  </p:sldMasterIdLst>
  <p:notesMasterIdLst>
    <p:notesMasterId r:id="rId43"/>
  </p:notesMasterIdLst>
  <p:handoutMasterIdLst>
    <p:handoutMasterId r:id="rId44"/>
  </p:handoutMasterIdLst>
  <p:sldIdLst>
    <p:sldId id="256" r:id="rId2"/>
    <p:sldId id="257" r:id="rId3"/>
    <p:sldId id="258" r:id="rId4"/>
    <p:sldId id="290" r:id="rId5"/>
    <p:sldId id="292" r:id="rId6"/>
    <p:sldId id="293" r:id="rId7"/>
    <p:sldId id="294" r:id="rId8"/>
    <p:sldId id="295" r:id="rId9"/>
    <p:sldId id="291" r:id="rId10"/>
    <p:sldId id="296" r:id="rId11"/>
    <p:sldId id="297" r:id="rId12"/>
    <p:sldId id="298" r:id="rId13"/>
    <p:sldId id="299" r:id="rId14"/>
    <p:sldId id="259" r:id="rId15"/>
    <p:sldId id="260" r:id="rId16"/>
    <p:sldId id="261" r:id="rId17"/>
    <p:sldId id="262" r:id="rId18"/>
    <p:sldId id="263" r:id="rId19"/>
    <p:sldId id="269" r:id="rId20"/>
    <p:sldId id="268" r:id="rId21"/>
    <p:sldId id="271" r:id="rId22"/>
    <p:sldId id="270" r:id="rId23"/>
    <p:sldId id="272" r:id="rId24"/>
    <p:sldId id="273" r:id="rId25"/>
    <p:sldId id="274" r:id="rId26"/>
    <p:sldId id="276" r:id="rId27"/>
    <p:sldId id="275" r:id="rId28"/>
    <p:sldId id="302" r:id="rId29"/>
    <p:sldId id="277" r:id="rId30"/>
    <p:sldId id="278" r:id="rId31"/>
    <p:sldId id="280" r:id="rId32"/>
    <p:sldId id="279" r:id="rId33"/>
    <p:sldId id="300" r:id="rId34"/>
    <p:sldId id="301" r:id="rId35"/>
    <p:sldId id="281" r:id="rId36"/>
    <p:sldId id="282" r:id="rId37"/>
    <p:sldId id="283" r:id="rId38"/>
    <p:sldId id="284" r:id="rId39"/>
    <p:sldId id="287" r:id="rId40"/>
    <p:sldId id="288" r:id="rId41"/>
    <p:sldId id="289" r:id="rId42"/>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f82su8Q1QWaWwYkNBMQRg==" hashData="dUh3vmQEV3F4F87mcTWWGhSU1qEaQ/b5GbBjwrFKOniNtn6E92ehcxRGPy/uWP/Tml5NgLNl3ff7xP6yLnJ1KQ=="/>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סגנון ביניים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סגנון ביניים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240" autoAdjust="0"/>
    <p:restoredTop sz="97778" autoAdjust="0"/>
  </p:normalViewPr>
  <p:slideViewPr>
    <p:cSldViewPr snapToGrid="0">
      <p:cViewPr varScale="1">
        <p:scale>
          <a:sx n="70" d="100"/>
          <a:sy n="70" d="100"/>
        </p:scale>
        <p:origin x="58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dirty="0"/>
          </a:p>
        </p:txBody>
      </p:sp>
      <p:sp>
        <p:nvSpPr>
          <p:cNvPr id="3" name="מציין מיקום של תאריך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5A29129D-1F1D-4A1D-8D1C-D632EE63F66F}" type="datetimeFigureOut">
              <a:rPr lang="he-IL" smtClean="0"/>
              <a:pPr/>
              <a:t>ב'/סיון/תשע"ו</a:t>
            </a:fld>
            <a:endParaRPr lang="he-IL" dirty="0"/>
          </a:p>
        </p:txBody>
      </p:sp>
      <p:sp>
        <p:nvSpPr>
          <p:cNvPr id="4" name="מציין מיקום של כותרת תחתונה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dirty="0"/>
          </a:p>
        </p:txBody>
      </p:sp>
      <p:sp>
        <p:nvSpPr>
          <p:cNvPr id="5" name="מציין מיקום של מספר שקופית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5E6004F8-6DC1-40B4-BE16-2E1728E37830}" type="slidenum">
              <a:rPr lang="he-IL" smtClean="0"/>
              <a:pPr/>
              <a:t>‹#›</a:t>
            </a:fld>
            <a:endParaRPr lang="he-IL" dirty="0"/>
          </a:p>
        </p:txBody>
      </p:sp>
    </p:spTree>
    <p:extLst>
      <p:ext uri="{BB962C8B-B14F-4D97-AF65-F5344CB8AC3E}">
        <p14:creationId xmlns:p14="http://schemas.microsoft.com/office/powerpoint/2010/main" val="269264455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dirty="0"/>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4510743-1DF8-44E5-B5D6-B91FB9E133CA}" type="datetimeFigureOut">
              <a:rPr lang="he-IL" smtClean="0"/>
              <a:pPr/>
              <a:t>ב'/סיון/תשע"ו</a:t>
            </a:fld>
            <a:endParaRPr lang="he-IL" dirty="0"/>
          </a:p>
        </p:txBody>
      </p:sp>
      <p:sp>
        <p:nvSpPr>
          <p:cNvPr id="4" name="מציין מיקום של תמונת שקופית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he-IL" dirty="0"/>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dirty="0"/>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1CC8B14-A1FD-4CEE-A4DD-5B0845124D5D}" type="slidenum">
              <a:rPr lang="he-IL" smtClean="0"/>
              <a:pPr/>
              <a:t>‹#›</a:t>
            </a:fld>
            <a:endParaRPr lang="he-IL" dirty="0"/>
          </a:p>
        </p:txBody>
      </p:sp>
    </p:spTree>
    <p:extLst>
      <p:ext uri="{BB962C8B-B14F-4D97-AF65-F5344CB8AC3E}">
        <p14:creationId xmlns:p14="http://schemas.microsoft.com/office/powerpoint/2010/main" val="3856879730"/>
      </p:ext>
    </p:extLst>
  </p:cSld>
  <p:clrMap bg1="lt1" tx1="dk1" bg2="lt2" tx2="dk2" accent1="accent1" accent2="accent2" accent3="accent3" accent4="accent4" accent5="accent5" accent6="accent6" hlink="hlink" folHlink="folHlink"/>
  <p:hf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1</a:t>
            </a:fld>
            <a:endParaRPr lang="he-IL" dirty="0"/>
          </a:p>
        </p:txBody>
      </p:sp>
    </p:spTree>
    <p:extLst>
      <p:ext uri="{BB962C8B-B14F-4D97-AF65-F5344CB8AC3E}">
        <p14:creationId xmlns:p14="http://schemas.microsoft.com/office/powerpoint/2010/main" val="2586533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2</a:t>
            </a:fld>
            <a:endParaRPr lang="he-IL" dirty="0"/>
          </a:p>
        </p:txBody>
      </p:sp>
    </p:spTree>
    <p:extLst>
      <p:ext uri="{BB962C8B-B14F-4D97-AF65-F5344CB8AC3E}">
        <p14:creationId xmlns:p14="http://schemas.microsoft.com/office/powerpoint/2010/main" val="690984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4</a:t>
            </a:fld>
            <a:endParaRPr lang="he-IL" dirty="0"/>
          </a:p>
        </p:txBody>
      </p:sp>
    </p:spTree>
    <p:extLst>
      <p:ext uri="{BB962C8B-B14F-4D97-AF65-F5344CB8AC3E}">
        <p14:creationId xmlns:p14="http://schemas.microsoft.com/office/powerpoint/2010/main" val="1725956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14</a:t>
            </a:fld>
            <a:endParaRPr lang="he-IL" dirty="0"/>
          </a:p>
        </p:txBody>
      </p:sp>
    </p:spTree>
    <p:extLst>
      <p:ext uri="{BB962C8B-B14F-4D97-AF65-F5344CB8AC3E}">
        <p14:creationId xmlns:p14="http://schemas.microsoft.com/office/powerpoint/2010/main" val="411844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16</a:t>
            </a:fld>
            <a:endParaRPr lang="he-IL" dirty="0"/>
          </a:p>
        </p:txBody>
      </p:sp>
    </p:spTree>
    <p:extLst>
      <p:ext uri="{BB962C8B-B14F-4D97-AF65-F5344CB8AC3E}">
        <p14:creationId xmlns:p14="http://schemas.microsoft.com/office/powerpoint/2010/main" val="1713364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17</a:t>
            </a:fld>
            <a:endParaRPr lang="he-IL" dirty="0"/>
          </a:p>
        </p:txBody>
      </p:sp>
    </p:spTree>
    <p:extLst>
      <p:ext uri="{BB962C8B-B14F-4D97-AF65-F5344CB8AC3E}">
        <p14:creationId xmlns:p14="http://schemas.microsoft.com/office/powerpoint/2010/main" val="3852247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19</a:t>
            </a:fld>
            <a:endParaRPr lang="he-IL" dirty="0"/>
          </a:p>
        </p:txBody>
      </p:sp>
    </p:spTree>
    <p:extLst>
      <p:ext uri="{BB962C8B-B14F-4D97-AF65-F5344CB8AC3E}">
        <p14:creationId xmlns:p14="http://schemas.microsoft.com/office/powerpoint/2010/main" val="1852796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22</a:t>
            </a:fld>
            <a:endParaRPr lang="he-IL" dirty="0"/>
          </a:p>
        </p:txBody>
      </p:sp>
    </p:spTree>
    <p:extLst>
      <p:ext uri="{BB962C8B-B14F-4D97-AF65-F5344CB8AC3E}">
        <p14:creationId xmlns:p14="http://schemas.microsoft.com/office/powerpoint/2010/main" val="1789733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24</a:t>
            </a:fld>
            <a:endParaRPr lang="he-IL" dirty="0"/>
          </a:p>
        </p:txBody>
      </p:sp>
    </p:spTree>
    <p:extLst>
      <p:ext uri="{BB962C8B-B14F-4D97-AF65-F5344CB8AC3E}">
        <p14:creationId xmlns:p14="http://schemas.microsoft.com/office/powerpoint/2010/main" val="3393408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25</a:t>
            </a:fld>
            <a:endParaRPr lang="he-IL" dirty="0"/>
          </a:p>
        </p:txBody>
      </p:sp>
    </p:spTree>
    <p:extLst>
      <p:ext uri="{BB962C8B-B14F-4D97-AF65-F5344CB8AC3E}">
        <p14:creationId xmlns:p14="http://schemas.microsoft.com/office/powerpoint/2010/main" val="2473082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26</a:t>
            </a:fld>
            <a:endParaRPr lang="he-IL" dirty="0"/>
          </a:p>
        </p:txBody>
      </p:sp>
    </p:spTree>
    <p:extLst>
      <p:ext uri="{BB962C8B-B14F-4D97-AF65-F5344CB8AC3E}">
        <p14:creationId xmlns:p14="http://schemas.microsoft.com/office/powerpoint/2010/main" val="2978575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34</a:t>
            </a:fld>
            <a:endParaRPr lang="he-IL" dirty="0"/>
          </a:p>
        </p:txBody>
      </p:sp>
    </p:spTree>
    <p:extLst>
      <p:ext uri="{BB962C8B-B14F-4D97-AF65-F5344CB8AC3E}">
        <p14:creationId xmlns:p14="http://schemas.microsoft.com/office/powerpoint/2010/main" val="2302829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36</a:t>
            </a:fld>
            <a:endParaRPr lang="he-IL" dirty="0"/>
          </a:p>
        </p:txBody>
      </p:sp>
    </p:spTree>
    <p:extLst>
      <p:ext uri="{BB962C8B-B14F-4D97-AF65-F5344CB8AC3E}">
        <p14:creationId xmlns:p14="http://schemas.microsoft.com/office/powerpoint/2010/main" val="4144769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38</a:t>
            </a:fld>
            <a:endParaRPr lang="he-IL" dirty="0"/>
          </a:p>
        </p:txBody>
      </p:sp>
    </p:spTree>
    <p:extLst>
      <p:ext uri="{BB962C8B-B14F-4D97-AF65-F5344CB8AC3E}">
        <p14:creationId xmlns:p14="http://schemas.microsoft.com/office/powerpoint/2010/main" val="9048303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1CC8B14-A1FD-4CEE-A4DD-5B0845124D5D}" type="slidenum">
              <a:rPr lang="he-IL" smtClean="0"/>
              <a:pPr/>
              <a:t>41</a:t>
            </a:fld>
            <a:endParaRPr lang="he-IL" dirty="0"/>
          </a:p>
        </p:txBody>
      </p:sp>
    </p:spTree>
    <p:extLst>
      <p:ext uri="{BB962C8B-B14F-4D97-AF65-F5344CB8AC3E}">
        <p14:creationId xmlns:p14="http://schemas.microsoft.com/office/powerpoint/2010/main" val="38048889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2F002C2D-26E7-4F91-932C-26080DBA0702}" type="datetime11">
              <a:rPr lang="he-IL" smtClean="0"/>
              <a:pPr/>
              <a:t>יום רביעי 08 יוני 2016</a:t>
            </a:fld>
            <a:endParaRPr lang="he-IL" dirty="0"/>
          </a:p>
        </p:txBody>
      </p:sp>
      <p:sp>
        <p:nvSpPr>
          <p:cNvPr id="5" name="Footer Placeholder 4"/>
          <p:cNvSpPr>
            <a:spLocks noGrp="1"/>
          </p:cNvSpPr>
          <p:nvPr>
            <p:ph type="ftr" sz="quarter" idx="11"/>
          </p:nvPr>
        </p:nvSpPr>
        <p:spPr>
          <a:xfrm>
            <a:off x="1371600" y="4323845"/>
            <a:ext cx="6400800" cy="365125"/>
          </a:xfrm>
        </p:spPr>
        <p:txBody>
          <a:bodyPr/>
          <a:lstStyle/>
          <a:p>
            <a:endParaRPr lang="he-IL" dirty="0"/>
          </a:p>
        </p:txBody>
      </p:sp>
      <p:sp>
        <p:nvSpPr>
          <p:cNvPr id="6" name="Slide Number Placeholder 5"/>
          <p:cNvSpPr>
            <a:spLocks noGrp="1"/>
          </p:cNvSpPr>
          <p:nvPr>
            <p:ph type="sldNum" sz="quarter" idx="12"/>
          </p:nvPr>
        </p:nvSpPr>
        <p:spPr>
          <a:xfrm>
            <a:off x="8077200" y="1430866"/>
            <a:ext cx="2743200" cy="365125"/>
          </a:xfrm>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4107606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81A75D94-587B-4E65-BC01-95880EB9FCC1}" type="datetime11">
              <a:rPr lang="he-IL" smtClean="0"/>
              <a:pPr/>
              <a:t>יום רביעי 08 יוני 2016</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1492076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9083A6B-DA9A-4B49-AF15-134954A35280}" type="datetime11">
              <a:rPr lang="he-IL" smtClean="0"/>
              <a:pPr/>
              <a:t>יום רביעי 08 יוני 2016</a:t>
            </a:fld>
            <a:endParaRPr lang="he-IL" dirty="0"/>
          </a:p>
        </p:txBody>
      </p:sp>
      <p:sp>
        <p:nvSpPr>
          <p:cNvPr id="5" name="Footer Placeholder 4"/>
          <p:cNvSpPr>
            <a:spLocks noGrp="1"/>
          </p:cNvSpPr>
          <p:nvPr>
            <p:ph type="ftr" sz="quarter" idx="11"/>
          </p:nvPr>
        </p:nvSpPr>
        <p:spPr>
          <a:xfrm>
            <a:off x="685800" y="381001"/>
            <a:ext cx="6991492" cy="364065"/>
          </a:xfrm>
        </p:spPr>
        <p:txBody>
          <a:bodyPr/>
          <a:lstStyle/>
          <a:p>
            <a:endParaRPr lang="he-IL" dirty="0"/>
          </a:p>
        </p:txBody>
      </p:sp>
      <p:sp>
        <p:nvSpPr>
          <p:cNvPr id="6" name="Slide Number Placeholder 5"/>
          <p:cNvSpPr>
            <a:spLocks noGrp="1"/>
          </p:cNvSpPr>
          <p:nvPr>
            <p:ph type="sldNum" sz="quarter" idx="12"/>
          </p:nvPr>
        </p:nvSpPr>
        <p:spPr>
          <a:xfrm>
            <a:off x="10862452" y="381000"/>
            <a:ext cx="643748" cy="365125"/>
          </a:xfrm>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2994500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A36C6F91-D04E-49C2-B510-B9F7B69B6BEA}" type="datetime11">
              <a:rPr lang="he-IL" smtClean="0"/>
              <a:pPr/>
              <a:t>יום רביעי 08 יוני 2016</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2980246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685800" y="3132666"/>
            <a:ext cx="5311775" cy="3086019"/>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6172200" y="3132666"/>
            <a:ext cx="5334000" cy="3086019"/>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B744CEC3-9186-4050-82A9-4E7CF3EEB18A}" type="datetime11">
              <a:rPr lang="he-IL" smtClean="0"/>
              <a:pPr/>
              <a:t>יום רביעי 08 יוני 2016</a:t>
            </a:fld>
            <a:endParaRPr lang="he-IL" dirty="0"/>
          </a:p>
        </p:txBody>
      </p:sp>
      <p:sp>
        <p:nvSpPr>
          <p:cNvPr id="8" name="Footer Placeholder 7"/>
          <p:cNvSpPr>
            <a:spLocks noGrp="1"/>
          </p:cNvSpPr>
          <p:nvPr>
            <p:ph type="ftr" sz="quarter" idx="11"/>
          </p:nvPr>
        </p:nvSpPr>
        <p:spPr/>
        <p:txBody>
          <a:bodyPr/>
          <a:lstStyle/>
          <a:p>
            <a:endParaRPr lang="he-IL" dirty="0"/>
          </a:p>
        </p:txBody>
      </p:sp>
      <p:sp>
        <p:nvSpPr>
          <p:cNvPr id="9" name="Slide Number Placeholder 8"/>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3196222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7F448AD2-CE87-4941-84F2-A6D91FF761E6}" type="datetime11">
              <a:rPr lang="he-IL" smtClean="0"/>
              <a:pPr/>
              <a:t>יום רביעי 08 יוני 2016</a:t>
            </a:fld>
            <a:endParaRPr lang="he-IL" dirty="0"/>
          </a:p>
        </p:txBody>
      </p:sp>
      <p:sp>
        <p:nvSpPr>
          <p:cNvPr id="4" name="Footer Placeholder 3"/>
          <p:cNvSpPr>
            <a:spLocks noGrp="1"/>
          </p:cNvSpPr>
          <p:nvPr>
            <p:ph type="ftr" sz="quarter" idx="11"/>
          </p:nvPr>
        </p:nvSpPr>
        <p:spPr/>
        <p:txBody>
          <a:bodyPr/>
          <a:lstStyle/>
          <a:p>
            <a:endParaRPr lang="he-IL" dirty="0"/>
          </a:p>
        </p:txBody>
      </p:sp>
      <p:sp>
        <p:nvSpPr>
          <p:cNvPr id="5" name="Slide Number Placeholder 4"/>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62791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50D3CD-4C5A-4660-A0C1-04B823122C3C}" type="datetime11">
              <a:rPr lang="he-IL" smtClean="0"/>
              <a:pPr/>
              <a:t>יום רביעי 08 יוני 2016</a:t>
            </a:fld>
            <a:endParaRPr lang="he-IL" dirty="0"/>
          </a:p>
        </p:txBody>
      </p:sp>
      <p:sp>
        <p:nvSpPr>
          <p:cNvPr id="3" name="Footer Placeholder 2"/>
          <p:cNvSpPr>
            <a:spLocks noGrp="1"/>
          </p:cNvSpPr>
          <p:nvPr>
            <p:ph type="ftr" sz="quarter" idx="11"/>
          </p:nvPr>
        </p:nvSpPr>
        <p:spPr/>
        <p:txBody>
          <a:bodyPr/>
          <a:lstStyle/>
          <a:p>
            <a:endParaRPr lang="he-IL" dirty="0"/>
          </a:p>
        </p:txBody>
      </p:sp>
      <p:sp>
        <p:nvSpPr>
          <p:cNvPr id="4" name="Slide Number Placeholder 3"/>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3969712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45045A98-022E-4F9C-9584-5857BB914F1B}" type="datetime11">
              <a:rPr lang="he-IL" smtClean="0"/>
              <a:pPr/>
              <a:t>יום רביעי 08 יוני 2016</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1469878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dirty="0" smtClean="0"/>
              <a:t>לחץ על הסמל כדי להוסיף תמונה</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9B48BCF7-A9E4-475D-9B77-3E75424F0856}" type="datetime11">
              <a:rPr lang="he-IL" smtClean="0"/>
              <a:pPr/>
              <a:t>יום רביעי 08 יוני 2016</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2857641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תמונה פנורמית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dirty="0" smtClean="0"/>
              <a:t>לחץ על הסמל כדי להוסיף תמונה</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9B5E18DD-720C-4C6A-B4C2-5F0C63E57AD4}" type="datetime11">
              <a:rPr lang="he-IL" smtClean="0"/>
              <a:pPr/>
              <a:t>יום רביעי 08 יוני 2016</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4217200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כותרת וכיתוב">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he-IL" smtClean="0"/>
              <a:t>לחץ כדי לערוך סגנון כותרת של תבנית בסיס</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BC8C589-714D-4021-B32B-89932967F012}" type="datetime11">
              <a:rPr lang="he-IL" smtClean="0"/>
              <a:pPr/>
              <a:t>יום רביעי 08 יוני 2016</a:t>
            </a:fld>
            <a:endParaRPr lang="he-IL" dirty="0"/>
          </a:p>
        </p:txBody>
      </p:sp>
      <p:sp>
        <p:nvSpPr>
          <p:cNvPr id="6" name="Footer Placeholder 5"/>
          <p:cNvSpPr>
            <a:spLocks noGrp="1"/>
          </p:cNvSpPr>
          <p:nvPr>
            <p:ph type="ftr" sz="quarter" idx="11"/>
          </p:nvPr>
        </p:nvSpPr>
        <p:spPr>
          <a:xfrm>
            <a:off x="685800" y="379941"/>
            <a:ext cx="6991492" cy="365125"/>
          </a:xfrm>
        </p:spPr>
        <p:txBody>
          <a:bodyPr/>
          <a:lstStyle/>
          <a:p>
            <a:endParaRPr lang="he-IL" dirty="0"/>
          </a:p>
        </p:txBody>
      </p:sp>
      <p:sp>
        <p:nvSpPr>
          <p:cNvPr id="7" name="Slide Number Placeholder 6"/>
          <p:cNvSpPr>
            <a:spLocks noGrp="1"/>
          </p:cNvSpPr>
          <p:nvPr>
            <p:ph type="sldNum" sz="quarter" idx="12"/>
          </p:nvPr>
        </p:nvSpPr>
        <p:spPr>
          <a:xfrm>
            <a:off x="10862452" y="381000"/>
            <a:ext cx="643748" cy="365125"/>
          </a:xfrm>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3531872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ציטוט עם כיתוב">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he-IL" smtClean="0"/>
              <a:t>לחץ כדי לערוך סגנון כותרת של תבנית בסיס</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028366A-E630-4C11-972C-A5B28A89FC81}" type="datetime11">
              <a:rPr lang="he-IL" smtClean="0"/>
              <a:pPr/>
              <a:t>יום רביעי 08 יוני 2016</a:t>
            </a:fld>
            <a:endParaRPr lang="he-IL" dirty="0"/>
          </a:p>
        </p:txBody>
      </p:sp>
      <p:sp>
        <p:nvSpPr>
          <p:cNvPr id="6" name="Footer Placeholder 5"/>
          <p:cNvSpPr>
            <a:spLocks noGrp="1"/>
          </p:cNvSpPr>
          <p:nvPr>
            <p:ph type="ftr" sz="quarter" idx="11"/>
          </p:nvPr>
        </p:nvSpPr>
        <p:spPr>
          <a:xfrm>
            <a:off x="685800" y="379941"/>
            <a:ext cx="6991492" cy="365125"/>
          </a:xfrm>
        </p:spPr>
        <p:txBody>
          <a:bodyPr/>
          <a:lstStyle/>
          <a:p>
            <a:endParaRPr lang="he-IL" dirty="0"/>
          </a:p>
        </p:txBody>
      </p:sp>
      <p:sp>
        <p:nvSpPr>
          <p:cNvPr id="7" name="Slide Number Placeholder 6"/>
          <p:cNvSpPr>
            <a:spLocks noGrp="1"/>
          </p:cNvSpPr>
          <p:nvPr>
            <p:ph type="sldNum" sz="quarter" idx="12"/>
          </p:nvPr>
        </p:nvSpPr>
        <p:spPr>
          <a:xfrm>
            <a:off x="10862452" y="381000"/>
            <a:ext cx="643748" cy="365125"/>
          </a:xfrm>
        </p:spPr>
        <p:txBody>
          <a:bodyPr/>
          <a:lstStyle/>
          <a:p>
            <a:fld id="{5EA8634E-FB31-4D4E-935B-8CF2B360D4A8}" type="slidenum">
              <a:rPr lang="he-IL" smtClean="0"/>
              <a:pPr/>
              <a:t>‹#›</a:t>
            </a:fld>
            <a:endParaRPr lang="he-IL"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357490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כרטיס שם">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he-IL" smtClean="0"/>
              <a:t>לחץ כדי לערוך סגנון כותרת של תבנית בסיס</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80F50A39-A703-4A53-8B61-2B5BB78D55EF}" type="datetime11">
              <a:rPr lang="he-IL" smtClean="0"/>
              <a:pPr/>
              <a:t>יום רביעי 08 יוני 2016</a:t>
            </a:fld>
            <a:endParaRPr lang="he-IL" dirty="0"/>
          </a:p>
        </p:txBody>
      </p:sp>
      <p:sp>
        <p:nvSpPr>
          <p:cNvPr id="6" name="Footer Placeholder 5"/>
          <p:cNvSpPr>
            <a:spLocks noGrp="1"/>
          </p:cNvSpPr>
          <p:nvPr>
            <p:ph type="ftr" sz="quarter" idx="11"/>
          </p:nvPr>
        </p:nvSpPr>
        <p:spPr>
          <a:xfrm>
            <a:off x="685800" y="378883"/>
            <a:ext cx="6991492" cy="365125"/>
          </a:xfrm>
        </p:spPr>
        <p:txBody>
          <a:bodyPr/>
          <a:lstStyle/>
          <a:p>
            <a:endParaRPr lang="he-IL" dirty="0"/>
          </a:p>
        </p:txBody>
      </p:sp>
      <p:sp>
        <p:nvSpPr>
          <p:cNvPr id="7" name="Slide Number Placeholder 6"/>
          <p:cNvSpPr>
            <a:spLocks noGrp="1"/>
          </p:cNvSpPr>
          <p:nvPr>
            <p:ph type="sldNum" sz="quarter" idx="12"/>
          </p:nvPr>
        </p:nvSpPr>
        <p:spPr>
          <a:xfrm>
            <a:off x="10862452" y="381000"/>
            <a:ext cx="643748" cy="365125"/>
          </a:xfrm>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3206403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עמודות">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he-IL" smtClean="0"/>
              <a:t>לחץ כדי לערוך סגנון כותרת של תבנית בסיס</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3" name="Date Placeholder 2"/>
          <p:cNvSpPr>
            <a:spLocks noGrp="1"/>
          </p:cNvSpPr>
          <p:nvPr>
            <p:ph type="dt" sz="half" idx="10"/>
          </p:nvPr>
        </p:nvSpPr>
        <p:spPr/>
        <p:txBody>
          <a:bodyPr/>
          <a:lstStyle/>
          <a:p>
            <a:fld id="{AE2B8ADA-A114-4AB2-B0B6-0DF9177104D0}" type="datetime11">
              <a:rPr lang="he-IL" smtClean="0"/>
              <a:pPr/>
              <a:t>יום רביעי 08 יוני 2016</a:t>
            </a:fld>
            <a:endParaRPr lang="he-IL" dirty="0"/>
          </a:p>
        </p:txBody>
      </p:sp>
      <p:sp>
        <p:nvSpPr>
          <p:cNvPr id="4" name="Footer Placeholder 3"/>
          <p:cNvSpPr>
            <a:spLocks noGrp="1"/>
          </p:cNvSpPr>
          <p:nvPr>
            <p:ph type="ftr" sz="quarter" idx="11"/>
          </p:nvPr>
        </p:nvSpPr>
        <p:spPr/>
        <p:txBody>
          <a:bodyPr/>
          <a:lstStyle/>
          <a:p>
            <a:endParaRPr lang="he-IL" dirty="0"/>
          </a:p>
        </p:txBody>
      </p:sp>
      <p:sp>
        <p:nvSpPr>
          <p:cNvPr id="5" name="Slide Number Placeholder 4"/>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36673285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עמודת 3 תמונות">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he-IL" smtClean="0"/>
              <a:t>לחץ כדי לערוך סגנון כותרת של תבנית בסיס</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dirty="0" smtClean="0"/>
              <a:t>לחץ על הסמל כדי להוסיף תמונה</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dirty="0" smtClean="0"/>
              <a:t>לחץ על הסמל כדי להוסיף תמונה</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dirty="0" smtClean="0"/>
              <a:t>לחץ על הסמל כדי להוסיף תמונה</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3" name="Date Placeholder 2"/>
          <p:cNvSpPr>
            <a:spLocks noGrp="1"/>
          </p:cNvSpPr>
          <p:nvPr>
            <p:ph type="dt" sz="half" idx="10"/>
          </p:nvPr>
        </p:nvSpPr>
        <p:spPr/>
        <p:txBody>
          <a:bodyPr/>
          <a:lstStyle/>
          <a:p>
            <a:fld id="{9267E534-EC0A-4073-A924-0AB6F394B102}" type="datetime11">
              <a:rPr lang="he-IL" smtClean="0"/>
              <a:pPr/>
              <a:t>יום רביעי 08 יוני 2016</a:t>
            </a:fld>
            <a:endParaRPr lang="he-IL" dirty="0"/>
          </a:p>
        </p:txBody>
      </p:sp>
      <p:sp>
        <p:nvSpPr>
          <p:cNvPr id="4" name="Footer Placeholder 3"/>
          <p:cNvSpPr>
            <a:spLocks noGrp="1"/>
          </p:cNvSpPr>
          <p:nvPr>
            <p:ph type="ftr" sz="quarter" idx="11"/>
          </p:nvPr>
        </p:nvSpPr>
        <p:spPr/>
        <p:txBody>
          <a:bodyPr/>
          <a:lstStyle/>
          <a:p>
            <a:endParaRPr lang="he-IL" dirty="0"/>
          </a:p>
        </p:txBody>
      </p:sp>
      <p:sp>
        <p:nvSpPr>
          <p:cNvPr id="5" name="Slide Number Placeholder 4"/>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21000696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D695D1AD-53A4-4DD1-AC99-D822ACAE9A74}" type="datetime11">
              <a:rPr lang="he-IL" smtClean="0"/>
              <a:pPr/>
              <a:t>יום רביעי 08 יוני 2016</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18641678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כותרת אנכית וטקסט">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546347A2-F569-4382-91E2-71A0FCD8CD0C}" type="datetime11">
              <a:rPr lang="he-IL" smtClean="0"/>
              <a:pPr/>
              <a:t>יום רביעי 08 יוני 2016</a:t>
            </a:fld>
            <a:endParaRPr lang="he-IL" dirty="0"/>
          </a:p>
        </p:txBody>
      </p:sp>
      <p:sp>
        <p:nvSpPr>
          <p:cNvPr id="5" name="Footer Placeholder 4"/>
          <p:cNvSpPr>
            <a:spLocks noGrp="1"/>
          </p:cNvSpPr>
          <p:nvPr>
            <p:ph type="ftr" sz="quarter" idx="11"/>
          </p:nvPr>
        </p:nvSpPr>
        <p:spPr>
          <a:xfrm>
            <a:off x="685800" y="381000"/>
            <a:ext cx="6991492" cy="365125"/>
          </a:xfrm>
        </p:spPr>
        <p:txBody>
          <a:bodyPr/>
          <a:lstStyle/>
          <a:p>
            <a:endParaRPr lang="he-IL" dirty="0"/>
          </a:p>
        </p:txBody>
      </p:sp>
      <p:sp>
        <p:nvSpPr>
          <p:cNvPr id="6" name="Slide Number Placeholder 5"/>
          <p:cNvSpPr>
            <a:spLocks noGrp="1"/>
          </p:cNvSpPr>
          <p:nvPr>
            <p:ph type="sldNum" sz="quarter" idx="12"/>
          </p:nvPr>
        </p:nvSpPr>
        <p:spPr>
          <a:xfrm>
            <a:off x="10862452" y="381000"/>
            <a:ext cx="643748" cy="365125"/>
          </a:xfrm>
        </p:spPr>
        <p:txBody>
          <a:body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2029999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D71311E-2D19-4901-A512-5D22FA6BF9EC}" type="datetime11">
              <a:rPr lang="he-IL" smtClean="0"/>
              <a:pPr/>
              <a:t>יום רביעי 08 יוני 2016</a:t>
            </a:fld>
            <a:endParaRPr lang="he-IL"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he-IL"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EA8634E-FB31-4D4E-935B-8CF2B360D4A8}" type="slidenum">
              <a:rPr lang="he-IL" smtClean="0"/>
              <a:pPr/>
              <a:t>‹#›</a:t>
            </a:fld>
            <a:endParaRPr lang="he-IL" dirty="0"/>
          </a:p>
        </p:txBody>
      </p:sp>
    </p:spTree>
    <p:extLst>
      <p:ext uri="{BB962C8B-B14F-4D97-AF65-F5344CB8AC3E}">
        <p14:creationId xmlns:p14="http://schemas.microsoft.com/office/powerpoint/2010/main" val="3742900830"/>
      </p:ext>
    </p:extLst>
  </p:cSld>
  <p:clrMap bg1="dk1" tx1="lt1" bg2="dk2"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hf sldNum="0" hdr="0" ftr="0" dt="0"/>
  <p:txStyles>
    <p:titleStyle>
      <a:lvl1pPr algn="r" defTabSz="914400" rtl="1"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www.hemdatyamim.022.co.il/"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9.xml"/><Relationship Id="rId7" Type="http://schemas.openxmlformats.org/officeDocument/2006/relationships/slide" Target="slide7.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11.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8.xml"/><Relationship Id="rId4" Type="http://schemas.openxmlformats.org/officeDocument/2006/relationships/slide" Target="slide10.xml"/><Relationship Id="rId9" Type="http://schemas.openxmlformats.org/officeDocument/2006/relationships/slide" Target="slide1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5.png"/><Relationship Id="rId5" Type="http://schemas.openxmlformats.org/officeDocument/2006/relationships/slide" Target="slide3.xml"/><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hemdatyamim.022.co.il/"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hyperlink" Target="http://www.hemdatyamim.022.co.il/BRPortal/br/P102.jsp?arc=809944" TargetMode="External"/><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292942" y="1616593"/>
            <a:ext cx="10058400" cy="1270871"/>
          </a:xfrm>
        </p:spPr>
        <p:txBody>
          <a:bodyPr>
            <a:noAutofit/>
          </a:bodyPr>
          <a:lstStyle/>
          <a:p>
            <a:pPr algn="ctr"/>
            <a:r>
              <a:rPr lang="he-IL" sz="96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מלאכת כותב</a:t>
            </a:r>
            <a:endParaRPr lang="he-IL" sz="9600" b="1" cap="none"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sp>
        <p:nvSpPr>
          <p:cNvPr id="3" name="כותרת משנה 2"/>
          <p:cNvSpPr>
            <a:spLocks noGrp="1"/>
          </p:cNvSpPr>
          <p:nvPr>
            <p:ph type="subTitle" idx="1"/>
          </p:nvPr>
        </p:nvSpPr>
        <p:spPr>
          <a:xfrm>
            <a:off x="1574390" y="3290764"/>
            <a:ext cx="9448800" cy="685800"/>
          </a:xfrm>
        </p:spPr>
        <p:txBody>
          <a:bodyPr>
            <a:noAutofit/>
          </a:bodyPr>
          <a:lstStyle/>
          <a:p>
            <a:pPr algn="ctr"/>
            <a:r>
              <a:rPr lang="he-IL" sz="6000" dirty="0" smtClean="0"/>
              <a:t>מגישים: מתניה טל ויעקב אסולין</a:t>
            </a:r>
            <a:endParaRPr lang="he-IL" sz="6000" dirty="0"/>
          </a:p>
        </p:txBody>
      </p:sp>
      <p:pic>
        <p:nvPicPr>
          <p:cNvPr id="4" name="Picture 4" descr="http://vignette3.wikia.nocookie.net/eincyclopedia/images/b/b5/%D7%A2%D7%99%D7%A4%D7%A8%D7%95%D7%9F_%D7%94%D7%96%D7%94%D7%91.png/revision/latest?cb=2008052312282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78677" y="1376865"/>
            <a:ext cx="1399713" cy="17122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6512" y="6474822"/>
            <a:ext cx="3456384" cy="338554"/>
          </a:xfrm>
          <a:prstGeom prst="rect">
            <a:avLst/>
          </a:prstGeom>
          <a:noFill/>
        </p:spPr>
        <p:txBody>
          <a:bodyPr wrap="square" rtlCol="1">
            <a:spAutoFit/>
          </a:bodyPr>
          <a:lstStyle/>
          <a:p>
            <a:r>
              <a:rPr lang="he-IL" sz="1600" dirty="0" smtClean="0">
                <a:latin typeface=".David" panose="05000000000000000000" pitchFamily="2" charset="0"/>
                <a:cs typeface="David" panose="020E0502060401010101" pitchFamily="2" charset="-79"/>
              </a:rPr>
              <a:t>מתוך "מצגות תלמידים" - </a:t>
            </a:r>
            <a:r>
              <a:rPr lang="he-IL" sz="1600" dirty="0" smtClean="0">
                <a:solidFill>
                  <a:schemeClr val="accent6">
                    <a:lumMod val="75000"/>
                  </a:schemeClr>
                </a:solidFill>
                <a:latin typeface=".David" panose="05000000000000000000" pitchFamily="2" charset="0"/>
                <a:cs typeface="David" panose="020E0502060401010101" pitchFamily="2" charset="-79"/>
                <a:hlinkClick r:id="rId4"/>
              </a:rPr>
              <a:t>אתר חמדת ימים</a:t>
            </a:r>
            <a:endParaRPr lang="he-IL" sz="1600" dirty="0" smtClean="0">
              <a:solidFill>
                <a:schemeClr val="accent6">
                  <a:lumMod val="75000"/>
                </a:schemeClr>
              </a:solidFill>
              <a:latin typeface=".David" panose="05000000000000000000" pitchFamily="2" charset="0"/>
              <a:cs typeface="David" panose="020E0502060401010101" pitchFamily="2" charset="-79"/>
            </a:endParaRPr>
          </a:p>
        </p:txBody>
      </p:sp>
    </p:spTree>
    <p:extLst>
      <p:ext uri="{BB962C8B-B14F-4D97-AF65-F5344CB8AC3E}">
        <p14:creationId xmlns:p14="http://schemas.microsoft.com/office/powerpoint/2010/main" val="2721254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21600000">
                                      <p:cBhvr>
                                        <p:cTn id="6" dur="2000" fill="hold"/>
                                        <p:tgtEl>
                                          <p:spTgt spid="2"/>
                                        </p:tgtEl>
                                        <p:attrNameLst>
                                          <p:attrName>r</p:attrName>
                                        </p:attrNameLst>
                                      </p:cBhvr>
                                    </p:animRot>
                                  </p:childTnLst>
                                </p:cTn>
                              </p:par>
                            </p:childTnLst>
                          </p:cTn>
                        </p:par>
                        <p:par>
                          <p:cTn id="7" fill="hold">
                            <p:stCondLst>
                              <p:cond delay="2000"/>
                            </p:stCondLst>
                            <p:childTnLst>
                              <p:par>
                                <p:cTn id="8" presetID="45" presetClass="entr" presetSubtype="0" fill="hold" grpId="0"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anim calcmode="lin" valueType="num">
                                      <p:cBhvr>
                                        <p:cTn id="11"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2"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4000"/>
                            </p:stCondLst>
                            <p:childTnLst>
                              <p:par>
                                <p:cTn id="14" presetID="45"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anim calcmode="lin" valueType="num">
                                      <p:cBhvr>
                                        <p:cTn id="17" dur="2000" fill="hold"/>
                                        <p:tgtEl>
                                          <p:spTgt spid="4"/>
                                        </p:tgtEl>
                                        <p:attrNameLst>
                                          <p:attrName>ppt_w</p:attrName>
                                        </p:attrNameLst>
                                      </p:cBhvr>
                                      <p:tavLst>
                                        <p:tav tm="0" fmla="#ppt_w*sin(2.5*pi*$)">
                                          <p:val>
                                            <p:fltVal val="0"/>
                                          </p:val>
                                        </p:tav>
                                        <p:tav tm="100000">
                                          <p:val>
                                            <p:fltVal val="1"/>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Autofit/>
          </a:bodyPr>
          <a:lstStyle/>
          <a:p>
            <a:pPr algn="ctr"/>
            <a:r>
              <a:rPr lang="he-IL" sz="9600" b="1" dirty="0" smtClean="0">
                <a:latin typeface="David" panose="020E0502060401010101" pitchFamily="34" charset="-79"/>
                <a:cs typeface="David" panose="020E0502060401010101" pitchFamily="34" charset="-79"/>
              </a:rPr>
              <a:t>המלאכה במשכן</a:t>
            </a:r>
            <a:endParaRPr lang="he-IL" sz="9600" b="1"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4000" dirty="0" smtClean="0">
                <a:latin typeface="Franklin Gothic Demi" panose="020B0703020102020204" pitchFamily="34" charset="0"/>
                <a:cs typeface="+mj-cs"/>
              </a:rPr>
              <a:t>בזמן המשכן מלאכת הכתיבה עזרה לשבט לוי לדעת מה הזוג של כל קרש על ידי שכתבו אותיות על הקרשים.</a:t>
            </a:r>
          </a:p>
          <a:p>
            <a:pPr marL="0" indent="0">
              <a:buNone/>
            </a:pPr>
            <a:endParaRPr lang="he-IL" sz="3200" dirty="0">
              <a:latin typeface="Franklin Gothic Demi" panose="020B0703020102020204" pitchFamily="34" charset="0"/>
              <a:cs typeface="+mj-cs"/>
            </a:endParaRPr>
          </a:p>
          <a:p>
            <a:endParaRPr lang="he-IL" sz="3200" dirty="0">
              <a:latin typeface="Franklin Gothic Demi" panose="020B0703020102020204" pitchFamily="34" charset="0"/>
              <a:cs typeface="+mj-cs"/>
            </a:endParaRPr>
          </a:p>
        </p:txBody>
      </p:sp>
      <p:pic>
        <p:nvPicPr>
          <p:cNvPr id="5" name="תמונה 4"/>
          <p:cNvPicPr>
            <a:picLocks noChangeAspect="1"/>
          </p:cNvPicPr>
          <p:nvPr/>
        </p:nvPicPr>
        <p:blipFill rotWithShape="1">
          <a:blip r:embed="rId3" cstate="print">
            <a:extLst>
              <a:ext uri="{28A0092B-C50C-407E-A947-70E740481C1C}">
                <a14:useLocalDpi xmlns:a14="http://schemas.microsoft.com/office/drawing/2010/main" val="0"/>
              </a:ext>
            </a:extLst>
          </a:blip>
          <a:srcRect b="8228"/>
          <a:stretch/>
        </p:blipFill>
        <p:spPr>
          <a:xfrm>
            <a:off x="535577" y="3644461"/>
            <a:ext cx="3907213" cy="2964784"/>
          </a:xfrm>
          <a:prstGeom prst="rect">
            <a:avLst/>
          </a:prstGeom>
          <a:scene3d>
            <a:camera prst="orthographicFront"/>
            <a:lightRig rig="threePt" dir="t"/>
          </a:scene3d>
          <a:sp3d>
            <a:bevelT prst="angle"/>
          </a:sp3d>
        </p:spPr>
      </p:pic>
      <p:sp>
        <p:nvSpPr>
          <p:cNvPr id="6" name="לחצן פעולה: בית 5">
            <a:hlinkClick r:id="" action="ppaction://hlinkshowjump?jump=firstslide" highlightClick="1"/>
          </p:cNvPr>
          <p:cNvSpPr/>
          <p:nvPr/>
        </p:nvSpPr>
        <p:spPr>
          <a:xfrm>
            <a:off x="10410557"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541273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26" presetClass="entr" presetSubtype="0" fill="hold" grpId="0"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wipe(down)">
                                      <p:cBhvr>
                                        <p:cTn id="24" dur="580">
                                          <p:stCondLst>
                                            <p:cond delay="0"/>
                                          </p:stCondLst>
                                        </p:cTn>
                                        <p:tgtEl>
                                          <p:spTgt spid="3">
                                            <p:txEl>
                                              <p:pRg st="0" end="0"/>
                                            </p:txEl>
                                          </p:spTgt>
                                        </p:tgtEl>
                                      </p:cBhvr>
                                    </p:animEffect>
                                    <p:anim calcmode="lin" valueType="num">
                                      <p:cBhvr>
                                        <p:cTn id="2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3">
                                            <p:txEl>
                                              <p:pRg st="0" end="0"/>
                                            </p:txEl>
                                          </p:spTgt>
                                        </p:tgtEl>
                                      </p:cBhvr>
                                      <p:to x="100000" y="60000"/>
                                    </p:animScale>
                                    <p:animScale>
                                      <p:cBhvr>
                                        <p:cTn id="31" dur="166" decel="50000">
                                          <p:stCondLst>
                                            <p:cond delay="676"/>
                                          </p:stCondLst>
                                        </p:cTn>
                                        <p:tgtEl>
                                          <p:spTgt spid="3">
                                            <p:txEl>
                                              <p:pRg st="0" end="0"/>
                                            </p:txEl>
                                          </p:spTgt>
                                        </p:tgtEl>
                                      </p:cBhvr>
                                      <p:to x="100000" y="100000"/>
                                    </p:animScale>
                                    <p:animScale>
                                      <p:cBhvr>
                                        <p:cTn id="32" dur="26">
                                          <p:stCondLst>
                                            <p:cond delay="1312"/>
                                          </p:stCondLst>
                                        </p:cTn>
                                        <p:tgtEl>
                                          <p:spTgt spid="3">
                                            <p:txEl>
                                              <p:pRg st="0" end="0"/>
                                            </p:txEl>
                                          </p:spTgt>
                                        </p:tgtEl>
                                      </p:cBhvr>
                                      <p:to x="100000" y="80000"/>
                                    </p:animScale>
                                    <p:animScale>
                                      <p:cBhvr>
                                        <p:cTn id="33" dur="166" decel="50000">
                                          <p:stCondLst>
                                            <p:cond delay="1338"/>
                                          </p:stCondLst>
                                        </p:cTn>
                                        <p:tgtEl>
                                          <p:spTgt spid="3">
                                            <p:txEl>
                                              <p:pRg st="0" end="0"/>
                                            </p:txEl>
                                          </p:spTgt>
                                        </p:tgtEl>
                                      </p:cBhvr>
                                      <p:to x="100000" y="100000"/>
                                    </p:animScale>
                                    <p:animScale>
                                      <p:cBhvr>
                                        <p:cTn id="34" dur="26">
                                          <p:stCondLst>
                                            <p:cond delay="1642"/>
                                          </p:stCondLst>
                                        </p:cTn>
                                        <p:tgtEl>
                                          <p:spTgt spid="3">
                                            <p:txEl>
                                              <p:pRg st="0" end="0"/>
                                            </p:txEl>
                                          </p:spTgt>
                                        </p:tgtEl>
                                      </p:cBhvr>
                                      <p:to x="100000" y="90000"/>
                                    </p:animScale>
                                    <p:animScale>
                                      <p:cBhvr>
                                        <p:cTn id="35" dur="166" decel="50000">
                                          <p:stCondLst>
                                            <p:cond delay="1668"/>
                                          </p:stCondLst>
                                        </p:cTn>
                                        <p:tgtEl>
                                          <p:spTgt spid="3">
                                            <p:txEl>
                                              <p:pRg st="0" end="0"/>
                                            </p:txEl>
                                          </p:spTgt>
                                        </p:tgtEl>
                                      </p:cBhvr>
                                      <p:to x="100000" y="100000"/>
                                    </p:animScale>
                                    <p:animScale>
                                      <p:cBhvr>
                                        <p:cTn id="36" dur="26">
                                          <p:stCondLst>
                                            <p:cond delay="1808"/>
                                          </p:stCondLst>
                                        </p:cTn>
                                        <p:tgtEl>
                                          <p:spTgt spid="3">
                                            <p:txEl>
                                              <p:pRg st="0" end="0"/>
                                            </p:txEl>
                                          </p:spTgt>
                                        </p:tgtEl>
                                      </p:cBhvr>
                                      <p:to x="100000" y="95000"/>
                                    </p:animScale>
                                    <p:animScale>
                                      <p:cBhvr>
                                        <p:cTn id="37" dur="166" decel="50000">
                                          <p:stCondLst>
                                            <p:cond delay="1834"/>
                                          </p:stCondLst>
                                        </p:cTn>
                                        <p:tgtEl>
                                          <p:spTgt spid="3">
                                            <p:txEl>
                                              <p:pRg st="0" end="0"/>
                                            </p:txEl>
                                          </p:spTgt>
                                        </p:tgtEl>
                                      </p:cBhvr>
                                      <p:to x="100000" y="100000"/>
                                    </p:animScale>
                                  </p:childTnLst>
                                </p:cTn>
                              </p:par>
                            </p:childTnLst>
                          </p:cTn>
                        </p:par>
                        <p:par>
                          <p:cTn id="38" fill="hold">
                            <p:stCondLst>
                              <p:cond delay="4000"/>
                            </p:stCondLst>
                            <p:childTnLst>
                              <p:par>
                                <p:cTn id="39" presetID="16" presetClass="entr" presetSubtype="21"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45000">
              <a:srgbClr val="FFC000"/>
            </a:gs>
            <a:gs pos="72500">
              <a:srgbClr val="92D050"/>
            </a:gs>
            <a:gs pos="100000">
              <a:srgbClr val="0070C0"/>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685800" y="222389"/>
            <a:ext cx="11318966" cy="1280737"/>
          </a:xfrm>
        </p:spPr>
        <p:txBody>
          <a:bodyPr>
            <a:noAutofit/>
          </a:bodyPr>
          <a:lstStyle/>
          <a:p>
            <a:pPr algn="ctr"/>
            <a:r>
              <a:rPr lang="he-IL" sz="5400" b="1" dirty="0" smtClean="0">
                <a:latin typeface="David" panose="020E0502060401010101" pitchFamily="34" charset="-79"/>
                <a:cs typeface="David" panose="020E0502060401010101" pitchFamily="34" charset="-79"/>
              </a:rPr>
              <a:t>       סוגי כתיבה מותרים ואסורים בשבת</a:t>
            </a:r>
            <a:endParaRPr lang="he-IL" sz="5400" b="1"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lstStyle/>
          <a:p>
            <a:pPr marL="0" indent="0">
              <a:buNone/>
            </a:pPr>
            <a:r>
              <a:rPr lang="he-IL" b="1" dirty="0" smtClean="0"/>
              <a:t> </a:t>
            </a:r>
          </a:p>
        </p:txBody>
      </p:sp>
      <p:graphicFrame>
        <p:nvGraphicFramePr>
          <p:cNvPr id="5" name="טבלה 4"/>
          <p:cNvGraphicFramePr>
            <a:graphicFrameLocks noGrp="1"/>
          </p:cNvGraphicFramePr>
          <p:nvPr>
            <p:extLst>
              <p:ext uri="{D42A27DB-BD31-4B8C-83A1-F6EECF244321}">
                <p14:modId xmlns:p14="http://schemas.microsoft.com/office/powerpoint/2010/main" val="1101665513"/>
              </p:ext>
            </p:extLst>
          </p:nvPr>
        </p:nvGraphicFramePr>
        <p:xfrm>
          <a:off x="1781476" y="3020026"/>
          <a:ext cx="9127614" cy="3008670"/>
        </p:xfrm>
        <a:graphic>
          <a:graphicData uri="http://schemas.openxmlformats.org/drawingml/2006/table">
            <a:tbl>
              <a:tblPr rtl="1" firstRow="1" bandRow="1">
                <a:tableStyleId>{073A0DAA-6AF3-43AB-8588-CEC1D06C72B9}</a:tableStyleId>
              </a:tblPr>
              <a:tblGrid>
                <a:gridCol w="3042538">
                  <a:extLst>
                    <a:ext uri="{9D8B030D-6E8A-4147-A177-3AD203B41FA5}">
                      <a16:colId xmlns="" xmlns:a16="http://schemas.microsoft.com/office/drawing/2014/main" val="20000"/>
                    </a:ext>
                  </a:extLst>
                </a:gridCol>
                <a:gridCol w="3042538">
                  <a:extLst>
                    <a:ext uri="{9D8B030D-6E8A-4147-A177-3AD203B41FA5}">
                      <a16:colId xmlns="" xmlns:a16="http://schemas.microsoft.com/office/drawing/2014/main" val="20001"/>
                    </a:ext>
                  </a:extLst>
                </a:gridCol>
                <a:gridCol w="3042538">
                  <a:extLst>
                    <a:ext uri="{9D8B030D-6E8A-4147-A177-3AD203B41FA5}">
                      <a16:colId xmlns="" xmlns:a16="http://schemas.microsoft.com/office/drawing/2014/main" val="20002"/>
                    </a:ext>
                  </a:extLst>
                </a:gridCol>
              </a:tblGrid>
              <a:tr h="689410">
                <a:tc>
                  <a:txBody>
                    <a:bodyPr/>
                    <a:lstStyle/>
                    <a:p>
                      <a:pPr rtl="1"/>
                      <a:r>
                        <a:rPr lang="he-IL" dirty="0" smtClean="0"/>
                        <a:t>צורת</a:t>
                      </a:r>
                      <a:r>
                        <a:rPr lang="he-IL" baseline="0" dirty="0" smtClean="0"/>
                        <a:t> הכתיבה</a:t>
                      </a:r>
                      <a:endParaRPr lang="he-IL" dirty="0"/>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dirty="0" smtClean="0"/>
                        <a:t>החומר שעליו</a:t>
                      </a:r>
                      <a:r>
                        <a:rPr lang="he-IL" baseline="0" dirty="0" smtClean="0"/>
                        <a:t> מציירים</a:t>
                      </a:r>
                      <a:endParaRPr lang="he-IL" dirty="0" smtClean="0"/>
                    </a:p>
                    <a:p>
                      <a:pPr rtl="1"/>
                      <a:endParaRPr lang="he-IL" dirty="0"/>
                    </a:p>
                  </a:txBody>
                  <a:tcPr/>
                </a:tc>
                <a:tc>
                  <a:txBody>
                    <a:bodyPr/>
                    <a:lstStyle/>
                    <a:p>
                      <a:pPr rtl="1"/>
                      <a:r>
                        <a:rPr lang="he-IL" dirty="0" smtClean="0"/>
                        <a:t>מותר/אסור</a:t>
                      </a:r>
                      <a:endParaRPr lang="he-IL" dirty="0"/>
                    </a:p>
                  </a:txBody>
                  <a:tcPr/>
                </a:tc>
                <a:extLst>
                  <a:ext uri="{0D108BD9-81ED-4DB2-BD59-A6C34878D82A}">
                    <a16:rowId xmlns="" xmlns:a16="http://schemas.microsoft.com/office/drawing/2014/main" val="10000"/>
                  </a:ext>
                </a:extLst>
              </a:tr>
              <a:tr h="463852">
                <a:tc>
                  <a:txBody>
                    <a:bodyPr/>
                    <a:lstStyle/>
                    <a:p>
                      <a:pPr rtl="1"/>
                      <a:r>
                        <a:rPr lang="he-IL" dirty="0" smtClean="0"/>
                        <a:t>כתיבה וציור</a:t>
                      </a:r>
                      <a:endParaRPr lang="he-IL" dirty="0"/>
                    </a:p>
                  </a:txBody>
                  <a:tcPr/>
                </a:tc>
                <a:tc>
                  <a:txBody>
                    <a:bodyPr/>
                    <a:lstStyle/>
                    <a:p>
                      <a:pPr rtl="1"/>
                      <a:r>
                        <a:rPr lang="he-IL" dirty="0" smtClean="0"/>
                        <a:t>שמשה שמכוסה אדים</a:t>
                      </a:r>
                      <a:endParaRPr lang="he-IL" dirty="0"/>
                    </a:p>
                  </a:txBody>
                  <a:tcPr/>
                </a:tc>
                <a:tc>
                  <a:txBody>
                    <a:bodyPr/>
                    <a:lstStyle/>
                    <a:p>
                      <a:pPr rtl="1"/>
                      <a:r>
                        <a:rPr lang="he-IL" dirty="0" smtClean="0">
                          <a:hlinkClick r:id="rId2" action="ppaction://hlinksldjump"/>
                        </a:rPr>
                        <a:t>אסור</a:t>
                      </a:r>
                      <a:r>
                        <a:rPr lang="he-IL" dirty="0" smtClean="0"/>
                        <a:t>/</a:t>
                      </a:r>
                      <a:r>
                        <a:rPr lang="he-IL" dirty="0" smtClean="0">
                          <a:hlinkClick r:id="rId3" action="ppaction://hlinksldjump"/>
                        </a:rPr>
                        <a:t>מותר</a:t>
                      </a:r>
                      <a:endParaRPr lang="he-IL" dirty="0"/>
                    </a:p>
                  </a:txBody>
                  <a:tcPr/>
                </a:tc>
                <a:extLst>
                  <a:ext uri="{0D108BD9-81ED-4DB2-BD59-A6C34878D82A}">
                    <a16:rowId xmlns="" xmlns:a16="http://schemas.microsoft.com/office/drawing/2014/main" val="10001"/>
                  </a:ext>
                </a:extLst>
              </a:tr>
              <a:tr h="463852">
                <a:tc>
                  <a:txBody>
                    <a:bodyPr/>
                    <a:lstStyle/>
                    <a:p>
                      <a:pPr rtl="1"/>
                      <a:r>
                        <a:rPr lang="he-IL" dirty="0" smtClean="0"/>
                        <a:t>שרטוט</a:t>
                      </a:r>
                      <a:endParaRPr lang="he-IL" dirty="0"/>
                    </a:p>
                  </a:txBody>
                  <a:tcPr/>
                </a:tc>
                <a:tc>
                  <a:txBody>
                    <a:bodyPr/>
                    <a:lstStyle/>
                    <a:p>
                      <a:pPr rtl="1"/>
                      <a:r>
                        <a:rPr lang="he-IL" dirty="0" smtClean="0"/>
                        <a:t>קליפת</a:t>
                      </a:r>
                      <a:r>
                        <a:rPr lang="he-IL" baseline="0" dirty="0" smtClean="0"/>
                        <a:t> תפוזים וכד'</a:t>
                      </a:r>
                      <a:endParaRPr lang="he-IL" dirty="0"/>
                    </a:p>
                  </a:txBody>
                  <a:tcPr/>
                </a:tc>
                <a:tc>
                  <a:txBody>
                    <a:bodyPr/>
                    <a:lstStyle/>
                    <a:p>
                      <a:pPr rtl="1"/>
                      <a:r>
                        <a:rPr lang="he-IL" dirty="0" smtClean="0">
                          <a:hlinkClick r:id="rId2" action="ppaction://hlinksldjump"/>
                        </a:rPr>
                        <a:t>אסור</a:t>
                      </a:r>
                      <a:r>
                        <a:rPr lang="he-IL" dirty="0" smtClean="0"/>
                        <a:t>/</a:t>
                      </a:r>
                      <a:r>
                        <a:rPr lang="he-IL" dirty="0" smtClean="0">
                          <a:hlinkClick r:id="rId4" action="ppaction://hlinksldjump"/>
                        </a:rPr>
                        <a:t>מו</a:t>
                      </a:r>
                      <a:r>
                        <a:rPr lang="he-IL" b="0" dirty="0" smtClean="0">
                          <a:hlinkClick r:id="rId4" action="ppaction://hlinksldjump"/>
                        </a:rPr>
                        <a:t>תר</a:t>
                      </a:r>
                      <a:endParaRPr lang="he-IL" b="0" dirty="0"/>
                    </a:p>
                  </a:txBody>
                  <a:tcPr/>
                </a:tc>
                <a:extLst>
                  <a:ext uri="{0D108BD9-81ED-4DB2-BD59-A6C34878D82A}">
                    <a16:rowId xmlns="" xmlns:a16="http://schemas.microsoft.com/office/drawing/2014/main" val="10002"/>
                  </a:ext>
                </a:extLst>
              </a:tr>
              <a:tr h="463852">
                <a:tc>
                  <a:txBody>
                    <a:bodyPr/>
                    <a:lstStyle/>
                    <a:p>
                      <a:pPr rtl="1"/>
                      <a:r>
                        <a:rPr lang="he-IL" dirty="0" smtClean="0"/>
                        <a:t>כתיבה וציור</a:t>
                      </a:r>
                      <a:endParaRPr lang="he-IL" dirty="0"/>
                    </a:p>
                  </a:txBody>
                  <a:tcPr/>
                </a:tc>
                <a:tc>
                  <a:txBody>
                    <a:bodyPr/>
                    <a:lstStyle/>
                    <a:p>
                      <a:pPr rtl="1"/>
                      <a:r>
                        <a:rPr lang="he-IL" dirty="0" smtClean="0"/>
                        <a:t>חול</a:t>
                      </a:r>
                      <a:endParaRPr lang="he-IL" dirty="0"/>
                    </a:p>
                  </a:txBody>
                  <a:tcPr/>
                </a:tc>
                <a:tc>
                  <a:txBody>
                    <a:bodyPr/>
                    <a:lstStyle/>
                    <a:p>
                      <a:pPr rtl="1"/>
                      <a:r>
                        <a:rPr lang="he-IL" dirty="0" smtClean="0">
                          <a:hlinkClick r:id="rId5" action="ppaction://hlinksldjump"/>
                        </a:rPr>
                        <a:t>אסור</a:t>
                      </a:r>
                      <a:r>
                        <a:rPr lang="he-IL" dirty="0" smtClean="0"/>
                        <a:t>/</a:t>
                      </a:r>
                      <a:r>
                        <a:rPr lang="he-IL" dirty="0" smtClean="0">
                          <a:hlinkClick r:id="rId6" action="ppaction://hlinksldjump"/>
                        </a:rPr>
                        <a:t>מותר</a:t>
                      </a:r>
                      <a:endParaRPr lang="he-IL" dirty="0"/>
                    </a:p>
                  </a:txBody>
                  <a:tcPr/>
                </a:tc>
                <a:extLst>
                  <a:ext uri="{0D108BD9-81ED-4DB2-BD59-A6C34878D82A}">
                    <a16:rowId xmlns="" xmlns:a16="http://schemas.microsoft.com/office/drawing/2014/main" val="10003"/>
                  </a:ext>
                </a:extLst>
              </a:tr>
              <a:tr h="463852">
                <a:tc>
                  <a:txBody>
                    <a:bodyPr/>
                    <a:lstStyle/>
                    <a:p>
                      <a:pPr rtl="1"/>
                      <a:r>
                        <a:rPr lang="he-IL" dirty="0" smtClean="0"/>
                        <a:t>כתיבה וציור</a:t>
                      </a:r>
                      <a:endParaRPr lang="he-IL" dirty="0"/>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dirty="0" smtClean="0"/>
                        <a:t>אבק/ פירורים</a:t>
                      </a:r>
                      <a:r>
                        <a:rPr lang="he-IL" baseline="0" dirty="0" smtClean="0"/>
                        <a:t> על השולחן</a:t>
                      </a:r>
                      <a:endParaRPr lang="he-IL" dirty="0" smtClean="0"/>
                    </a:p>
                  </a:txBody>
                  <a:tcPr/>
                </a:tc>
                <a:tc>
                  <a:txBody>
                    <a:bodyPr/>
                    <a:lstStyle/>
                    <a:p>
                      <a:pPr rtl="1"/>
                      <a:r>
                        <a:rPr lang="he-IL" dirty="0" smtClean="0">
                          <a:hlinkClick r:id="rId7" action="ppaction://hlinksldjump"/>
                        </a:rPr>
                        <a:t>אסור</a:t>
                      </a:r>
                      <a:r>
                        <a:rPr lang="he-IL" dirty="0" smtClean="0"/>
                        <a:t>/</a:t>
                      </a:r>
                      <a:r>
                        <a:rPr lang="he-IL" dirty="0" smtClean="0">
                          <a:hlinkClick r:id="rId8" action="ppaction://hlinksldjump"/>
                        </a:rPr>
                        <a:t>מותר</a:t>
                      </a:r>
                      <a:endParaRPr lang="he-IL" dirty="0"/>
                    </a:p>
                  </a:txBody>
                  <a:tcPr/>
                </a:tc>
                <a:extLst>
                  <a:ext uri="{0D108BD9-81ED-4DB2-BD59-A6C34878D82A}">
                    <a16:rowId xmlns="" xmlns:a16="http://schemas.microsoft.com/office/drawing/2014/main" val="10004"/>
                  </a:ext>
                </a:extLst>
              </a:tr>
              <a:tr h="463852">
                <a:tc>
                  <a:txBody>
                    <a:bodyPr/>
                    <a:lstStyle/>
                    <a:p>
                      <a:pPr rtl="1"/>
                      <a:r>
                        <a:rPr lang="he-IL" dirty="0" smtClean="0"/>
                        <a:t>רישום באצבע</a:t>
                      </a:r>
                      <a:endParaRPr lang="he-IL" dirty="0"/>
                    </a:p>
                  </a:txBody>
                  <a:tcPr/>
                </a:tc>
                <a:tc>
                  <a:txBody>
                    <a:bodyPr/>
                    <a:lstStyle/>
                    <a:p>
                      <a:pPr rtl="1"/>
                      <a:r>
                        <a:rPr lang="he-IL" dirty="0" smtClean="0"/>
                        <a:t>באוויר כמין אותיות</a:t>
                      </a:r>
                      <a:endParaRPr lang="he-IL" dirty="0"/>
                    </a:p>
                  </a:txBody>
                  <a:tcPr/>
                </a:tc>
                <a:tc>
                  <a:txBody>
                    <a:bodyPr/>
                    <a:lstStyle/>
                    <a:p>
                      <a:pPr rtl="1"/>
                      <a:r>
                        <a:rPr lang="he-IL" dirty="0" smtClean="0">
                          <a:hlinkClick r:id="rId9" action="ppaction://hlinksldjump"/>
                        </a:rPr>
                        <a:t>אסור</a:t>
                      </a:r>
                      <a:r>
                        <a:rPr lang="he-IL" dirty="0" smtClean="0"/>
                        <a:t>/</a:t>
                      </a:r>
                      <a:r>
                        <a:rPr lang="he-IL" dirty="0" smtClean="0">
                          <a:hlinkClick r:id="rId10" action="ppaction://hlinksldjump"/>
                        </a:rPr>
                        <a:t>מותר</a:t>
                      </a:r>
                      <a:endParaRPr lang="he-IL" dirty="0"/>
                    </a:p>
                  </a:txBody>
                  <a:tcPr/>
                </a:tc>
                <a:extLst>
                  <a:ext uri="{0D108BD9-81ED-4DB2-BD59-A6C34878D82A}">
                    <a16:rowId xmlns="" xmlns:a16="http://schemas.microsoft.com/office/drawing/2014/main" val="10005"/>
                  </a:ext>
                </a:extLst>
              </a:tr>
            </a:tbl>
          </a:graphicData>
        </a:graphic>
      </p:graphicFrame>
      <p:sp>
        <p:nvSpPr>
          <p:cNvPr id="7" name="לחצן פעולה: בית 6">
            <a:hlinkClick r:id="" action="ppaction://hlinkshowjump?jump=firstslide" highlightClick="1"/>
          </p:cNvPr>
          <p:cNvSpPr/>
          <p:nvPr/>
        </p:nvSpPr>
        <p:spPr>
          <a:xfrm>
            <a:off x="10520517" y="5997678"/>
            <a:ext cx="1671483" cy="860322"/>
          </a:xfrm>
          <a:prstGeom prst="actionButtonHome">
            <a:avLst/>
          </a:prstGeom>
          <a:ln/>
        </p:spPr>
        <p:style>
          <a:lnRef idx="2">
            <a:schemeClr val="accent4"/>
          </a:lnRef>
          <a:fillRef idx="1">
            <a:schemeClr val="lt1"/>
          </a:fillRef>
          <a:effectRef idx="0">
            <a:schemeClr val="accent4"/>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
        <p:nvSpPr>
          <p:cNvPr id="4" name="מלבן 3"/>
          <p:cNvSpPr/>
          <p:nvPr/>
        </p:nvSpPr>
        <p:spPr>
          <a:xfrm>
            <a:off x="0" y="1118206"/>
            <a:ext cx="11700565" cy="1932837"/>
          </a:xfrm>
          <a:prstGeom prst="rect">
            <a:avLst/>
          </a:prstGeom>
        </p:spPr>
        <p:txBody>
          <a:bodyPr wrap="square">
            <a:spAutoFit/>
          </a:bodyPr>
          <a:lstStyle/>
          <a:p>
            <a:pPr>
              <a:lnSpc>
                <a:spcPct val="115000"/>
              </a:lnSpc>
            </a:pPr>
            <a:r>
              <a:rPr lang="he-IL" sz="2400" b="1" dirty="0" smtClean="0">
                <a:latin typeface="Times New Roman" panose="02020603050405020304" pitchFamily="18" charset="0"/>
                <a:ea typeface="Times New Roman" panose="02020603050405020304" pitchFamily="18" charset="0"/>
                <a:cs typeface="+mj-cs"/>
              </a:rPr>
              <a:t>אסור לכתוב </a:t>
            </a:r>
            <a:r>
              <a:rPr lang="he-IL" sz="2400" b="1" dirty="0">
                <a:latin typeface="Times New Roman" panose="02020603050405020304" pitchFamily="18" charset="0"/>
                <a:ea typeface="Times New Roman" panose="02020603050405020304" pitchFamily="18" charset="0"/>
                <a:cs typeface="+mj-cs"/>
              </a:rPr>
              <a:t>אותיות או לצייר ציורים על שמשה שמכוסה אדים או </a:t>
            </a:r>
            <a:r>
              <a:rPr lang="he-IL" sz="2400" b="1" dirty="0" smtClean="0">
                <a:latin typeface="Times New Roman" panose="02020603050405020304" pitchFamily="18" charset="0"/>
                <a:ea typeface="Times New Roman" panose="02020603050405020304" pitchFamily="18" charset="0"/>
                <a:cs typeface="+mj-cs"/>
              </a:rPr>
              <a:t>לשרטט </a:t>
            </a:r>
            <a:r>
              <a:rPr lang="he-IL" sz="2400" b="1" dirty="0">
                <a:latin typeface="Times New Roman" panose="02020603050405020304" pitchFamily="18" charset="0"/>
                <a:ea typeface="Times New Roman" panose="02020603050405020304" pitchFamily="18" charset="0"/>
                <a:cs typeface="+mj-cs"/>
              </a:rPr>
              <a:t>על קליפת תפוז וכדומה, וכן לא יכתוב או יצייר בחול ובאבק וכדומה או בפירורים שעל השולחן. אך מותר לרשום באצבע באוויר כמין אותיות</a:t>
            </a:r>
            <a:r>
              <a:rPr lang="he-IL" sz="2400" b="1" dirty="0" smtClean="0">
                <a:latin typeface="Times New Roman" panose="02020603050405020304" pitchFamily="18" charset="0"/>
                <a:ea typeface="Times New Roman" panose="02020603050405020304" pitchFamily="18" charset="0"/>
                <a:cs typeface="+mj-cs"/>
              </a:rPr>
              <a:t>.</a:t>
            </a:r>
          </a:p>
          <a:p>
            <a:pPr>
              <a:lnSpc>
                <a:spcPct val="115000"/>
              </a:lnSpc>
              <a:spcAft>
                <a:spcPts val="1000"/>
              </a:spcAft>
            </a:pPr>
            <a:r>
              <a:rPr lang="he-IL" sz="2400" b="1" dirty="0" smtClean="0">
                <a:latin typeface="Times New Roman" panose="02020603050405020304" pitchFamily="18" charset="0"/>
                <a:ea typeface="Times New Roman" panose="02020603050405020304" pitchFamily="18" charset="0"/>
                <a:cs typeface="+mj-cs"/>
              </a:rPr>
              <a:t>                                                                                                (</a:t>
            </a:r>
            <a:r>
              <a:rPr lang="he-IL" sz="2000" dirty="0">
                <a:cs typeface="+mj-cs"/>
              </a:rPr>
              <a:t>שמירת שבת כהלכתה, פרק טז, סעיף </a:t>
            </a:r>
            <a:r>
              <a:rPr lang="he-IL" sz="2000" dirty="0" smtClean="0">
                <a:cs typeface="+mj-cs"/>
              </a:rPr>
              <a:t>כח</a:t>
            </a:r>
            <a:r>
              <a:rPr lang="he-IL" sz="3200" dirty="0" smtClean="0">
                <a:cs typeface="+mj-cs"/>
              </a:rPr>
              <a:t>)</a:t>
            </a:r>
            <a:endParaRPr lang="en-US" sz="3200" b="1" dirty="0">
              <a:effectLst/>
              <a:latin typeface="Times New Roman" panose="02020603050405020304" pitchFamily="18" charset="0"/>
              <a:ea typeface="Times New Roman" panose="02020603050405020304" pitchFamily="18" charset="0"/>
              <a:cs typeface="+mj-cs"/>
            </a:endParaRPr>
          </a:p>
        </p:txBody>
      </p:sp>
      <p:sp>
        <p:nvSpPr>
          <p:cNvPr id="8" name="לחצן פעולה: התאמה אישית 7">
            <a:hlinkClick r:id="rId11" action="ppaction://hlinksldjump" highlightClick="1"/>
          </p:cNvPr>
          <p:cNvSpPr/>
          <p:nvPr/>
        </p:nvSpPr>
        <p:spPr>
          <a:xfrm>
            <a:off x="0" y="5848680"/>
            <a:ext cx="2832410" cy="118640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b="1" dirty="0" smtClean="0">
                <a:solidFill>
                  <a:schemeClr val="bg1"/>
                </a:solidFill>
              </a:rPr>
              <a:t>לאחר שבחרתם את כל התשובות בטבלה - לחצו כאן למעבר לנושא הבא</a:t>
            </a:r>
            <a:endParaRPr lang="he-IL" b="1" dirty="0">
              <a:solidFill>
                <a:schemeClr val="bg1"/>
              </a:solidFill>
            </a:endParaRPr>
          </a:p>
        </p:txBody>
      </p:sp>
    </p:spTree>
    <p:extLst>
      <p:ext uri="{BB962C8B-B14F-4D97-AF65-F5344CB8AC3E}">
        <p14:creationId xmlns:p14="http://schemas.microsoft.com/office/powerpoint/2010/main" val="122296370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9" presetClass="emph" presetSubtype="0" fill="hold" nodeType="afterEffect">
                                  <p:stCondLst>
                                    <p:cond delay="0"/>
                                  </p:stCondLst>
                                  <p:childTnLst>
                                    <p:animClr clrSpc="rgb" dir="cw">
                                      <p:cBhvr override="childStyle">
                                        <p:cTn id="10" dur="500" fill="hold"/>
                                        <p:tgtEl>
                                          <p:spTgt spid="4">
                                            <p:txEl>
                                              <p:pRg st="0" end="0"/>
                                            </p:txEl>
                                          </p:spTgt>
                                        </p:tgtEl>
                                        <p:attrNameLst>
                                          <p:attrName>style.color</p:attrName>
                                        </p:attrNameLst>
                                      </p:cBhvr>
                                      <p:to>
                                        <a:schemeClr val="accent2"/>
                                      </p:to>
                                    </p:animClr>
                                    <p:animClr clrSpc="rgb" dir="cw">
                                      <p:cBhvr>
                                        <p:cTn id="11" dur="500" fill="hold"/>
                                        <p:tgtEl>
                                          <p:spTgt spid="4">
                                            <p:txEl>
                                              <p:pRg st="0" end="0"/>
                                            </p:txEl>
                                          </p:spTgt>
                                        </p:tgtEl>
                                        <p:attrNameLst>
                                          <p:attrName>fillcolor</p:attrName>
                                        </p:attrNameLst>
                                      </p:cBhvr>
                                      <p:to>
                                        <a:schemeClr val="accent2"/>
                                      </p:to>
                                    </p:animClr>
                                    <p:set>
                                      <p:cBhvr>
                                        <p:cTn id="12" dur="500" fill="hold"/>
                                        <p:tgtEl>
                                          <p:spTgt spid="4">
                                            <p:txEl>
                                              <p:pRg st="0" end="0"/>
                                            </p:txEl>
                                          </p:spTgt>
                                        </p:tgtEl>
                                        <p:attrNameLst>
                                          <p:attrName>fill.type</p:attrName>
                                        </p:attrNameLst>
                                      </p:cBhvr>
                                      <p:to>
                                        <p:strVal val="solid"/>
                                      </p:to>
                                    </p:set>
                                    <p:set>
                                      <p:cBhvr>
                                        <p:cTn id="13" dur="500" fill="hold"/>
                                        <p:tgtEl>
                                          <p:spTgt spid="4">
                                            <p:txEl>
                                              <p:pRg st="0" end="0"/>
                                            </p:txEl>
                                          </p:spTgt>
                                        </p:tgtEl>
                                        <p:attrNameLst>
                                          <p:attrName>fill.on</p:attrName>
                                        </p:attrNameLst>
                                      </p:cBhvr>
                                      <p:to>
                                        <p:strVal val="true"/>
                                      </p:to>
                                    </p:set>
                                  </p:childTnLst>
                                </p:cTn>
                              </p:par>
                            </p:childTnLst>
                          </p:cTn>
                        </p:par>
                        <p:par>
                          <p:cTn id="14" fill="hold">
                            <p:stCondLst>
                              <p:cond delay="2500"/>
                            </p:stCondLst>
                            <p:childTnLst>
                              <p:par>
                                <p:cTn id="15" presetID="19" presetClass="emph" presetSubtype="0" fill="hold" nodeType="afterEffect">
                                  <p:stCondLst>
                                    <p:cond delay="0"/>
                                  </p:stCondLst>
                                  <p:childTnLst>
                                    <p:animClr clrSpc="rgb" dir="cw">
                                      <p:cBhvr override="childStyle">
                                        <p:cTn id="16" dur="500" fill="hold"/>
                                        <p:tgtEl>
                                          <p:spTgt spid="4">
                                            <p:txEl>
                                              <p:pRg st="1" end="1"/>
                                            </p:txEl>
                                          </p:spTgt>
                                        </p:tgtEl>
                                        <p:attrNameLst>
                                          <p:attrName>style.color</p:attrName>
                                        </p:attrNameLst>
                                      </p:cBhvr>
                                      <p:to>
                                        <a:schemeClr val="accent2"/>
                                      </p:to>
                                    </p:animClr>
                                    <p:animClr clrSpc="rgb" dir="cw">
                                      <p:cBhvr>
                                        <p:cTn id="17" dur="500" fill="hold"/>
                                        <p:tgtEl>
                                          <p:spTgt spid="4">
                                            <p:txEl>
                                              <p:pRg st="1" end="1"/>
                                            </p:txEl>
                                          </p:spTgt>
                                        </p:tgtEl>
                                        <p:attrNameLst>
                                          <p:attrName>fillcolor</p:attrName>
                                        </p:attrNameLst>
                                      </p:cBhvr>
                                      <p:to>
                                        <a:schemeClr val="accent2"/>
                                      </p:to>
                                    </p:animClr>
                                    <p:set>
                                      <p:cBhvr>
                                        <p:cTn id="18" dur="500" fill="hold"/>
                                        <p:tgtEl>
                                          <p:spTgt spid="4">
                                            <p:txEl>
                                              <p:pRg st="1" end="1"/>
                                            </p:txEl>
                                          </p:spTgt>
                                        </p:tgtEl>
                                        <p:attrNameLst>
                                          <p:attrName>fill.type</p:attrName>
                                        </p:attrNameLst>
                                      </p:cBhvr>
                                      <p:to>
                                        <p:strVal val="solid"/>
                                      </p:to>
                                    </p:set>
                                    <p:set>
                                      <p:cBhvr>
                                        <p:cTn id="19" dur="500" fill="hold"/>
                                        <p:tgtEl>
                                          <p:spTgt spid="4">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116282" y="2894510"/>
            <a:ext cx="8610600" cy="1293028"/>
          </a:xfrm>
        </p:spPr>
        <p:txBody>
          <a:bodyPr>
            <a:normAutofit/>
          </a:bodyPr>
          <a:lstStyle/>
          <a:p>
            <a:r>
              <a:rPr lang="he-IL" sz="8000" dirty="0" smtClean="0"/>
              <a:t>יופי תשובה נכונה!!!!!!!</a:t>
            </a:r>
            <a:endParaRPr lang="he-IL" sz="8000" dirty="0"/>
          </a:p>
        </p:txBody>
      </p:sp>
      <p:sp>
        <p:nvSpPr>
          <p:cNvPr id="4" name="לחצן פעולה: חזרה 3">
            <a:hlinkClick r:id="rId5"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pic>
        <p:nvPicPr>
          <p:cNvPr id="5"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cstate="print"/>
          <a:stretch>
            <a:fillRect/>
          </a:stretch>
        </p:blipFill>
        <p:spPr>
          <a:xfrm>
            <a:off x="5682207" y="4475806"/>
            <a:ext cx="605480" cy="605480"/>
          </a:xfrm>
          <a:prstGeom prst="rect">
            <a:avLst/>
          </a:prstGeom>
        </p:spPr>
      </p:pic>
    </p:spTree>
    <p:extLst>
      <p:ext uri="{BB962C8B-B14F-4D97-AF65-F5344CB8AC3E}">
        <p14:creationId xmlns:p14="http://schemas.microsoft.com/office/powerpoint/2010/main" val="3810546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1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116282" y="2894510"/>
            <a:ext cx="8610600" cy="1293028"/>
          </a:xfrm>
        </p:spPr>
        <p:txBody>
          <a:bodyPr>
            <a:normAutofit/>
          </a:bodyPr>
          <a:lstStyle/>
          <a:p>
            <a:r>
              <a:rPr lang="he-IL" sz="8000" dirty="0" smtClean="0"/>
              <a:t>יופי תשובה נכונה!!!!!!!</a:t>
            </a:r>
            <a:endParaRPr lang="he-IL" sz="8000" dirty="0"/>
          </a:p>
        </p:txBody>
      </p:sp>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pic>
        <p:nvPicPr>
          <p:cNvPr id="5"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cstate="print"/>
          <a:stretch>
            <a:fillRect/>
          </a:stretch>
        </p:blipFill>
        <p:spPr>
          <a:xfrm>
            <a:off x="5717895" y="4579978"/>
            <a:ext cx="477194" cy="477194"/>
          </a:xfrm>
          <a:prstGeom prst="rect">
            <a:avLst/>
          </a:prstGeom>
        </p:spPr>
      </p:pic>
    </p:spTree>
    <p:extLst>
      <p:ext uri="{BB962C8B-B14F-4D97-AF65-F5344CB8AC3E}">
        <p14:creationId xmlns:p14="http://schemas.microsoft.com/office/powerpoint/2010/main" val="357967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1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116282" y="2894510"/>
            <a:ext cx="8610600" cy="1293028"/>
          </a:xfrm>
        </p:spPr>
        <p:txBody>
          <a:bodyPr>
            <a:normAutofit/>
          </a:bodyPr>
          <a:lstStyle/>
          <a:p>
            <a:r>
              <a:rPr lang="he-IL" sz="8000" dirty="0" smtClean="0"/>
              <a:t>יופי תשובה נכונה!!!!!!!</a:t>
            </a:r>
            <a:endParaRPr lang="he-IL" sz="8000" dirty="0"/>
          </a:p>
        </p:txBody>
      </p:sp>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pic>
        <p:nvPicPr>
          <p:cNvPr id="5"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cstate="print"/>
          <a:stretch>
            <a:fillRect/>
          </a:stretch>
        </p:blipFill>
        <p:spPr>
          <a:xfrm>
            <a:off x="5648446" y="4672575"/>
            <a:ext cx="373023" cy="373023"/>
          </a:xfrm>
          <a:prstGeom prst="rect">
            <a:avLst/>
          </a:prstGeom>
        </p:spPr>
      </p:pic>
    </p:spTree>
    <p:extLst>
      <p:ext uri="{BB962C8B-B14F-4D97-AF65-F5344CB8AC3E}">
        <p14:creationId xmlns:p14="http://schemas.microsoft.com/office/powerpoint/2010/main" val="357967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1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116282" y="2894510"/>
            <a:ext cx="8610600" cy="1293028"/>
          </a:xfrm>
        </p:spPr>
        <p:txBody>
          <a:bodyPr>
            <a:normAutofit/>
          </a:bodyPr>
          <a:lstStyle/>
          <a:p>
            <a:r>
              <a:rPr lang="he-IL" sz="8000" dirty="0" smtClean="0"/>
              <a:t>יופי תשובה נכונה!!!!!!!</a:t>
            </a:r>
            <a:endParaRPr lang="he-IL" sz="8000" dirty="0"/>
          </a:p>
        </p:txBody>
      </p:sp>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pic>
        <p:nvPicPr>
          <p:cNvPr id="5"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cstate="print"/>
          <a:stretch>
            <a:fillRect/>
          </a:stretch>
        </p:blipFill>
        <p:spPr>
          <a:xfrm>
            <a:off x="5473863" y="3920222"/>
            <a:ext cx="651778" cy="651778"/>
          </a:xfrm>
          <a:prstGeom prst="rect">
            <a:avLst/>
          </a:prstGeom>
        </p:spPr>
      </p:pic>
    </p:spTree>
    <p:extLst>
      <p:ext uri="{BB962C8B-B14F-4D97-AF65-F5344CB8AC3E}">
        <p14:creationId xmlns:p14="http://schemas.microsoft.com/office/powerpoint/2010/main" val="357967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1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116282" y="2894510"/>
            <a:ext cx="8610600" cy="1293028"/>
          </a:xfrm>
        </p:spPr>
        <p:txBody>
          <a:bodyPr>
            <a:normAutofit/>
          </a:bodyPr>
          <a:lstStyle/>
          <a:p>
            <a:r>
              <a:rPr lang="he-IL" sz="8000" dirty="0" smtClean="0"/>
              <a:t>יופי תשובה נכונה!!!!!!!</a:t>
            </a:r>
            <a:endParaRPr lang="he-IL" sz="8000" dirty="0"/>
          </a:p>
        </p:txBody>
      </p:sp>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pic>
        <p:nvPicPr>
          <p:cNvPr id="5"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cstate="print"/>
          <a:stretch>
            <a:fillRect/>
          </a:stretch>
        </p:blipFill>
        <p:spPr>
          <a:xfrm>
            <a:off x="5325580" y="5100839"/>
            <a:ext cx="244475" cy="244475"/>
          </a:xfrm>
          <a:prstGeom prst="rect">
            <a:avLst/>
          </a:prstGeom>
        </p:spPr>
      </p:pic>
    </p:spTree>
    <p:extLst>
      <p:ext uri="{BB962C8B-B14F-4D97-AF65-F5344CB8AC3E}">
        <p14:creationId xmlns:p14="http://schemas.microsoft.com/office/powerpoint/2010/main" val="357967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1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33917" y="2433684"/>
            <a:ext cx="12192000" cy="1691748"/>
          </a:xfrm>
        </p:spPr>
        <p:txBody>
          <a:bodyPr>
            <a:noAutofit/>
          </a:bodyPr>
          <a:lstStyle/>
          <a:p>
            <a:r>
              <a:rPr lang="he-IL" sz="7200" dirty="0" smtClean="0"/>
              <a:t>לא נורא אולי בפעם הבאה תצליחו!!!</a:t>
            </a:r>
            <a:endParaRPr lang="he-IL" sz="7200" dirty="0"/>
          </a:p>
        </p:txBody>
      </p:sp>
      <p:pic>
        <p:nvPicPr>
          <p:cNvPr id="1027" name="Picture 3" descr="C:\Users\מתניה שמואל\AppData\Local\Microsoft\Windows\INetCache\IE\GTTBYVO0\sadface[1].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507393" y="3553367"/>
            <a:ext cx="3048000" cy="3038475"/>
          </a:xfrm>
          <a:prstGeom prst="rect">
            <a:avLst/>
          </a:prstGeom>
          <a:noFill/>
          <a:extLst>
            <a:ext uri="{909E8E84-426E-40DD-AFC4-6F175D3DCCD1}">
              <a14:hiddenFill xmlns:a14="http://schemas.microsoft.com/office/drawing/2010/main">
                <a:solidFill>
                  <a:srgbClr val="FFFFFF"/>
                </a:solidFill>
              </a14:hiddenFill>
            </a:ext>
          </a:extLst>
        </p:spPr>
      </p:pic>
      <p:sp>
        <p:nvSpPr>
          <p:cNvPr id="5" name="לחצן פעולה: חזרה 4">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spTree>
    <p:extLst>
      <p:ext uri="{BB962C8B-B14F-4D97-AF65-F5344CB8AC3E}">
        <p14:creationId xmlns:p14="http://schemas.microsoft.com/office/powerpoint/2010/main" val="11981492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33917" y="2433684"/>
            <a:ext cx="12192000" cy="1691748"/>
          </a:xfrm>
        </p:spPr>
        <p:txBody>
          <a:bodyPr>
            <a:noAutofit/>
          </a:bodyPr>
          <a:lstStyle/>
          <a:p>
            <a:r>
              <a:rPr lang="he-IL" sz="7200" dirty="0" smtClean="0"/>
              <a:t>לא נורא אולי בפעם הבאה תצליחו!!!</a:t>
            </a:r>
            <a:endParaRPr lang="he-IL" sz="7200" dirty="0"/>
          </a:p>
        </p:txBody>
      </p:sp>
      <p:pic>
        <p:nvPicPr>
          <p:cNvPr id="3" name="Picture 3" descr="C:\Users\מתניה שמואל\AppData\Local\Microsoft\Windows\INetCache\IE\GTTBYVO0\sadface[1].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507393" y="3553367"/>
            <a:ext cx="3048000" cy="3038475"/>
          </a:xfrm>
          <a:prstGeom prst="rect">
            <a:avLst/>
          </a:prstGeom>
          <a:noFill/>
          <a:extLst>
            <a:ext uri="{909E8E84-426E-40DD-AFC4-6F175D3DCCD1}">
              <a14:hiddenFill xmlns:a14="http://schemas.microsoft.com/office/drawing/2010/main">
                <a:solidFill>
                  <a:srgbClr val="FFFFFF"/>
                </a:solidFill>
              </a14:hiddenFill>
            </a:ext>
          </a:extLst>
        </p:spPr>
      </p:pic>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spTree>
    <p:extLst>
      <p:ext uri="{BB962C8B-B14F-4D97-AF65-F5344CB8AC3E}">
        <p14:creationId xmlns:p14="http://schemas.microsoft.com/office/powerpoint/2010/main" val="17697249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33917" y="2433684"/>
            <a:ext cx="12192000" cy="1691748"/>
          </a:xfrm>
        </p:spPr>
        <p:txBody>
          <a:bodyPr>
            <a:noAutofit/>
          </a:bodyPr>
          <a:lstStyle/>
          <a:p>
            <a:r>
              <a:rPr lang="he-IL" sz="7200" dirty="0" smtClean="0"/>
              <a:t>לא נורא אולי בפעם הבאה תצליחו!!!</a:t>
            </a:r>
            <a:endParaRPr lang="he-IL" sz="7200" dirty="0"/>
          </a:p>
        </p:txBody>
      </p:sp>
      <p:pic>
        <p:nvPicPr>
          <p:cNvPr id="3" name="Picture 3" descr="C:\Users\מתניה שמואל\AppData\Local\Microsoft\Windows\INetCache\IE\GTTBYVO0\sadface[1].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507393" y="3553367"/>
            <a:ext cx="3048000" cy="3038475"/>
          </a:xfrm>
          <a:prstGeom prst="rect">
            <a:avLst/>
          </a:prstGeom>
          <a:noFill/>
          <a:extLst>
            <a:ext uri="{909E8E84-426E-40DD-AFC4-6F175D3DCCD1}">
              <a14:hiddenFill xmlns:a14="http://schemas.microsoft.com/office/drawing/2010/main">
                <a:solidFill>
                  <a:srgbClr val="FFFFFF"/>
                </a:solidFill>
              </a14:hiddenFill>
            </a:ext>
          </a:extLst>
        </p:spPr>
      </p:pic>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spTree>
    <p:extLst>
      <p:ext uri="{BB962C8B-B14F-4D97-AF65-F5344CB8AC3E}">
        <p14:creationId xmlns:p14="http://schemas.microsoft.com/office/powerpoint/2010/main" val="17697249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33917" y="2433684"/>
            <a:ext cx="12192000" cy="1691748"/>
          </a:xfrm>
        </p:spPr>
        <p:txBody>
          <a:bodyPr>
            <a:noAutofit/>
          </a:bodyPr>
          <a:lstStyle/>
          <a:p>
            <a:r>
              <a:rPr lang="he-IL" sz="7200" dirty="0" smtClean="0"/>
              <a:t>לא נורא אולי בפעם הבאה תצליחו!!!</a:t>
            </a:r>
            <a:endParaRPr lang="he-IL" sz="7200" dirty="0"/>
          </a:p>
        </p:txBody>
      </p:sp>
      <p:pic>
        <p:nvPicPr>
          <p:cNvPr id="3" name="Picture 3" descr="C:\Users\מתניה שמואל\AppData\Local\Microsoft\Windows\INetCache\IE\GTTBYVO0\sadface[1].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507393" y="3553367"/>
            <a:ext cx="3048000" cy="3038475"/>
          </a:xfrm>
          <a:prstGeom prst="rect">
            <a:avLst/>
          </a:prstGeom>
          <a:noFill/>
          <a:extLst>
            <a:ext uri="{909E8E84-426E-40DD-AFC4-6F175D3DCCD1}">
              <a14:hiddenFill xmlns:a14="http://schemas.microsoft.com/office/drawing/2010/main">
                <a:solidFill>
                  <a:srgbClr val="FFFFFF"/>
                </a:solidFill>
              </a14:hiddenFill>
            </a:ext>
          </a:extLst>
        </p:spPr>
      </p:pic>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spTree>
    <p:extLst>
      <p:ext uri="{BB962C8B-B14F-4D97-AF65-F5344CB8AC3E}">
        <p14:creationId xmlns:p14="http://schemas.microsoft.com/office/powerpoint/2010/main" val="17697249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33917" y="2433684"/>
            <a:ext cx="12192000" cy="1691748"/>
          </a:xfrm>
        </p:spPr>
        <p:txBody>
          <a:bodyPr>
            <a:noAutofit/>
          </a:bodyPr>
          <a:lstStyle/>
          <a:p>
            <a:r>
              <a:rPr lang="he-IL" sz="7200" dirty="0" smtClean="0"/>
              <a:t>לא נורא אולי בפעם הבאה תצליחו!!!</a:t>
            </a:r>
            <a:endParaRPr lang="he-IL" sz="7200" dirty="0"/>
          </a:p>
        </p:txBody>
      </p:sp>
      <p:pic>
        <p:nvPicPr>
          <p:cNvPr id="3" name="Picture 3" descr="C:\Users\מתניה שמואל\AppData\Local\Microsoft\Windows\INetCache\IE\GTTBYVO0\sadface[1].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507393" y="3553367"/>
            <a:ext cx="3048000" cy="3038475"/>
          </a:xfrm>
          <a:prstGeom prst="rect">
            <a:avLst/>
          </a:prstGeom>
          <a:noFill/>
          <a:extLst>
            <a:ext uri="{909E8E84-426E-40DD-AFC4-6F175D3DCCD1}">
              <a14:hiddenFill xmlns:a14="http://schemas.microsoft.com/office/drawing/2010/main">
                <a:solidFill>
                  <a:srgbClr val="FFFFFF"/>
                </a:solidFill>
              </a14:hiddenFill>
            </a:ext>
          </a:extLst>
        </p:spPr>
      </p:pic>
      <p:sp>
        <p:nvSpPr>
          <p:cNvPr id="4" name="לחצן פעולה: חזרה 3">
            <a:hlinkClick r:id="rId4" action="ppaction://hlinksldjump" highlightClick="1"/>
          </p:cNvPr>
          <p:cNvSpPr/>
          <p:nvPr/>
        </p:nvSpPr>
        <p:spPr>
          <a:xfrm>
            <a:off x="92597" y="5053314"/>
            <a:ext cx="1423687" cy="1578980"/>
          </a:xfrm>
          <a:prstGeom prst="actionButtonReturn">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spTree>
    <p:extLst>
      <p:ext uri="{BB962C8B-B14F-4D97-AF65-F5344CB8AC3E}">
        <p14:creationId xmlns:p14="http://schemas.microsoft.com/office/powerpoint/2010/main" val="17697249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748231" y="496360"/>
            <a:ext cx="9489955" cy="1293028"/>
          </a:xfrm>
        </p:spPr>
        <p:txBody>
          <a:bodyPr>
            <a:noAutofit/>
          </a:bodyPr>
          <a:lstStyle/>
          <a:p>
            <a:pPr algn="ctr"/>
            <a:r>
              <a:rPr lang="he-IL" sz="6600" dirty="0" smtClean="0">
                <a:latin typeface="David" panose="020E0502060401010101" pitchFamily="34" charset="-79"/>
                <a:cs typeface="David" panose="020E0502060401010101" pitchFamily="34" charset="-79"/>
              </a:rPr>
              <a:t> כתיבה של סופר סת"ם בשבת</a:t>
            </a:r>
            <a:endParaRPr lang="he-IL" sz="66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717331" y="1789388"/>
            <a:ext cx="10820400" cy="4926722"/>
          </a:xfrm>
        </p:spPr>
        <p:txBody>
          <a:bodyPr>
            <a:normAutofit/>
          </a:bodyPr>
          <a:lstStyle/>
          <a:p>
            <a:pPr marL="0" indent="0">
              <a:buNone/>
            </a:pPr>
            <a:r>
              <a:rPr lang="he-IL" sz="2400" b="1" dirty="0">
                <a:latin typeface="David" panose="020E0502060401010101" pitchFamily="34" charset="-79"/>
                <a:cs typeface="+mj-cs"/>
              </a:rPr>
              <a:t>המגיה אות אחת ועשה אותה שתים,</a:t>
            </a:r>
            <a:endParaRPr lang="en-US" sz="2400" b="1" dirty="0">
              <a:latin typeface="David" panose="020E0502060401010101" pitchFamily="34" charset="-79"/>
              <a:cs typeface="+mj-cs"/>
            </a:endParaRPr>
          </a:p>
          <a:p>
            <a:pPr marL="0" indent="0">
              <a:buNone/>
            </a:pPr>
            <a:r>
              <a:rPr lang="he-IL" sz="2400" b="1" dirty="0" smtClean="0">
                <a:latin typeface="David" panose="020E0502060401010101" pitchFamily="34" charset="-79"/>
                <a:cs typeface="+mj-cs"/>
              </a:rPr>
              <a:t>כגון שחִילק </a:t>
            </a:r>
            <a:r>
              <a:rPr lang="he-IL" sz="2400" b="1" dirty="0">
                <a:latin typeface="David" panose="020E0502060401010101" pitchFamily="34" charset="-79"/>
                <a:cs typeface="+mj-cs"/>
              </a:rPr>
              <a:t>גג החית ונעשית שני זיינין - חייב. </a:t>
            </a:r>
            <a:endParaRPr lang="he-IL" sz="2400" b="1" dirty="0" smtClean="0">
              <a:latin typeface="David" panose="020E0502060401010101" pitchFamily="34" charset="-79"/>
              <a:cs typeface="+mj-cs"/>
            </a:endParaRPr>
          </a:p>
          <a:p>
            <a:pPr marL="0" indent="0">
              <a:buNone/>
            </a:pPr>
            <a:r>
              <a:rPr lang="he-IL" sz="2400" b="1" dirty="0" smtClean="0">
                <a:latin typeface="David" panose="020E0502060401010101" pitchFamily="34" charset="-79"/>
                <a:cs typeface="+mj-cs"/>
              </a:rPr>
              <a:t>				</a:t>
            </a:r>
            <a:r>
              <a:rPr lang="he-IL" sz="2000" dirty="0">
                <a:latin typeface="David" panose="020E0502060401010101" pitchFamily="34" charset="-79"/>
                <a:cs typeface="+mj-cs"/>
              </a:rPr>
              <a:t>(רמב"ם הלכות שבת פרק יא הלכה </a:t>
            </a:r>
            <a:r>
              <a:rPr lang="he-IL" sz="2000" dirty="0" smtClean="0">
                <a:latin typeface="David" panose="020E0502060401010101" pitchFamily="34" charset="-79"/>
                <a:cs typeface="+mj-cs"/>
              </a:rPr>
              <a:t>יג)</a:t>
            </a:r>
            <a:endParaRPr lang="he-IL" sz="2000" b="1" dirty="0">
              <a:latin typeface="David" panose="020E0502060401010101" pitchFamily="34" charset="-79"/>
              <a:cs typeface="+mj-cs"/>
            </a:endParaRPr>
          </a:p>
          <a:p>
            <a:pPr marL="0" indent="0">
              <a:buNone/>
            </a:pPr>
            <a:r>
              <a:rPr lang="he-IL" sz="2800" b="1" dirty="0" smtClean="0">
                <a:latin typeface="David" panose="020E0502060401010101" pitchFamily="34" charset="-79"/>
                <a:cs typeface="+mj-cs"/>
              </a:rPr>
              <a:t>הסבר: </a:t>
            </a:r>
          </a:p>
          <a:p>
            <a:pPr marL="0" indent="0">
              <a:buNone/>
            </a:pPr>
            <a:r>
              <a:rPr lang="he-IL" sz="2800" dirty="0" smtClean="0">
                <a:latin typeface="David" panose="020E0502060401010101" pitchFamily="34" charset="-79"/>
                <a:cs typeface="+mj-cs"/>
              </a:rPr>
              <a:t>הכוונה כאן לסופר סת"ם שכתב את האות ח והוריד את המתג המחבר</a:t>
            </a:r>
          </a:p>
          <a:p>
            <a:pPr marL="0" indent="0">
              <a:buNone/>
            </a:pPr>
            <a:r>
              <a:rPr lang="he-IL" sz="2800" dirty="0" smtClean="0">
                <a:latin typeface="David" panose="020E0502060401010101" pitchFamily="34" charset="-79"/>
                <a:cs typeface="+mj-cs"/>
              </a:rPr>
              <a:t> וכך נוצרו שתי אותיות ז</a:t>
            </a:r>
            <a:r>
              <a:rPr lang="he-IL" sz="2800" dirty="0">
                <a:latin typeface="David" panose="020E0502060401010101" pitchFamily="34" charset="-79"/>
                <a:cs typeface="+mj-cs"/>
              </a:rPr>
              <a:t>.</a:t>
            </a:r>
            <a:endParaRPr lang="he-IL" sz="2800" dirty="0" smtClean="0">
              <a:latin typeface="David" panose="020E0502060401010101" pitchFamily="34" charset="-79"/>
              <a:cs typeface="+mj-cs"/>
            </a:endParaRPr>
          </a:p>
          <a:p>
            <a:pPr marL="0" indent="0">
              <a:buNone/>
            </a:pPr>
            <a:r>
              <a:rPr lang="he-IL" sz="4400" dirty="0" smtClean="0">
                <a:latin typeface="David" panose="020E0502060401010101" pitchFamily="34" charset="-79"/>
                <a:ea typeface="Calibri" panose="020F0502020204030204" pitchFamily="34" charset="0"/>
                <a:cs typeface="+mj-cs"/>
              </a:rPr>
              <a:t> </a:t>
            </a:r>
            <a:endParaRPr lang="he-IL" sz="6600" dirty="0" smtClean="0">
              <a:latin typeface="David" panose="020E0502060401010101" pitchFamily="34" charset="-79"/>
              <a:cs typeface="+mj-cs"/>
            </a:endParaRPr>
          </a:p>
        </p:txBody>
      </p:sp>
      <p:sp>
        <p:nvSpPr>
          <p:cNvPr id="4" name="לחצן פעולה: בית 3">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
        <p:nvSpPr>
          <p:cNvPr id="5" name="TextBox 4"/>
          <p:cNvSpPr txBox="1"/>
          <p:nvPr/>
        </p:nvSpPr>
        <p:spPr>
          <a:xfrm>
            <a:off x="5288650" y="4571597"/>
            <a:ext cx="1583646" cy="1698927"/>
          </a:xfrm>
          <a:prstGeom prst="rect">
            <a:avLst/>
          </a:prstGeom>
          <a:noFill/>
        </p:spPr>
        <p:txBody>
          <a:bodyPr wrap="square" rtlCol="1">
            <a:spAutoFit/>
          </a:bodyPr>
          <a:lstStyle/>
          <a:p>
            <a:pPr lvl="0">
              <a:lnSpc>
                <a:spcPct val="90000"/>
              </a:lnSpc>
              <a:spcBef>
                <a:spcPts val="1000"/>
              </a:spcBef>
            </a:pPr>
            <a:r>
              <a:rPr lang="he-IL" sz="9600" b="1" dirty="0" smtClean="0">
                <a:solidFill>
                  <a:prstClr val="white"/>
                </a:solidFill>
                <a:latin typeface="Calibri" panose="020F0502020204030204" pitchFamily="34" charset="0"/>
                <a:ea typeface="Calibri" panose="020F0502020204030204" pitchFamily="34" charset="0"/>
                <a:cs typeface="Guttman Stam" panose="02010401010101010101" pitchFamily="2" charset="-79"/>
              </a:rPr>
              <a:t>ח</a:t>
            </a:r>
            <a:endParaRPr lang="he-IL" sz="9600" b="1" dirty="0">
              <a:solidFill>
                <a:prstClr val="white"/>
              </a:solidFill>
              <a:latin typeface="Calibri" panose="020F0502020204030204" pitchFamily="34" charset="0"/>
              <a:ea typeface="Calibri" panose="020F0502020204030204" pitchFamily="34" charset="0"/>
            </a:endParaRPr>
          </a:p>
          <a:p>
            <a:endParaRPr lang="he-IL" dirty="0"/>
          </a:p>
        </p:txBody>
      </p:sp>
      <p:sp>
        <p:nvSpPr>
          <p:cNvPr id="7" name="מלבן 6"/>
          <p:cNvSpPr/>
          <p:nvPr/>
        </p:nvSpPr>
        <p:spPr>
          <a:xfrm>
            <a:off x="6216450" y="4558421"/>
            <a:ext cx="502920" cy="30401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endParaRPr lang="he-IL" dirty="0"/>
          </a:p>
        </p:txBody>
      </p:sp>
      <p:pic>
        <p:nvPicPr>
          <p:cNvPr id="6" name="תמונה 5"/>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16200000">
            <a:off x="1758705" y="3671560"/>
            <a:ext cx="926874" cy="947821"/>
          </a:xfrm>
          <a:prstGeom prst="rect">
            <a:avLst/>
          </a:prstGeom>
        </p:spPr>
      </p:pic>
    </p:spTree>
    <p:extLst>
      <p:ext uri="{BB962C8B-B14F-4D97-AF65-F5344CB8AC3E}">
        <p14:creationId xmlns:p14="http://schemas.microsoft.com/office/powerpoint/2010/main" val="843841734"/>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path" presetSubtype="0" accel="50000" decel="50000" fill="hold" nodeType="withEffect">
                                  <p:stCondLst>
                                    <p:cond delay="0"/>
                                  </p:stCondLst>
                                  <p:childTnLst>
                                    <p:animMotion origin="layout" path="M 0.02787 -0.06204 C 0.05078 -0.04653 0.1513 -0.09352 0.17448 -0.07801 C 0.18893 -0.06736 0.21432 -0.13403 0.23698 -0.13403 C 0.26289 -0.13403 0.27969 -0.06736 0.29414 -0.07801 C 0.31745 -0.09352 0.34818 0.06111 0.37149 0.04537 " pathEditMode="relative" rAng="0" ptsTypes="AAAAA">
                                      <p:cBhvr>
                                        <p:cTn id="6" dur="2000" fill="hold"/>
                                        <p:tgtEl>
                                          <p:spTgt spid="6"/>
                                        </p:tgtEl>
                                        <p:attrNameLst>
                                          <p:attrName>ppt_x</p:attrName>
                                          <p:attrName>ppt_y</p:attrName>
                                        </p:attrNameLst>
                                      </p:cBhvr>
                                      <p:rCtr x="17174" y="1806"/>
                                    </p:animMotion>
                                  </p:childTnLst>
                                </p:cTn>
                              </p:par>
                            </p:childTnLst>
                          </p:cTn>
                        </p:par>
                        <p:par>
                          <p:cTn id="7" fill="hold">
                            <p:stCondLst>
                              <p:cond delay="2000"/>
                            </p:stCondLst>
                            <p:childTnLst>
                              <p:par>
                                <p:cTn id="8" presetID="1" presetClass="entr" presetSubtype="0" fill="hold" grpId="0" nodeType="after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par>
                          <p:cTn id="10" fill="hold">
                            <p:stCondLst>
                              <p:cond delay="2000"/>
                            </p:stCondLst>
                            <p:childTnLst>
                              <p:par>
                                <p:cTn id="11" presetID="34" presetClass="emph" presetSubtype="0" fill="hold" grpId="0" nodeType="after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2"/>
                                        </p:tgtEl>
                                        <p:attrNameLst>
                                          <p:attrName>ppt_x</p:attrName>
                                          <p:attrName>ppt_y</p:attrName>
                                        </p:attrNameLst>
                                      </p:cBhvr>
                                    </p:animMotion>
                                    <p:animRot by="1500000">
                                      <p:cBhvr>
                                        <p:cTn id="13" dur="125" fill="hold">
                                          <p:stCondLst>
                                            <p:cond delay="0"/>
                                          </p:stCondLst>
                                        </p:cTn>
                                        <p:tgtEl>
                                          <p:spTgt spid="2"/>
                                        </p:tgtEl>
                                        <p:attrNameLst>
                                          <p:attrName>r</p:attrName>
                                        </p:attrNameLst>
                                      </p:cBhvr>
                                    </p:animRot>
                                    <p:animRot by="-1500000">
                                      <p:cBhvr>
                                        <p:cTn id="14" dur="125" fill="hold">
                                          <p:stCondLst>
                                            <p:cond delay="125"/>
                                          </p:stCondLst>
                                        </p:cTn>
                                        <p:tgtEl>
                                          <p:spTgt spid="2"/>
                                        </p:tgtEl>
                                        <p:attrNameLst>
                                          <p:attrName>r</p:attrName>
                                        </p:attrNameLst>
                                      </p:cBhvr>
                                    </p:animRot>
                                    <p:animRot by="-1500000">
                                      <p:cBhvr>
                                        <p:cTn id="15" dur="125" fill="hold">
                                          <p:stCondLst>
                                            <p:cond delay="250"/>
                                          </p:stCondLst>
                                        </p:cTn>
                                        <p:tgtEl>
                                          <p:spTgt spid="2"/>
                                        </p:tgtEl>
                                        <p:attrNameLst>
                                          <p:attrName>r</p:attrName>
                                        </p:attrNameLst>
                                      </p:cBhvr>
                                    </p:animRot>
                                    <p:animRot by="1500000">
                                      <p:cBhvr>
                                        <p:cTn id="16" dur="125" fill="hold">
                                          <p:stCondLst>
                                            <p:cond delay="375"/>
                                          </p:stCondLst>
                                        </p:cTn>
                                        <p:tgtEl>
                                          <p:spTgt spid="2"/>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32" presetClass="emph" presetSubtype="0" fill="hold" nodeType="clickEffect">
                                  <p:stCondLst>
                                    <p:cond delay="0"/>
                                  </p:stCondLst>
                                  <p:childTnLst>
                                    <p:animRot by="120000">
                                      <p:cBhvr>
                                        <p:cTn id="20" dur="100" fill="hold">
                                          <p:stCondLst>
                                            <p:cond delay="0"/>
                                          </p:stCondLst>
                                        </p:cTn>
                                        <p:tgtEl>
                                          <p:spTgt spid="3">
                                            <p:txEl>
                                              <p:pRg st="0" end="0"/>
                                            </p:txEl>
                                          </p:spTgt>
                                        </p:tgtEl>
                                        <p:attrNameLst>
                                          <p:attrName>r</p:attrName>
                                        </p:attrNameLst>
                                      </p:cBhvr>
                                    </p:animRot>
                                    <p:animRot by="-240000">
                                      <p:cBhvr>
                                        <p:cTn id="21" dur="200" fill="hold">
                                          <p:stCondLst>
                                            <p:cond delay="200"/>
                                          </p:stCondLst>
                                        </p:cTn>
                                        <p:tgtEl>
                                          <p:spTgt spid="3">
                                            <p:txEl>
                                              <p:pRg st="0" end="0"/>
                                            </p:txEl>
                                          </p:spTgt>
                                        </p:tgtEl>
                                        <p:attrNameLst>
                                          <p:attrName>r</p:attrName>
                                        </p:attrNameLst>
                                      </p:cBhvr>
                                    </p:animRot>
                                    <p:animRot by="240000">
                                      <p:cBhvr>
                                        <p:cTn id="22" dur="200" fill="hold">
                                          <p:stCondLst>
                                            <p:cond delay="400"/>
                                          </p:stCondLst>
                                        </p:cTn>
                                        <p:tgtEl>
                                          <p:spTgt spid="3">
                                            <p:txEl>
                                              <p:pRg st="0" end="0"/>
                                            </p:txEl>
                                          </p:spTgt>
                                        </p:tgtEl>
                                        <p:attrNameLst>
                                          <p:attrName>r</p:attrName>
                                        </p:attrNameLst>
                                      </p:cBhvr>
                                    </p:animRot>
                                    <p:animRot by="-240000">
                                      <p:cBhvr>
                                        <p:cTn id="23" dur="200" fill="hold">
                                          <p:stCondLst>
                                            <p:cond delay="600"/>
                                          </p:stCondLst>
                                        </p:cTn>
                                        <p:tgtEl>
                                          <p:spTgt spid="3">
                                            <p:txEl>
                                              <p:pRg st="0" end="0"/>
                                            </p:txEl>
                                          </p:spTgt>
                                        </p:tgtEl>
                                        <p:attrNameLst>
                                          <p:attrName>r</p:attrName>
                                        </p:attrNameLst>
                                      </p:cBhvr>
                                    </p:animRot>
                                    <p:animRot by="120000">
                                      <p:cBhvr>
                                        <p:cTn id="24" dur="200" fill="hold">
                                          <p:stCondLst>
                                            <p:cond delay="800"/>
                                          </p:stCondLst>
                                        </p:cTn>
                                        <p:tgtEl>
                                          <p:spTgt spid="3">
                                            <p:txEl>
                                              <p:pRg st="0" end="0"/>
                                            </p:txEl>
                                          </p:spTgt>
                                        </p:tgtEl>
                                        <p:attrNameLst>
                                          <p:attrName>r</p:attrName>
                                        </p:attrNameLst>
                                      </p:cBhvr>
                                    </p:animRot>
                                  </p:childTnLst>
                                </p:cTn>
                              </p:par>
                              <p:par>
                                <p:cTn id="25" presetID="32" presetClass="emph" presetSubtype="0" fill="hold" nodeType="withEffect">
                                  <p:stCondLst>
                                    <p:cond delay="0"/>
                                  </p:stCondLst>
                                  <p:childTnLst>
                                    <p:animRot by="120000">
                                      <p:cBhvr>
                                        <p:cTn id="26" dur="100" fill="hold">
                                          <p:stCondLst>
                                            <p:cond delay="0"/>
                                          </p:stCondLst>
                                        </p:cTn>
                                        <p:tgtEl>
                                          <p:spTgt spid="3">
                                            <p:txEl>
                                              <p:pRg st="1" end="1"/>
                                            </p:txEl>
                                          </p:spTgt>
                                        </p:tgtEl>
                                        <p:attrNameLst>
                                          <p:attrName>r</p:attrName>
                                        </p:attrNameLst>
                                      </p:cBhvr>
                                    </p:animRot>
                                    <p:animRot by="-240000">
                                      <p:cBhvr>
                                        <p:cTn id="27" dur="200" fill="hold">
                                          <p:stCondLst>
                                            <p:cond delay="200"/>
                                          </p:stCondLst>
                                        </p:cTn>
                                        <p:tgtEl>
                                          <p:spTgt spid="3">
                                            <p:txEl>
                                              <p:pRg st="1" end="1"/>
                                            </p:txEl>
                                          </p:spTgt>
                                        </p:tgtEl>
                                        <p:attrNameLst>
                                          <p:attrName>r</p:attrName>
                                        </p:attrNameLst>
                                      </p:cBhvr>
                                    </p:animRot>
                                    <p:animRot by="240000">
                                      <p:cBhvr>
                                        <p:cTn id="28" dur="200" fill="hold">
                                          <p:stCondLst>
                                            <p:cond delay="400"/>
                                          </p:stCondLst>
                                        </p:cTn>
                                        <p:tgtEl>
                                          <p:spTgt spid="3">
                                            <p:txEl>
                                              <p:pRg st="1" end="1"/>
                                            </p:txEl>
                                          </p:spTgt>
                                        </p:tgtEl>
                                        <p:attrNameLst>
                                          <p:attrName>r</p:attrName>
                                        </p:attrNameLst>
                                      </p:cBhvr>
                                    </p:animRot>
                                    <p:animRot by="-240000">
                                      <p:cBhvr>
                                        <p:cTn id="29" dur="200" fill="hold">
                                          <p:stCondLst>
                                            <p:cond delay="600"/>
                                          </p:stCondLst>
                                        </p:cTn>
                                        <p:tgtEl>
                                          <p:spTgt spid="3">
                                            <p:txEl>
                                              <p:pRg st="1" end="1"/>
                                            </p:txEl>
                                          </p:spTgt>
                                        </p:tgtEl>
                                        <p:attrNameLst>
                                          <p:attrName>r</p:attrName>
                                        </p:attrNameLst>
                                      </p:cBhvr>
                                    </p:animRot>
                                    <p:animRot by="120000">
                                      <p:cBhvr>
                                        <p:cTn id="30" dur="200" fill="hold">
                                          <p:stCondLst>
                                            <p:cond delay="800"/>
                                          </p:stCondLst>
                                        </p:cTn>
                                        <p:tgtEl>
                                          <p:spTgt spid="3">
                                            <p:txEl>
                                              <p:pRg st="1" end="1"/>
                                            </p:txEl>
                                          </p:spTgt>
                                        </p:tgtEl>
                                        <p:attrNameLst>
                                          <p:attrName>r</p:attrName>
                                        </p:attrNameLst>
                                      </p:cBhvr>
                                    </p:animRot>
                                  </p:childTnLst>
                                </p:cTn>
                              </p:par>
                              <p:par>
                                <p:cTn id="31" presetID="32" presetClass="emph" presetSubtype="0" fill="hold" nodeType="withEffect">
                                  <p:stCondLst>
                                    <p:cond delay="0"/>
                                  </p:stCondLst>
                                  <p:childTnLst>
                                    <p:animRot by="120000">
                                      <p:cBhvr>
                                        <p:cTn id="32" dur="100" fill="hold">
                                          <p:stCondLst>
                                            <p:cond delay="0"/>
                                          </p:stCondLst>
                                        </p:cTn>
                                        <p:tgtEl>
                                          <p:spTgt spid="3">
                                            <p:txEl>
                                              <p:pRg st="2" end="2"/>
                                            </p:txEl>
                                          </p:spTgt>
                                        </p:tgtEl>
                                        <p:attrNameLst>
                                          <p:attrName>r</p:attrName>
                                        </p:attrNameLst>
                                      </p:cBhvr>
                                    </p:animRot>
                                    <p:animRot by="-240000">
                                      <p:cBhvr>
                                        <p:cTn id="33" dur="200" fill="hold">
                                          <p:stCondLst>
                                            <p:cond delay="200"/>
                                          </p:stCondLst>
                                        </p:cTn>
                                        <p:tgtEl>
                                          <p:spTgt spid="3">
                                            <p:txEl>
                                              <p:pRg st="2" end="2"/>
                                            </p:txEl>
                                          </p:spTgt>
                                        </p:tgtEl>
                                        <p:attrNameLst>
                                          <p:attrName>r</p:attrName>
                                        </p:attrNameLst>
                                      </p:cBhvr>
                                    </p:animRot>
                                    <p:animRot by="240000">
                                      <p:cBhvr>
                                        <p:cTn id="34" dur="200" fill="hold">
                                          <p:stCondLst>
                                            <p:cond delay="400"/>
                                          </p:stCondLst>
                                        </p:cTn>
                                        <p:tgtEl>
                                          <p:spTgt spid="3">
                                            <p:txEl>
                                              <p:pRg st="2" end="2"/>
                                            </p:txEl>
                                          </p:spTgt>
                                        </p:tgtEl>
                                        <p:attrNameLst>
                                          <p:attrName>r</p:attrName>
                                        </p:attrNameLst>
                                      </p:cBhvr>
                                    </p:animRot>
                                    <p:animRot by="-240000">
                                      <p:cBhvr>
                                        <p:cTn id="35" dur="200" fill="hold">
                                          <p:stCondLst>
                                            <p:cond delay="600"/>
                                          </p:stCondLst>
                                        </p:cTn>
                                        <p:tgtEl>
                                          <p:spTgt spid="3">
                                            <p:txEl>
                                              <p:pRg st="2" end="2"/>
                                            </p:txEl>
                                          </p:spTgt>
                                        </p:tgtEl>
                                        <p:attrNameLst>
                                          <p:attrName>r</p:attrName>
                                        </p:attrNameLst>
                                      </p:cBhvr>
                                    </p:animRot>
                                    <p:animRot by="120000">
                                      <p:cBhvr>
                                        <p:cTn id="36" dur="200" fill="hold">
                                          <p:stCondLst>
                                            <p:cond delay="800"/>
                                          </p:stCondLst>
                                        </p:cTn>
                                        <p:tgtEl>
                                          <p:spTgt spid="3">
                                            <p:txEl>
                                              <p:pRg st="2" end="2"/>
                                            </p:txEl>
                                          </p:spTgt>
                                        </p:tgtEl>
                                        <p:attrNameLst>
                                          <p:attrName>r</p:attrName>
                                        </p:attrNameLst>
                                      </p:cBhvr>
                                    </p:animRot>
                                  </p:childTnLst>
                                </p:cTn>
                              </p:par>
                              <p:par>
                                <p:cTn id="37" presetID="32" presetClass="emph" presetSubtype="0" fill="hold" nodeType="withEffect">
                                  <p:stCondLst>
                                    <p:cond delay="0"/>
                                  </p:stCondLst>
                                  <p:childTnLst>
                                    <p:animRot by="120000">
                                      <p:cBhvr>
                                        <p:cTn id="38" dur="100" fill="hold">
                                          <p:stCondLst>
                                            <p:cond delay="0"/>
                                          </p:stCondLst>
                                        </p:cTn>
                                        <p:tgtEl>
                                          <p:spTgt spid="3">
                                            <p:txEl>
                                              <p:pRg st="3" end="3"/>
                                            </p:txEl>
                                          </p:spTgt>
                                        </p:tgtEl>
                                        <p:attrNameLst>
                                          <p:attrName>r</p:attrName>
                                        </p:attrNameLst>
                                      </p:cBhvr>
                                    </p:animRot>
                                    <p:animRot by="-240000">
                                      <p:cBhvr>
                                        <p:cTn id="39" dur="200" fill="hold">
                                          <p:stCondLst>
                                            <p:cond delay="200"/>
                                          </p:stCondLst>
                                        </p:cTn>
                                        <p:tgtEl>
                                          <p:spTgt spid="3">
                                            <p:txEl>
                                              <p:pRg st="3" end="3"/>
                                            </p:txEl>
                                          </p:spTgt>
                                        </p:tgtEl>
                                        <p:attrNameLst>
                                          <p:attrName>r</p:attrName>
                                        </p:attrNameLst>
                                      </p:cBhvr>
                                    </p:animRot>
                                    <p:animRot by="240000">
                                      <p:cBhvr>
                                        <p:cTn id="40" dur="200" fill="hold">
                                          <p:stCondLst>
                                            <p:cond delay="400"/>
                                          </p:stCondLst>
                                        </p:cTn>
                                        <p:tgtEl>
                                          <p:spTgt spid="3">
                                            <p:txEl>
                                              <p:pRg st="3" end="3"/>
                                            </p:txEl>
                                          </p:spTgt>
                                        </p:tgtEl>
                                        <p:attrNameLst>
                                          <p:attrName>r</p:attrName>
                                        </p:attrNameLst>
                                      </p:cBhvr>
                                    </p:animRot>
                                    <p:animRot by="-240000">
                                      <p:cBhvr>
                                        <p:cTn id="41" dur="200" fill="hold">
                                          <p:stCondLst>
                                            <p:cond delay="600"/>
                                          </p:stCondLst>
                                        </p:cTn>
                                        <p:tgtEl>
                                          <p:spTgt spid="3">
                                            <p:txEl>
                                              <p:pRg st="3" end="3"/>
                                            </p:txEl>
                                          </p:spTgt>
                                        </p:tgtEl>
                                        <p:attrNameLst>
                                          <p:attrName>r</p:attrName>
                                        </p:attrNameLst>
                                      </p:cBhvr>
                                    </p:animRot>
                                    <p:animRot by="120000">
                                      <p:cBhvr>
                                        <p:cTn id="42" dur="200" fill="hold">
                                          <p:stCondLst>
                                            <p:cond delay="800"/>
                                          </p:stCondLst>
                                        </p:cTn>
                                        <p:tgtEl>
                                          <p:spTgt spid="3">
                                            <p:txEl>
                                              <p:pRg st="3" end="3"/>
                                            </p:txEl>
                                          </p:spTgt>
                                        </p:tgtEl>
                                        <p:attrNameLst>
                                          <p:attrName>r</p:attrName>
                                        </p:attrNameLst>
                                      </p:cBhvr>
                                    </p:animRot>
                                  </p:childTnLst>
                                </p:cTn>
                              </p:par>
                              <p:par>
                                <p:cTn id="43" presetID="32" presetClass="emph" presetSubtype="0" fill="hold" nodeType="withEffect">
                                  <p:stCondLst>
                                    <p:cond delay="0"/>
                                  </p:stCondLst>
                                  <p:childTnLst>
                                    <p:animRot by="120000">
                                      <p:cBhvr>
                                        <p:cTn id="44" dur="100" fill="hold">
                                          <p:stCondLst>
                                            <p:cond delay="0"/>
                                          </p:stCondLst>
                                        </p:cTn>
                                        <p:tgtEl>
                                          <p:spTgt spid="3">
                                            <p:txEl>
                                              <p:pRg st="4" end="4"/>
                                            </p:txEl>
                                          </p:spTgt>
                                        </p:tgtEl>
                                        <p:attrNameLst>
                                          <p:attrName>r</p:attrName>
                                        </p:attrNameLst>
                                      </p:cBhvr>
                                    </p:animRot>
                                    <p:animRot by="-240000">
                                      <p:cBhvr>
                                        <p:cTn id="45" dur="200" fill="hold">
                                          <p:stCondLst>
                                            <p:cond delay="200"/>
                                          </p:stCondLst>
                                        </p:cTn>
                                        <p:tgtEl>
                                          <p:spTgt spid="3">
                                            <p:txEl>
                                              <p:pRg st="4" end="4"/>
                                            </p:txEl>
                                          </p:spTgt>
                                        </p:tgtEl>
                                        <p:attrNameLst>
                                          <p:attrName>r</p:attrName>
                                        </p:attrNameLst>
                                      </p:cBhvr>
                                    </p:animRot>
                                    <p:animRot by="240000">
                                      <p:cBhvr>
                                        <p:cTn id="46" dur="200" fill="hold">
                                          <p:stCondLst>
                                            <p:cond delay="400"/>
                                          </p:stCondLst>
                                        </p:cTn>
                                        <p:tgtEl>
                                          <p:spTgt spid="3">
                                            <p:txEl>
                                              <p:pRg st="4" end="4"/>
                                            </p:txEl>
                                          </p:spTgt>
                                        </p:tgtEl>
                                        <p:attrNameLst>
                                          <p:attrName>r</p:attrName>
                                        </p:attrNameLst>
                                      </p:cBhvr>
                                    </p:animRot>
                                    <p:animRot by="-240000">
                                      <p:cBhvr>
                                        <p:cTn id="47" dur="200" fill="hold">
                                          <p:stCondLst>
                                            <p:cond delay="600"/>
                                          </p:stCondLst>
                                        </p:cTn>
                                        <p:tgtEl>
                                          <p:spTgt spid="3">
                                            <p:txEl>
                                              <p:pRg st="4" end="4"/>
                                            </p:txEl>
                                          </p:spTgt>
                                        </p:tgtEl>
                                        <p:attrNameLst>
                                          <p:attrName>r</p:attrName>
                                        </p:attrNameLst>
                                      </p:cBhvr>
                                    </p:animRot>
                                    <p:animRot by="120000">
                                      <p:cBhvr>
                                        <p:cTn id="48" dur="200" fill="hold">
                                          <p:stCondLst>
                                            <p:cond delay="800"/>
                                          </p:stCondLst>
                                        </p:cTn>
                                        <p:tgtEl>
                                          <p:spTgt spid="3">
                                            <p:txEl>
                                              <p:pRg st="4" end="4"/>
                                            </p:txEl>
                                          </p:spTgt>
                                        </p:tgtEl>
                                        <p:attrNameLst>
                                          <p:attrName>r</p:attrName>
                                        </p:attrNameLst>
                                      </p:cBhvr>
                                    </p:animRot>
                                  </p:childTnLst>
                                </p:cTn>
                              </p:par>
                              <p:par>
                                <p:cTn id="49" presetID="32" presetClass="emph" presetSubtype="0" fill="hold" nodeType="withEffect">
                                  <p:stCondLst>
                                    <p:cond delay="0"/>
                                  </p:stCondLst>
                                  <p:childTnLst>
                                    <p:animRot by="120000">
                                      <p:cBhvr>
                                        <p:cTn id="50" dur="100" fill="hold">
                                          <p:stCondLst>
                                            <p:cond delay="0"/>
                                          </p:stCondLst>
                                        </p:cTn>
                                        <p:tgtEl>
                                          <p:spTgt spid="3">
                                            <p:txEl>
                                              <p:pRg st="5" end="5"/>
                                            </p:txEl>
                                          </p:spTgt>
                                        </p:tgtEl>
                                        <p:attrNameLst>
                                          <p:attrName>r</p:attrName>
                                        </p:attrNameLst>
                                      </p:cBhvr>
                                    </p:animRot>
                                    <p:animRot by="-240000">
                                      <p:cBhvr>
                                        <p:cTn id="51" dur="200" fill="hold">
                                          <p:stCondLst>
                                            <p:cond delay="200"/>
                                          </p:stCondLst>
                                        </p:cTn>
                                        <p:tgtEl>
                                          <p:spTgt spid="3">
                                            <p:txEl>
                                              <p:pRg st="5" end="5"/>
                                            </p:txEl>
                                          </p:spTgt>
                                        </p:tgtEl>
                                        <p:attrNameLst>
                                          <p:attrName>r</p:attrName>
                                        </p:attrNameLst>
                                      </p:cBhvr>
                                    </p:animRot>
                                    <p:animRot by="240000">
                                      <p:cBhvr>
                                        <p:cTn id="52" dur="200" fill="hold">
                                          <p:stCondLst>
                                            <p:cond delay="400"/>
                                          </p:stCondLst>
                                        </p:cTn>
                                        <p:tgtEl>
                                          <p:spTgt spid="3">
                                            <p:txEl>
                                              <p:pRg st="5" end="5"/>
                                            </p:txEl>
                                          </p:spTgt>
                                        </p:tgtEl>
                                        <p:attrNameLst>
                                          <p:attrName>r</p:attrName>
                                        </p:attrNameLst>
                                      </p:cBhvr>
                                    </p:animRot>
                                    <p:animRot by="-240000">
                                      <p:cBhvr>
                                        <p:cTn id="53" dur="200" fill="hold">
                                          <p:stCondLst>
                                            <p:cond delay="600"/>
                                          </p:stCondLst>
                                        </p:cTn>
                                        <p:tgtEl>
                                          <p:spTgt spid="3">
                                            <p:txEl>
                                              <p:pRg st="5" end="5"/>
                                            </p:txEl>
                                          </p:spTgt>
                                        </p:tgtEl>
                                        <p:attrNameLst>
                                          <p:attrName>r</p:attrName>
                                        </p:attrNameLst>
                                      </p:cBhvr>
                                    </p:animRot>
                                    <p:animRot by="120000">
                                      <p:cBhvr>
                                        <p:cTn id="54" dur="200" fill="hold">
                                          <p:stCondLst>
                                            <p:cond delay="800"/>
                                          </p:stCondLst>
                                        </p:cTn>
                                        <p:tgtEl>
                                          <p:spTgt spid="3">
                                            <p:txEl>
                                              <p:pRg st="5" end="5"/>
                                            </p:txEl>
                                          </p:spTgt>
                                        </p:tgtEl>
                                        <p:attrNameLst>
                                          <p:attrName>r</p:attrName>
                                        </p:attrNameLst>
                                      </p:cBhvr>
                                    </p:animRot>
                                  </p:childTnLst>
                                </p:cTn>
                              </p:par>
                              <p:par>
                                <p:cTn id="55" presetID="32" presetClass="emph" presetSubtype="0" fill="hold" nodeType="withEffect">
                                  <p:stCondLst>
                                    <p:cond delay="0"/>
                                  </p:stCondLst>
                                  <p:childTnLst>
                                    <p:animRot by="120000">
                                      <p:cBhvr>
                                        <p:cTn id="56" dur="100" fill="hold">
                                          <p:stCondLst>
                                            <p:cond delay="0"/>
                                          </p:stCondLst>
                                        </p:cTn>
                                        <p:tgtEl>
                                          <p:spTgt spid="3">
                                            <p:txEl>
                                              <p:pRg st="6" end="6"/>
                                            </p:txEl>
                                          </p:spTgt>
                                        </p:tgtEl>
                                        <p:attrNameLst>
                                          <p:attrName>r</p:attrName>
                                        </p:attrNameLst>
                                      </p:cBhvr>
                                    </p:animRot>
                                    <p:animRot by="-240000">
                                      <p:cBhvr>
                                        <p:cTn id="57" dur="200" fill="hold">
                                          <p:stCondLst>
                                            <p:cond delay="200"/>
                                          </p:stCondLst>
                                        </p:cTn>
                                        <p:tgtEl>
                                          <p:spTgt spid="3">
                                            <p:txEl>
                                              <p:pRg st="6" end="6"/>
                                            </p:txEl>
                                          </p:spTgt>
                                        </p:tgtEl>
                                        <p:attrNameLst>
                                          <p:attrName>r</p:attrName>
                                        </p:attrNameLst>
                                      </p:cBhvr>
                                    </p:animRot>
                                    <p:animRot by="240000">
                                      <p:cBhvr>
                                        <p:cTn id="58" dur="200" fill="hold">
                                          <p:stCondLst>
                                            <p:cond delay="400"/>
                                          </p:stCondLst>
                                        </p:cTn>
                                        <p:tgtEl>
                                          <p:spTgt spid="3">
                                            <p:txEl>
                                              <p:pRg st="6" end="6"/>
                                            </p:txEl>
                                          </p:spTgt>
                                        </p:tgtEl>
                                        <p:attrNameLst>
                                          <p:attrName>r</p:attrName>
                                        </p:attrNameLst>
                                      </p:cBhvr>
                                    </p:animRot>
                                    <p:animRot by="-240000">
                                      <p:cBhvr>
                                        <p:cTn id="59" dur="200" fill="hold">
                                          <p:stCondLst>
                                            <p:cond delay="600"/>
                                          </p:stCondLst>
                                        </p:cTn>
                                        <p:tgtEl>
                                          <p:spTgt spid="3">
                                            <p:txEl>
                                              <p:pRg st="6" end="6"/>
                                            </p:txEl>
                                          </p:spTgt>
                                        </p:tgtEl>
                                        <p:attrNameLst>
                                          <p:attrName>r</p:attrName>
                                        </p:attrNameLst>
                                      </p:cBhvr>
                                    </p:animRot>
                                    <p:animRot by="120000">
                                      <p:cBhvr>
                                        <p:cTn id="60" dur="200" fill="hold">
                                          <p:stCondLst>
                                            <p:cond delay="800"/>
                                          </p:stCondLst>
                                        </p:cTn>
                                        <p:tgtEl>
                                          <p:spTgt spid="3">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pPr algn="ctr"/>
            <a:r>
              <a:rPr lang="he-IL" sz="6600" dirty="0" smtClean="0">
                <a:latin typeface="David" panose="020E0502060401010101" pitchFamily="34" charset="-79"/>
                <a:cs typeface="David" panose="020E0502060401010101" pitchFamily="34" charset="-79"/>
              </a:rPr>
              <a:t>מצייר ורושם</a:t>
            </a:r>
            <a:endParaRPr lang="he-IL" sz="66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2400" b="1" dirty="0">
                <a:cs typeface="+mj-cs"/>
              </a:rPr>
              <a:t>המצייר ציור - הרי זו תולדת מלאכת כותב וחייב.</a:t>
            </a:r>
            <a:endParaRPr lang="en-US" sz="2400" b="1" dirty="0">
              <a:cs typeface="+mj-cs"/>
            </a:endParaRPr>
          </a:p>
          <a:p>
            <a:pPr marL="0" indent="0">
              <a:buNone/>
            </a:pPr>
            <a:r>
              <a:rPr lang="he-IL" sz="2400" b="1" dirty="0">
                <a:cs typeface="+mj-cs"/>
              </a:rPr>
              <a:t>הרושם קו </a:t>
            </a:r>
            <a:r>
              <a:rPr lang="he-IL" sz="2400" b="1" dirty="0" smtClean="0">
                <a:cs typeface="+mj-cs"/>
              </a:rPr>
              <a:t>בעלמא, </a:t>
            </a:r>
            <a:r>
              <a:rPr lang="he-IL" sz="2400" b="1" dirty="0">
                <a:cs typeface="+mj-cs"/>
              </a:rPr>
              <a:t>שאינו אות ואינו ציור, הרי זה אסור מדרבנן</a:t>
            </a:r>
            <a:r>
              <a:rPr lang="he-IL" sz="2400" b="1" dirty="0" smtClean="0">
                <a:cs typeface="+mj-cs"/>
              </a:rPr>
              <a:t>.</a:t>
            </a:r>
          </a:p>
          <a:p>
            <a:pPr marL="0" indent="0">
              <a:buNone/>
            </a:pPr>
            <a:r>
              <a:rPr lang="he-IL" sz="2400" b="1" dirty="0" smtClean="0">
                <a:cs typeface="+mj-cs"/>
              </a:rPr>
              <a:t>                                         (</a:t>
            </a:r>
            <a:r>
              <a:rPr lang="he-IL" sz="2400" dirty="0">
                <a:cs typeface="+mj-cs"/>
              </a:rPr>
              <a:t>אורחות שבת פרק טו סעיפים </a:t>
            </a:r>
            <a:r>
              <a:rPr lang="he-IL" sz="2400" dirty="0" smtClean="0">
                <a:cs typeface="+mj-cs"/>
              </a:rPr>
              <a:t>ה,ו)</a:t>
            </a:r>
            <a:endParaRPr lang="en-US" sz="2400" b="1" dirty="0">
              <a:cs typeface="+mj-cs"/>
            </a:endParaRPr>
          </a:p>
          <a:p>
            <a:endParaRPr lang="he-IL" sz="2400" dirty="0">
              <a:cs typeface="+mj-cs"/>
            </a:endParaRPr>
          </a:p>
        </p:txBody>
      </p:sp>
      <p:pic>
        <p:nvPicPr>
          <p:cNvPr id="10" name="תמונה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60400" y="3727148"/>
            <a:ext cx="4828450" cy="2670279"/>
          </a:xfrm>
          <a:prstGeom prst="rect">
            <a:avLst/>
          </a:prstGeom>
          <a:ln w="88900" cap="sq" cmpd="thickThin">
            <a:solidFill>
              <a:srgbClr val="000000"/>
            </a:solidFill>
            <a:prstDash val="solid"/>
            <a:miter lim="800000"/>
          </a:ln>
          <a:effectLst>
            <a:innerShdw blurRad="76200">
              <a:srgbClr val="000000"/>
            </a:innerShdw>
          </a:effectLst>
        </p:spPr>
      </p:pic>
      <p:sp>
        <p:nvSpPr>
          <p:cNvPr id="7" name="לחצן פעולה: בית 6">
            <a:hlinkClick r:id="" action="ppaction://hlinkshowjump?jump=firstslide" highlightClick="1"/>
          </p:cNvPr>
          <p:cNvSpPr/>
          <p:nvPr/>
        </p:nvSpPr>
        <p:spPr>
          <a:xfrm>
            <a:off x="10229571" y="596599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1036" y="4021831"/>
            <a:ext cx="2411392" cy="255433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7000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fill="hold" grpId="0" nodeType="afterEffect">
                                  <p:stCondLst>
                                    <p:cond delay="0"/>
                                  </p:stCondLst>
                                  <p:childTnLst>
                                    <p:animClr clrSpc="hsl" dir="cw">
                                      <p:cBhvr override="childStyle">
                                        <p:cTn id="6" dur="500" fill="hold"/>
                                        <p:tgtEl>
                                          <p:spTgt spid="2"/>
                                        </p:tgtEl>
                                        <p:attrNameLst>
                                          <p:attrName>style.color</p:attrName>
                                        </p:attrNameLst>
                                      </p:cBhvr>
                                      <p:by>
                                        <p:hsl h="7200000" s="0" l="0"/>
                                      </p:by>
                                    </p:animClr>
                                    <p:animClr clrSpc="hsl" dir="cw">
                                      <p:cBhvr>
                                        <p:cTn id="7" dur="500" fill="hold"/>
                                        <p:tgtEl>
                                          <p:spTgt spid="2"/>
                                        </p:tgtEl>
                                        <p:attrNameLst>
                                          <p:attrName>fillcolor</p:attrName>
                                        </p:attrNameLst>
                                      </p:cBhvr>
                                      <p:by>
                                        <p:hsl h="7200000" s="0" l="0"/>
                                      </p:by>
                                    </p:animClr>
                                    <p:animClr clrSpc="hsl" dir="cw">
                                      <p:cBhvr>
                                        <p:cTn id="8" dur="500" fill="hold"/>
                                        <p:tgtEl>
                                          <p:spTgt spid="2"/>
                                        </p:tgtEl>
                                        <p:attrNameLst>
                                          <p:attrName>stroke.color</p:attrName>
                                        </p:attrNameLst>
                                      </p:cBhvr>
                                      <p:by>
                                        <p:hsl h="7200000" s="0" l="0"/>
                                      </p:by>
                                    </p:animClr>
                                    <p:set>
                                      <p:cBhvr>
                                        <p:cTn id="9" dur="500" fill="hold"/>
                                        <p:tgtEl>
                                          <p:spTgt spid="2"/>
                                        </p:tgtEl>
                                        <p:attrNameLst>
                                          <p:attrName>fill.type</p:attrName>
                                        </p:attrNameLst>
                                      </p:cBhvr>
                                      <p:to>
                                        <p:strVal val="solid"/>
                                      </p:to>
                                    </p:set>
                                  </p:childTnLst>
                                </p:cTn>
                              </p:par>
                            </p:childTnLst>
                          </p:cTn>
                        </p:par>
                        <p:par>
                          <p:cTn id="10" fill="hold">
                            <p:stCondLst>
                              <p:cond delay="500"/>
                            </p:stCondLst>
                            <p:childTnLst>
                              <p:par>
                                <p:cTn id="11" presetID="22" presetClass="entr" presetSubtype="4" fill="hold" grpId="1"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3" presetClass="emph" presetSubtype="2" fill="hold" nodeType="afterEffect">
                                  <p:stCondLst>
                                    <p:cond delay="0"/>
                                  </p:stCondLst>
                                  <p:childTnLst>
                                    <p:animClr clrSpc="rgb" dir="cw">
                                      <p:cBhvr override="childStyle">
                                        <p:cTn id="16" dur="2000" fill="hold"/>
                                        <p:tgtEl>
                                          <p:spTgt spid="3">
                                            <p:txEl>
                                              <p:pRg st="0" end="0"/>
                                            </p:txEl>
                                          </p:spTgt>
                                        </p:tgtEl>
                                        <p:attrNameLst>
                                          <p:attrName>style.color</p:attrName>
                                        </p:attrNameLst>
                                      </p:cBhvr>
                                      <p:to>
                                        <a:srgbClr val="FFFF00"/>
                                      </p:to>
                                    </p:animClr>
                                  </p:childTnLst>
                                </p:cTn>
                              </p:par>
                              <p:par>
                                <p:cTn id="17" presetID="3" presetClass="emph" presetSubtype="2" fill="hold" nodeType="withEffect">
                                  <p:stCondLst>
                                    <p:cond delay="0"/>
                                  </p:stCondLst>
                                  <p:childTnLst>
                                    <p:animClr clrSpc="rgb" dir="cw">
                                      <p:cBhvr override="childStyle">
                                        <p:cTn id="18" dur="2000" fill="hold"/>
                                        <p:tgtEl>
                                          <p:spTgt spid="3">
                                            <p:txEl>
                                              <p:pRg st="1" end="1"/>
                                            </p:txEl>
                                          </p:spTgt>
                                        </p:tgtEl>
                                        <p:attrNameLst>
                                          <p:attrName>style.color</p:attrName>
                                        </p:attrNameLst>
                                      </p:cBhvr>
                                      <p:to>
                                        <a:srgbClr val="FFFF00"/>
                                      </p:to>
                                    </p:animClr>
                                  </p:childTnLst>
                                </p:cTn>
                              </p:par>
                              <p:par>
                                <p:cTn id="19" presetID="3" presetClass="emph" presetSubtype="2" fill="hold" nodeType="withEffect">
                                  <p:stCondLst>
                                    <p:cond delay="0"/>
                                  </p:stCondLst>
                                  <p:childTnLst>
                                    <p:animClr clrSpc="rgb" dir="cw">
                                      <p:cBhvr override="childStyle">
                                        <p:cTn id="20" dur="2000" fill="hold"/>
                                        <p:tgtEl>
                                          <p:spTgt spid="3">
                                            <p:txEl>
                                              <p:pRg st="2" end="2"/>
                                            </p:txEl>
                                          </p:spTgt>
                                        </p:tgtEl>
                                        <p:attrNameLst>
                                          <p:attrName>style.color</p:attrName>
                                        </p:attrNameLst>
                                      </p:cBhvr>
                                      <p:to>
                                        <a:srgbClr val="FFFF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794195" y="764373"/>
            <a:ext cx="8610600" cy="1293028"/>
          </a:xfrm>
        </p:spPr>
        <p:txBody>
          <a:bodyPr>
            <a:normAutofit/>
          </a:bodyPr>
          <a:lstStyle/>
          <a:p>
            <a:r>
              <a:rPr lang="he-IL" sz="5400" dirty="0" smtClean="0">
                <a:latin typeface="David" panose="020E0502060401010101" pitchFamily="34" charset="-79"/>
                <a:cs typeface="David" panose="020E0502060401010101" pitchFamily="34" charset="-79"/>
              </a:rPr>
              <a:t>הליכה עם נעלים על גבי עפר</a:t>
            </a:r>
            <a:endParaRPr lang="he-IL" sz="54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472965" y="2057401"/>
            <a:ext cx="10820400" cy="4024125"/>
          </a:xfrm>
        </p:spPr>
        <p:txBody>
          <a:bodyPr>
            <a:noAutofit/>
          </a:bodyPr>
          <a:lstStyle/>
          <a:p>
            <a:pPr marL="0" indent="0">
              <a:buNone/>
            </a:pPr>
            <a:r>
              <a:rPr lang="he-IL" sz="2800" b="1" dirty="0" smtClean="0">
                <a:cs typeface="+mj-cs"/>
              </a:rPr>
              <a:t>מותר </a:t>
            </a:r>
            <a:r>
              <a:rPr lang="he-IL" sz="2800" b="1" dirty="0">
                <a:cs typeface="+mj-cs"/>
              </a:rPr>
              <a:t>לילך עם נעליים על גבי עפר, </a:t>
            </a:r>
            <a:endParaRPr lang="en-US" sz="2800" b="1" dirty="0">
              <a:cs typeface="+mj-cs"/>
            </a:endParaRPr>
          </a:p>
          <a:p>
            <a:pPr marL="0" indent="0">
              <a:buNone/>
            </a:pPr>
            <a:r>
              <a:rPr lang="he-IL" sz="2800" b="1" dirty="0">
                <a:cs typeface="+mj-cs"/>
              </a:rPr>
              <a:t>אפילו שנוצר מזה מעין צורה ואותיות או מספרים על החול, </a:t>
            </a:r>
            <a:endParaRPr lang="en-US" sz="2800" b="1" dirty="0">
              <a:cs typeface="+mj-cs"/>
            </a:endParaRPr>
          </a:p>
          <a:p>
            <a:pPr marL="0" indent="0">
              <a:buNone/>
            </a:pPr>
            <a:r>
              <a:rPr lang="he-IL" sz="2800" dirty="0">
                <a:cs typeface="+mj-cs"/>
              </a:rPr>
              <a:t> (מפני)</a:t>
            </a:r>
            <a:r>
              <a:rPr lang="he-IL" sz="2800" b="1" dirty="0">
                <a:cs typeface="+mj-cs"/>
              </a:rPr>
              <a:t> שאין זה מתקיים, ונעשה כלאחר יד, ולא ניחא ליה.</a:t>
            </a:r>
            <a:endParaRPr lang="en-US" sz="2800" b="1" dirty="0">
              <a:cs typeface="+mj-cs"/>
            </a:endParaRPr>
          </a:p>
          <a:p>
            <a:pPr marL="0" indent="0">
              <a:buNone/>
            </a:pPr>
            <a:r>
              <a:rPr lang="he-IL" sz="3600" b="1" dirty="0" smtClean="0">
                <a:cs typeface="+mj-cs"/>
              </a:rPr>
              <a:t>                              </a:t>
            </a:r>
            <a:r>
              <a:rPr lang="he-IL" sz="2400" dirty="0" smtClean="0">
                <a:latin typeface="Calibri" panose="020F0502020204030204" pitchFamily="34" charset="0"/>
                <a:ea typeface="Calibri" panose="020F0502020204030204" pitchFamily="34" charset="0"/>
                <a:cs typeface="+mj-cs"/>
              </a:rPr>
              <a:t>("מלאכת שבת" </a:t>
            </a:r>
            <a:r>
              <a:rPr lang="he-IL" sz="2400" dirty="0">
                <a:latin typeface="Calibri" panose="020F0502020204030204" pitchFamily="34" charset="0"/>
                <a:ea typeface="Calibri" panose="020F0502020204030204" pitchFamily="34" charset="0"/>
                <a:cs typeface="+mj-cs"/>
              </a:rPr>
              <a:t>הרב יחיאל מיכל </a:t>
            </a:r>
            <a:r>
              <a:rPr lang="he-IL" sz="2400" dirty="0" smtClean="0">
                <a:latin typeface="Calibri" panose="020F0502020204030204" pitchFamily="34" charset="0"/>
                <a:ea typeface="Calibri" panose="020F0502020204030204" pitchFamily="34" charset="0"/>
                <a:cs typeface="+mj-cs"/>
              </a:rPr>
              <a:t>שטרן </a:t>
            </a:r>
            <a:r>
              <a:rPr lang="he-IL" sz="2400" dirty="0">
                <a:latin typeface="Calibri" panose="020F0502020204030204" pitchFamily="34" charset="0"/>
                <a:ea typeface="Calibri" panose="020F0502020204030204" pitchFamily="34" charset="0"/>
                <a:cs typeface="+mj-cs"/>
              </a:rPr>
              <a:t>עמוד רסו)</a:t>
            </a:r>
            <a:endParaRPr lang="en-US" sz="2400" dirty="0">
              <a:latin typeface="Calibri" panose="020F0502020204030204" pitchFamily="34" charset="0"/>
              <a:ea typeface="Calibri" panose="020F0502020204030204" pitchFamily="34" charset="0"/>
              <a:cs typeface="+mj-cs"/>
            </a:endParaRPr>
          </a:p>
          <a:p>
            <a:pPr marL="0" indent="0">
              <a:buNone/>
            </a:pPr>
            <a:endParaRPr lang="he-IL" sz="3600" b="1" dirty="0" smtClean="0">
              <a:cs typeface="+mj-cs"/>
            </a:endParaRPr>
          </a:p>
          <a:p>
            <a:pPr marL="0" indent="0">
              <a:buNone/>
            </a:pPr>
            <a:r>
              <a:rPr lang="he-IL" sz="2800" b="1" dirty="0" smtClean="0">
                <a:cs typeface="+mj-cs"/>
              </a:rPr>
              <a:t>הסבר: מותר ללכת עם נעלים על גבי עפר למרות שנוצרת מכך צורה, אות או מספר, </a:t>
            </a:r>
          </a:p>
          <a:p>
            <a:pPr marL="0" indent="0">
              <a:buNone/>
            </a:pPr>
            <a:r>
              <a:rPr lang="he-IL" sz="2800" b="1" dirty="0" smtClean="0">
                <a:cs typeface="+mj-cs"/>
              </a:rPr>
              <a:t>מפני שזה נעשה כלאחר יד ולא נעשה בכוונה תחילה כדי לצייר או לכתוב על החול.</a:t>
            </a:r>
            <a:endParaRPr lang="he-IL" sz="2800" b="1" dirty="0">
              <a:cs typeface="+mj-cs"/>
            </a:endParaRPr>
          </a:p>
        </p:txBody>
      </p:sp>
      <p:sp>
        <p:nvSpPr>
          <p:cNvPr id="7" name="לחצן פעולה: בית 6">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6" name="תמונה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209" y="-43406"/>
            <a:ext cx="3785303" cy="3303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7644892"/>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31" presetClass="entr" presetSubtype="0" fill="hold"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0" end="0"/>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1" end="1"/>
                                            </p:txEl>
                                          </p:spTgt>
                                        </p:tgtEl>
                                      </p:cBhvr>
                                    </p:animEffect>
                                  </p:childTnLst>
                                </p:cTn>
                              </p:par>
                              <p:par>
                                <p:cTn id="34" presetID="31" presetClass="entr" presetSubtype="0" fill="hold" nodeType="with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 calcmode="lin" valueType="num">
                                      <p:cBhvr>
                                        <p:cTn id="36"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2" end="2"/>
                                            </p:txEl>
                                          </p:spTgt>
                                        </p:tgtEl>
                                      </p:cBhvr>
                                    </p:animEffect>
                                  </p:childTnLst>
                                </p:cTn>
                              </p:par>
                              <p:par>
                                <p:cTn id="40" presetID="31" presetClass="entr" presetSubtype="0" fill="hold" nodeType="with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p:cTn id="42"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5" dur="1000"/>
                                        <p:tgtEl>
                                          <p:spTgt spid="3">
                                            <p:txEl>
                                              <p:pRg st="3" end="3"/>
                                            </p:txEl>
                                          </p:spTgt>
                                        </p:tgtEl>
                                      </p:cBhvr>
                                    </p:animEffect>
                                  </p:childTnLst>
                                </p:cTn>
                              </p:par>
                              <p:par>
                                <p:cTn id="46" presetID="31" presetClass="entr" presetSubtype="0" fill="hold" nodeType="with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 calcmode="lin" valueType="num">
                                      <p:cBhvr>
                                        <p:cTn id="48"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9"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0"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1" dur="1000"/>
                                        <p:tgtEl>
                                          <p:spTgt spid="3">
                                            <p:txEl>
                                              <p:pRg st="5" end="5"/>
                                            </p:txEl>
                                          </p:spTgt>
                                        </p:tgtEl>
                                      </p:cBhvr>
                                    </p:animEffect>
                                  </p:childTnLst>
                                </p:cTn>
                              </p:par>
                              <p:par>
                                <p:cTn id="52" presetID="31" presetClass="entr" presetSubtype="0" fill="hold" nodeType="with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6"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7"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631357" y="332125"/>
            <a:ext cx="8610600" cy="1293028"/>
          </a:xfrm>
        </p:spPr>
        <p:txBody>
          <a:bodyPr>
            <a:normAutofit/>
          </a:bodyPr>
          <a:lstStyle/>
          <a:p>
            <a:r>
              <a:rPr lang="he-IL" sz="4800" dirty="0" smtClean="0">
                <a:latin typeface="David" panose="020E0502060401010101" pitchFamily="34" charset="-79"/>
                <a:cs typeface="David" panose="020E0502060401010101" pitchFamily="34" charset="-79"/>
              </a:rPr>
              <a:t>קירוב חצאי נייר בשבת</a:t>
            </a:r>
            <a:endParaRPr lang="he-IL" sz="48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558060" y="1688848"/>
            <a:ext cx="10820400" cy="4024125"/>
          </a:xfrm>
        </p:spPr>
        <p:txBody>
          <a:bodyPr>
            <a:normAutofit/>
          </a:bodyPr>
          <a:lstStyle/>
          <a:p>
            <a:pPr marL="0" indent="0">
              <a:buNone/>
            </a:pPr>
            <a:r>
              <a:rPr lang="he-IL" sz="2800" dirty="0">
                <a:cs typeface="+mj-cs"/>
              </a:rPr>
              <a:t>מותר לקרב בשבת חתיכת נייר כתובה הקרועה באמצע הכתב, </a:t>
            </a:r>
          </a:p>
          <a:p>
            <a:pPr marL="0" indent="0">
              <a:buNone/>
            </a:pPr>
            <a:r>
              <a:rPr lang="he-IL" sz="2800" dirty="0">
                <a:cs typeface="+mj-cs"/>
              </a:rPr>
              <a:t>לחתיכה </a:t>
            </a:r>
            <a:r>
              <a:rPr lang="he-IL" sz="2800" dirty="0" smtClean="0">
                <a:cs typeface="+mj-cs"/>
              </a:rPr>
              <a:t>השניה</a:t>
            </a:r>
            <a:r>
              <a:rPr lang="he-IL" sz="2800" dirty="0">
                <a:cs typeface="+mj-cs"/>
              </a:rPr>
              <a:t>, כדי שיוכל לקרוא, </a:t>
            </a:r>
          </a:p>
          <a:p>
            <a:pPr marL="0" indent="0">
              <a:buNone/>
            </a:pPr>
            <a:r>
              <a:rPr lang="he-IL" sz="2800" dirty="0">
                <a:cs typeface="+mj-cs"/>
              </a:rPr>
              <a:t>שמעיקר הדין אין בזה איסור משום כותב. </a:t>
            </a:r>
          </a:p>
          <a:p>
            <a:pPr marL="0" indent="0">
              <a:buNone/>
            </a:pPr>
            <a:r>
              <a:rPr lang="he-IL" sz="2800" dirty="0">
                <a:cs typeface="+mj-cs"/>
              </a:rPr>
              <a:t>אבל פשוט שאסור לחבר בשבת את חלקי הנייר בנייר דבק וכדומה. </a:t>
            </a:r>
          </a:p>
        </p:txBody>
      </p:sp>
      <p:sp>
        <p:nvSpPr>
          <p:cNvPr id="4" name="מלבן 3"/>
          <p:cNvSpPr/>
          <p:nvPr/>
        </p:nvSpPr>
        <p:spPr>
          <a:xfrm>
            <a:off x="-898196" y="3679746"/>
            <a:ext cx="7567448" cy="410882"/>
          </a:xfrm>
          <a:prstGeom prst="rect">
            <a:avLst/>
          </a:prstGeom>
        </p:spPr>
        <p:txBody>
          <a:bodyPr wrap="square">
            <a:spAutoFit/>
          </a:bodyPr>
          <a:lstStyle/>
          <a:p>
            <a:pPr>
              <a:lnSpc>
                <a:spcPct val="115000"/>
              </a:lnSpc>
              <a:spcAft>
                <a:spcPts val="1000"/>
              </a:spcAft>
            </a:pPr>
            <a:r>
              <a:rPr lang="he-IL" b="1" dirty="0">
                <a:latin typeface="Times New Roman" panose="02020603050405020304" pitchFamily="18" charset="0"/>
                <a:ea typeface="Times New Roman" panose="02020603050405020304" pitchFamily="18" charset="0"/>
                <a:cs typeface="Guttman Keren"/>
              </a:rPr>
              <a:t>(ילקוט יוסף </a:t>
            </a:r>
            <a:r>
              <a:rPr lang="he-IL" b="1" dirty="0" smtClean="0">
                <a:latin typeface="Times New Roman" panose="02020603050405020304" pitchFamily="18" charset="0"/>
                <a:ea typeface="Times New Roman" panose="02020603050405020304" pitchFamily="18" charset="0"/>
                <a:cs typeface="Guttman Keren"/>
              </a:rPr>
              <a:t>שבת </a:t>
            </a:r>
            <a:r>
              <a:rPr lang="he-IL" b="1" dirty="0">
                <a:latin typeface="Times New Roman" panose="02020603050405020304" pitchFamily="18" charset="0"/>
                <a:ea typeface="Times New Roman" panose="02020603050405020304" pitchFamily="18" charset="0"/>
                <a:cs typeface="Guttman Keren"/>
              </a:rPr>
              <a:t>ה עמוד </a:t>
            </a:r>
            <a:r>
              <a:rPr lang="he-IL" b="1" dirty="0" smtClean="0">
                <a:latin typeface="Times New Roman" panose="02020603050405020304" pitchFamily="18" charset="0"/>
                <a:ea typeface="Times New Roman" panose="02020603050405020304" pitchFamily="18" charset="0"/>
                <a:cs typeface="Guttman Keren"/>
              </a:rPr>
              <a:t>קכז)</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לחצן פעולה: בית 5">
            <a:hlinkClick r:id="" action="ppaction://hlinkshowjump?jump=firstslide" highlightClick="1"/>
          </p:cNvPr>
          <p:cNvSpPr/>
          <p:nvPr/>
        </p:nvSpPr>
        <p:spPr>
          <a:xfrm>
            <a:off x="104062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7" name="תמונה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060" y="3071171"/>
            <a:ext cx="2563508" cy="32440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9430127"/>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55" presetClass="entr" presetSubtype="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par>
                                <p:cTn id="17" presetID="55"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par>
                                <p:cTn id="22" presetID="55"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2" end="2"/>
                                            </p:txEl>
                                          </p:spTgt>
                                        </p:tgtEl>
                                      </p:cBhvr>
                                    </p:animEffect>
                                  </p:childTnLst>
                                </p:cTn>
                              </p:par>
                              <p:par>
                                <p:cTn id="27" presetID="55"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30"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5400" dirty="0" smtClean="0">
                <a:latin typeface="David" panose="020E0502060401010101" pitchFamily="34" charset="-79"/>
                <a:cs typeface="David" panose="020E0502060401010101" pitchFamily="34" charset="-79"/>
              </a:rPr>
              <a:t>פתיחת מנעול מספרים בשבת</a:t>
            </a:r>
            <a:endParaRPr lang="he-IL" sz="54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2800" b="1" dirty="0">
                <a:cs typeface="+mj-cs"/>
              </a:rPr>
              <a:t>מנעול מספרים הבנוי באופן שעל ידי כיוון נכון של הגלגלים </a:t>
            </a:r>
            <a:endParaRPr lang="he-IL" sz="2800" b="1" dirty="0" smtClean="0">
              <a:cs typeface="+mj-cs"/>
            </a:endParaRPr>
          </a:p>
          <a:p>
            <a:pPr marL="0" indent="0">
              <a:buNone/>
            </a:pPr>
            <a:r>
              <a:rPr lang="he-IL" sz="2800" b="1" dirty="0" smtClean="0">
                <a:cs typeface="+mj-cs"/>
              </a:rPr>
              <a:t>לספרות מסוימות </a:t>
            </a:r>
            <a:r>
              <a:rPr lang="he-IL" sz="2800" b="1" dirty="0">
                <a:cs typeface="+mj-cs"/>
              </a:rPr>
              <a:t>ניתן לפתוח את המנעול, </a:t>
            </a:r>
            <a:endParaRPr lang="he-IL" sz="2800" b="1" dirty="0" smtClean="0">
              <a:cs typeface="+mj-cs"/>
            </a:endParaRPr>
          </a:p>
          <a:p>
            <a:pPr marL="0" indent="0">
              <a:buNone/>
            </a:pPr>
            <a:r>
              <a:rPr lang="he-IL" sz="2800" b="1" dirty="0" smtClean="0">
                <a:cs typeface="+mj-cs"/>
              </a:rPr>
              <a:t>מותר </a:t>
            </a:r>
            <a:r>
              <a:rPr lang="he-IL" sz="2800" b="1" dirty="0">
                <a:cs typeface="+mj-cs"/>
              </a:rPr>
              <a:t>להשתמש בו בשבת ואין בזה חשש כותב.</a:t>
            </a:r>
            <a:endParaRPr lang="en-US" sz="2800" dirty="0">
              <a:cs typeface="+mj-cs"/>
            </a:endParaRPr>
          </a:p>
          <a:p>
            <a:pPr marL="0" indent="0">
              <a:buNone/>
            </a:pPr>
            <a:r>
              <a:rPr lang="he-IL" sz="2800" b="1" dirty="0" smtClean="0">
                <a:cs typeface="+mj-cs"/>
              </a:rPr>
              <a:t>                                           (</a:t>
            </a:r>
            <a:r>
              <a:rPr lang="he-IL" sz="2800" b="1" dirty="0">
                <a:cs typeface="+mj-cs"/>
              </a:rPr>
              <a:t>ילקוט יוסף שם עמוד קלג)</a:t>
            </a:r>
            <a:endParaRPr lang="en-US" sz="2800" dirty="0">
              <a:cs typeface="+mj-cs"/>
            </a:endParaRPr>
          </a:p>
          <a:p>
            <a:endParaRPr lang="he-IL" sz="2800" dirty="0">
              <a:cs typeface="+mj-cs"/>
            </a:endParaRPr>
          </a:p>
        </p:txBody>
      </p:sp>
      <p:pic>
        <p:nvPicPr>
          <p:cNvPr id="6" name="תמונה 5"/>
          <p:cNvPicPr>
            <a:picLocks noChangeAspect="1"/>
          </p:cNvPicPr>
          <p:nvPr/>
        </p:nvPicPr>
        <p:blipFill rotWithShape="1">
          <a:blip r:embed="rId2" cstate="print">
            <a:extLst>
              <a:ext uri="{28A0092B-C50C-407E-A947-70E740481C1C}">
                <a14:useLocalDpi xmlns:a14="http://schemas.microsoft.com/office/drawing/2010/main" val="0"/>
              </a:ext>
            </a:extLst>
          </a:blip>
          <a:srcRect l="16010" r="14105" b="7613"/>
          <a:stretch/>
        </p:blipFill>
        <p:spPr>
          <a:xfrm>
            <a:off x="516595" y="2225752"/>
            <a:ext cx="2866452" cy="396173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לחצן פעולה: בית 6">
            <a:hlinkClick r:id="" action="ppaction://hlinkshowjump?jump=firstslide" highlightClick="1"/>
          </p:cNvPr>
          <p:cNvSpPr/>
          <p:nvPr/>
        </p:nvSpPr>
        <p:spPr>
          <a:xfrm>
            <a:off x="10250353" y="5823835"/>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3264747331"/>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5" presetClass="emph" presetSubtype="0" grpId="0" nodeType="afterEffect">
                                  <p:stCondLst>
                                    <p:cond delay="0"/>
                                  </p:stCondLst>
                                  <p:iterate type="lt">
                                    <p:tmAbs val="25"/>
                                  </p:iterate>
                                  <p:childTnLst>
                                    <p:set>
                                      <p:cBhvr override="childStyle">
                                        <p:cTn id="11" dur="indefinite"/>
                                        <p:tgtEl>
                                          <p:spTgt spid="3">
                                            <p:txEl>
                                              <p:pRg st="0" end="0"/>
                                            </p:txEl>
                                          </p:spTgt>
                                        </p:tgtEl>
                                        <p:attrNameLst>
                                          <p:attrName>style.fontWeight</p:attrName>
                                        </p:attrNameLst>
                                      </p:cBhvr>
                                      <p:to>
                                        <p:strVal val="bold"/>
                                      </p:to>
                                    </p:set>
                                  </p:childTnLst>
                                </p:cTn>
                              </p:par>
                            </p:childTnLst>
                          </p:cTn>
                        </p:par>
                        <p:par>
                          <p:cTn id="12" fill="hold">
                            <p:stCondLst>
                              <p:cond delay="1625"/>
                            </p:stCondLst>
                            <p:childTnLst>
                              <p:par>
                                <p:cTn id="13" presetID="15" presetClass="emph" presetSubtype="0" grpId="0" nodeType="afterEffect">
                                  <p:stCondLst>
                                    <p:cond delay="0"/>
                                  </p:stCondLst>
                                  <p:iterate type="lt">
                                    <p:tmAbs val="25"/>
                                  </p:iterate>
                                  <p:childTnLst>
                                    <p:set>
                                      <p:cBhvr override="childStyle">
                                        <p:cTn id="14" dur="indefinite"/>
                                        <p:tgtEl>
                                          <p:spTgt spid="3">
                                            <p:txEl>
                                              <p:pRg st="1" end="1"/>
                                            </p:txEl>
                                          </p:spTgt>
                                        </p:tgtEl>
                                        <p:attrNameLst>
                                          <p:attrName>style.fontWeight</p:attrName>
                                        </p:attrNameLst>
                                      </p:cBhvr>
                                      <p:to>
                                        <p:strVal val="bold"/>
                                      </p:to>
                                    </p:set>
                                  </p:childTnLst>
                                </p:cTn>
                              </p:par>
                            </p:childTnLst>
                          </p:cTn>
                        </p:par>
                        <p:par>
                          <p:cTn id="15" fill="hold">
                            <p:stCondLst>
                              <p:cond delay="2425"/>
                            </p:stCondLst>
                            <p:childTnLst>
                              <p:par>
                                <p:cTn id="16" presetID="15" presetClass="emph" presetSubtype="0" grpId="0" nodeType="afterEffect">
                                  <p:stCondLst>
                                    <p:cond delay="0"/>
                                  </p:stCondLst>
                                  <p:iterate type="lt">
                                    <p:tmAbs val="25"/>
                                  </p:iterate>
                                  <p:childTnLst>
                                    <p:set>
                                      <p:cBhvr override="childStyle">
                                        <p:cTn id="17" dur="indefinite"/>
                                        <p:tgtEl>
                                          <p:spTgt spid="3">
                                            <p:txEl>
                                              <p:pRg st="2" end="2"/>
                                            </p:txEl>
                                          </p:spTgt>
                                        </p:tgtEl>
                                        <p:attrNameLst>
                                          <p:attrName>style.fontWeight</p:attrName>
                                        </p:attrNameLst>
                                      </p:cBhvr>
                                      <p:to>
                                        <p:strVal val="bold"/>
                                      </p:to>
                                    </p:set>
                                  </p:childTnLst>
                                </p:cTn>
                              </p:par>
                            </p:childTnLst>
                          </p:cTn>
                        </p:par>
                        <p:par>
                          <p:cTn id="18" fill="hold">
                            <p:stCondLst>
                              <p:cond delay="3200"/>
                            </p:stCondLst>
                            <p:childTnLst>
                              <p:par>
                                <p:cTn id="19" presetID="15" presetClass="emph" presetSubtype="0" grpId="0" nodeType="afterEffect">
                                  <p:stCondLst>
                                    <p:cond delay="0"/>
                                  </p:stCondLst>
                                  <p:iterate type="lt">
                                    <p:tmAbs val="25"/>
                                  </p:iterate>
                                  <p:childTnLst>
                                    <p:set>
                                      <p:cBhvr override="childStyle">
                                        <p:cTn id="20" dur="indefinite"/>
                                        <p:tgtEl>
                                          <p:spTgt spid="3">
                                            <p:txEl>
                                              <p:pRg st="3" end="3"/>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0" y="1502069"/>
            <a:ext cx="12105409" cy="2571167"/>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גזירות דרבנן משום חשש לאיסור כותב</a:t>
            </a:r>
            <a:endParaRPr lang="he-IL" sz="8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964609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fill="hold" grpId="0" nodeType="afterEffect">
                                  <p:stCondLst>
                                    <p:cond delay="0"/>
                                  </p:stCondLst>
                                  <p:iterate type="lt">
                                    <p:tmPct val="4000"/>
                                  </p:iterate>
                                  <p:childTnLst>
                                    <p:set>
                                      <p:cBhvr override="childStyle">
                                        <p:cTn id="6" dur="500" fill="hold"/>
                                        <p:tgtEl>
                                          <p:spTgt spid="2"/>
                                        </p:tgtEl>
                                        <p:attrNameLst>
                                          <p:attrName>style.color</p:attrName>
                                        </p:attrNameLst>
                                      </p:cBhvr>
                                      <p:to>
                                        <p:clrVal>
                                          <a:srgbClr val="FFC000"/>
                                        </p:clrVal>
                                      </p:to>
                                    </p:set>
                                    <p:set>
                                      <p:cBhvr>
                                        <p:cTn id="7" dur="500" fill="hold"/>
                                        <p:tgtEl>
                                          <p:spTgt spid="2"/>
                                        </p:tgtEl>
                                        <p:attrNameLst>
                                          <p:attrName>fillcolor</p:attrName>
                                        </p:attrNameLst>
                                      </p:cBhvr>
                                      <p:to>
                                        <p:clrVal>
                                          <a:srgbClr val="FFC000"/>
                                        </p:clrVal>
                                      </p:to>
                                    </p:set>
                                    <p:set>
                                      <p:cBhvr>
                                        <p:cTn id="8"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981697" y="531508"/>
            <a:ext cx="8610600" cy="1293028"/>
          </a:xfrm>
        </p:spPr>
        <p:txBody>
          <a:bodyPr>
            <a:normAutofit/>
          </a:bodyPr>
          <a:lstStyle/>
          <a:p>
            <a:r>
              <a:rPr lang="he-IL" sz="6600" dirty="0" smtClean="0">
                <a:latin typeface="David" panose="020E0502060401010101" pitchFamily="34" charset="-79"/>
                <a:cs typeface="David" panose="020E0502060401010101" pitchFamily="34" charset="-79"/>
              </a:rPr>
              <a:t>איסורי דרבנן </a:t>
            </a:r>
            <a:endParaRPr lang="he-IL" sz="66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642585" y="1824536"/>
            <a:ext cx="10820400" cy="4024125"/>
          </a:xfrm>
        </p:spPr>
        <p:txBody>
          <a:bodyPr>
            <a:noAutofit/>
          </a:bodyPr>
          <a:lstStyle/>
          <a:p>
            <a:pPr marL="0" indent="0">
              <a:buNone/>
            </a:pPr>
            <a:r>
              <a:rPr lang="he-IL" sz="2800" b="1" dirty="0">
                <a:cs typeface="+mj-cs"/>
              </a:rPr>
              <a:t>כותב - מאבות מלאכות. </a:t>
            </a:r>
            <a:endParaRPr lang="en-US" sz="2800" b="1" dirty="0">
              <a:cs typeface="+mj-cs"/>
            </a:endParaRPr>
          </a:p>
          <a:p>
            <a:pPr marL="0" indent="0">
              <a:buNone/>
            </a:pPr>
            <a:r>
              <a:rPr lang="he-IL" sz="2800" b="1" dirty="0" smtClean="0">
                <a:cs typeface="+mj-cs"/>
              </a:rPr>
              <a:t>לפיכך</a:t>
            </a:r>
            <a:r>
              <a:rPr lang="he-IL" sz="2800" b="1" dirty="0">
                <a:cs typeface="+mj-cs"/>
              </a:rPr>
              <a:t>, אסור לכחול בפוך </a:t>
            </a:r>
            <a:r>
              <a:rPr lang="he-IL" sz="2800" dirty="0">
                <a:cs typeface="+mj-cs"/>
              </a:rPr>
              <a:t>(סוג של איפור)</a:t>
            </a:r>
            <a:r>
              <a:rPr lang="he-IL" sz="2800" b="1" dirty="0">
                <a:cs typeface="+mj-cs"/>
              </a:rPr>
              <a:t> וכיוצא בו בשבת</a:t>
            </a:r>
            <a:endParaRPr lang="en-US" sz="2800" b="1" dirty="0">
              <a:cs typeface="+mj-cs"/>
            </a:endParaRPr>
          </a:p>
          <a:p>
            <a:pPr marL="0" indent="0">
              <a:buNone/>
            </a:pPr>
            <a:r>
              <a:rPr lang="he-IL" sz="2800" b="1" dirty="0" smtClean="0">
                <a:cs typeface="+mj-cs"/>
              </a:rPr>
              <a:t>מפני </a:t>
            </a:r>
            <a:r>
              <a:rPr lang="he-IL" sz="2800" b="1" dirty="0">
                <a:cs typeface="+mj-cs"/>
              </a:rPr>
              <a:t>שהוא ככותב, </a:t>
            </a:r>
          </a:p>
          <a:p>
            <a:pPr marL="0" indent="0">
              <a:buNone/>
            </a:pPr>
            <a:r>
              <a:rPr lang="he-IL" sz="2800" b="1" dirty="0" smtClean="0">
                <a:cs typeface="+mj-cs"/>
              </a:rPr>
              <a:t>ואסור </a:t>
            </a:r>
            <a:r>
              <a:rPr lang="he-IL" sz="2800" b="1" dirty="0">
                <a:cs typeface="+mj-cs"/>
              </a:rPr>
              <a:t>ללוות ולהלוות, גזירה שמא יכתוב. </a:t>
            </a:r>
            <a:endParaRPr lang="en-US" sz="2800" b="1" dirty="0">
              <a:cs typeface="+mj-cs"/>
            </a:endParaRPr>
          </a:p>
          <a:p>
            <a:pPr marL="0" indent="0">
              <a:buNone/>
            </a:pPr>
            <a:r>
              <a:rPr lang="he-IL" sz="2800" b="1" dirty="0" smtClean="0">
                <a:cs typeface="+mj-cs"/>
              </a:rPr>
              <a:t>וכן </a:t>
            </a:r>
            <a:r>
              <a:rPr lang="he-IL" sz="2800" b="1" dirty="0">
                <a:cs typeface="+mj-cs"/>
              </a:rPr>
              <a:t>אסור לקנות ולמכור ולשכור ולהשכיר, גזירה שמא יכתוב, </a:t>
            </a:r>
            <a:endParaRPr lang="en-US" sz="2800" b="1" dirty="0">
              <a:cs typeface="+mj-cs"/>
            </a:endParaRPr>
          </a:p>
          <a:p>
            <a:pPr marL="0" indent="0">
              <a:buNone/>
            </a:pPr>
            <a:r>
              <a:rPr lang="he-IL" sz="2800" b="1" dirty="0" smtClean="0">
                <a:cs typeface="+mj-cs"/>
              </a:rPr>
              <a:t>לא </a:t>
            </a:r>
            <a:r>
              <a:rPr lang="he-IL" sz="2800" b="1" dirty="0">
                <a:cs typeface="+mj-cs"/>
              </a:rPr>
              <a:t>ישכור אדם פועלים בשבת... </a:t>
            </a:r>
            <a:endParaRPr lang="en-US" sz="2800" b="1" dirty="0">
              <a:cs typeface="+mj-cs"/>
            </a:endParaRPr>
          </a:p>
          <a:p>
            <a:pPr marL="0" indent="0">
              <a:buNone/>
            </a:pPr>
            <a:r>
              <a:rPr lang="he-IL" sz="2800" b="1" dirty="0" smtClean="0">
                <a:cs typeface="+mj-cs"/>
              </a:rPr>
              <a:t>ואסור </a:t>
            </a:r>
            <a:r>
              <a:rPr lang="he-IL" sz="2800" b="1" dirty="0">
                <a:cs typeface="+mj-cs"/>
              </a:rPr>
              <a:t>לשקול... </a:t>
            </a:r>
            <a:endParaRPr lang="en-US" sz="2800" b="1" dirty="0">
              <a:cs typeface="+mj-cs"/>
            </a:endParaRPr>
          </a:p>
          <a:p>
            <a:pPr marL="0" indent="0">
              <a:buNone/>
            </a:pPr>
            <a:r>
              <a:rPr lang="he-IL" sz="2800" b="1" dirty="0" smtClean="0">
                <a:cs typeface="+mj-cs"/>
              </a:rPr>
              <a:t>וכשם </a:t>
            </a:r>
            <a:r>
              <a:rPr lang="he-IL" sz="2800" b="1" dirty="0">
                <a:cs typeface="+mj-cs"/>
              </a:rPr>
              <a:t>שאסור לשקול כך אסור למנות </a:t>
            </a:r>
            <a:r>
              <a:rPr lang="he-IL" sz="2800" b="1" dirty="0" smtClean="0">
                <a:cs typeface="+mj-cs"/>
              </a:rPr>
              <a:t>ולמדוד. </a:t>
            </a:r>
            <a:endParaRPr lang="he-IL" sz="2800" b="1" dirty="0">
              <a:cs typeface="+mj-cs"/>
            </a:endParaRPr>
          </a:p>
        </p:txBody>
      </p:sp>
      <p:sp>
        <p:nvSpPr>
          <p:cNvPr id="4" name="TextBox 3"/>
          <p:cNvSpPr txBox="1"/>
          <p:nvPr/>
        </p:nvSpPr>
        <p:spPr>
          <a:xfrm>
            <a:off x="3862645" y="5922139"/>
            <a:ext cx="4852554" cy="369332"/>
          </a:xfrm>
          <a:prstGeom prst="rect">
            <a:avLst/>
          </a:prstGeom>
          <a:noFill/>
        </p:spPr>
        <p:txBody>
          <a:bodyPr wrap="square" rtlCol="1">
            <a:spAutoFit/>
          </a:bodyPr>
          <a:lstStyle/>
          <a:p>
            <a:r>
              <a:rPr lang="he-IL" dirty="0"/>
              <a:t>(</a:t>
            </a:r>
            <a:r>
              <a:rPr lang="he-IL" dirty="0" smtClean="0"/>
              <a:t>רמב"ם הלכות שבת פרק כג </a:t>
            </a:r>
            <a:r>
              <a:rPr lang="he-IL" dirty="0"/>
              <a:t>הלכות </a:t>
            </a:r>
            <a:r>
              <a:rPr lang="he-IL" dirty="0" smtClean="0"/>
              <a:t>יב-יג</a:t>
            </a:r>
            <a:r>
              <a:rPr lang="he-IL" dirty="0"/>
              <a:t>)</a:t>
            </a:r>
            <a:endParaRPr lang="en-US" dirty="0"/>
          </a:p>
        </p:txBody>
      </p:sp>
      <p:sp>
        <p:nvSpPr>
          <p:cNvPr id="6" name="לחצן פעולה: בית 5">
            <a:hlinkClick r:id="" action="ppaction://hlinkshowjump?jump=firstslide" highlightClick="1"/>
          </p:cNvPr>
          <p:cNvSpPr/>
          <p:nvPr/>
        </p:nvSpPr>
        <p:spPr>
          <a:xfrm>
            <a:off x="10334485" y="5970032"/>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7" name="תמונה 6"/>
          <p:cNvPicPr>
            <a:picLocks noChangeAspect="1"/>
          </p:cNvPicPr>
          <p:nvPr/>
        </p:nvPicPr>
        <p:blipFill rotWithShape="1">
          <a:blip r:embed="rId2">
            <a:clrChange>
              <a:clrFrom>
                <a:srgbClr val="FCFAFB"/>
              </a:clrFrom>
              <a:clrTo>
                <a:srgbClr val="FCFAFB">
                  <a:alpha val="0"/>
                </a:srgbClr>
              </a:clrTo>
            </a:clrChange>
            <a:duotone>
              <a:schemeClr val="accent5">
                <a:shade val="45000"/>
                <a:satMod val="135000"/>
              </a:schemeClr>
              <a:prstClr val="white"/>
            </a:duotone>
            <a:extLst>
              <a:ext uri="{BEBA8EAE-BF5A-486C-A8C5-ECC9F3942E4B}">
                <a14:imgProps xmlns:a14="http://schemas.microsoft.com/office/drawing/2010/main">
                  <a14:imgLayer r:embed="rId3">
                    <a14:imgEffect>
                      <a14:backgroundRemoval t="0" b="100000" l="0" r="100000">
                        <a14:foregroundMark x1="14667" y1="71111" x2="12444" y2="66667"/>
                        <a14:foregroundMark x1="12444" y1="66667" x2="12444" y2="66667"/>
                        <a14:foregroundMark x1="60889" y1="36889" x2="60889" y2="36889"/>
                        <a14:foregroundMark x1="52000" y1="40889" x2="52000" y2="40889"/>
                        <a14:foregroundMark x1="60889" y1="41778" x2="44444" y2="46667"/>
                        <a14:foregroundMark x1="57333" y1="43111" x2="25333" y2="61778"/>
                        <a14:foregroundMark x1="91111" y1="20444" x2="83556" y2="19111"/>
                        <a14:backgroundMark x1="72889" y1="78667" x2="72889" y2="78667"/>
                        <a14:backgroundMark x1="69778" y1="83111" x2="85778" y2="48889"/>
                        <a14:backgroundMark x1="17333" y1="28889" x2="76889" y2="3556"/>
                        <a14:backgroundMark x1="13778" y1="9778" x2="27111" y2="44000"/>
                        <a14:backgroundMark x1="11111" y1="48889" x2="52889" y2="1333"/>
                        <a14:backgroundMark x1="6667" y1="6222" x2="3111" y2="70222"/>
                        <a14:backgroundMark x1="35111" y1="91556" x2="97778" y2="64000"/>
                        <a14:backgroundMark x1="76889" y1="40444" x2="57333" y2="99556"/>
                        <a14:backgroundMark x1="10222" y1="91556" x2="98222" y2="70222"/>
                        <a14:backgroundMark x1="91111" y1="58667" x2="94667" y2="31111"/>
                        <a14:backgroundMark x1="43556" y1="24000" x2="43556" y2="24000"/>
                        <a14:backgroundMark x1="41333" y1="29778" x2="68444" y2="15556"/>
                        <a14:backgroundMark x1="89333" y1="8889" x2="89333" y2="8889"/>
                        <a14:backgroundMark x1="69333" y1="26667" x2="69333" y2="26667"/>
                        <a14:backgroundMark x1="49333" y1="36000" x2="93333" y2="0"/>
                        <a14:backgroundMark x1="45778" y1="60444" x2="31556" y2="89333"/>
                        <a14:backgroundMark x1="58667" y1="53333" x2="84444" y2="40889"/>
                        <a14:backgroundMark x1="78222" y1="40000" x2="28444" y2="66222"/>
                        <a14:backgroundMark x1="60889" y1="48000" x2="80889" y2="34222"/>
                        <a14:backgroundMark x1="30222" y1="65778" x2="81778" y2="31556"/>
                        <a14:backgroundMark x1="58222" y1="47556" x2="89778" y2="25778"/>
                        <a14:backgroundMark x1="37333" y1="58667" x2="63111" y2="41778"/>
                        <a14:backgroundMark x1="32000" y1="78667" x2="8000" y2="87111"/>
                        <a14:backgroundMark x1="68000" y1="91111" x2="81333" y2="91111"/>
                      </a14:backgroundRemoval>
                    </a14:imgEffect>
                  </a14:imgLayer>
                </a14:imgProps>
              </a:ext>
            </a:extLst>
          </a:blip>
          <a:srcRect l="2843" t="14024" r="3067" b="26243"/>
          <a:stretch/>
        </p:blipFill>
        <p:spPr>
          <a:xfrm rot="21166373">
            <a:off x="1727338" y="976894"/>
            <a:ext cx="3568240" cy="2265336"/>
          </a:xfrm>
          <a:prstGeom prst="rect">
            <a:avLst/>
          </a:prstGeom>
          <a:effectLst>
            <a:softEdge rad="31750"/>
          </a:effectLst>
        </p:spPr>
      </p:pic>
    </p:spTree>
    <p:extLst>
      <p:ext uri="{BB962C8B-B14F-4D97-AF65-F5344CB8AC3E}">
        <p14:creationId xmlns:p14="http://schemas.microsoft.com/office/powerpoint/2010/main" val="192959092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21600000">
                                      <p:cBhvr>
                                        <p:cTn id="6" dur="2000" fill="hold"/>
                                        <p:tgtEl>
                                          <p:spTgt spid="2"/>
                                        </p:tgtEl>
                                        <p:attrNameLst>
                                          <p:attrName>r</p:attrName>
                                        </p:attrNameLst>
                                      </p:cBhvr>
                                    </p:animRot>
                                  </p:childTnLst>
                                </p:cTn>
                              </p:par>
                            </p:childTnLst>
                          </p:cTn>
                        </p:par>
                        <p:par>
                          <p:cTn id="7" fill="hold">
                            <p:stCondLst>
                              <p:cond delay="2000"/>
                            </p:stCondLst>
                            <p:childTnLst>
                              <p:par>
                                <p:cTn id="8" presetID="15" presetClass="emph" presetSubtype="0" nodeType="afterEffect">
                                  <p:stCondLst>
                                    <p:cond delay="0"/>
                                  </p:stCondLst>
                                  <p:iterate type="lt">
                                    <p:tmAbs val="25"/>
                                  </p:iterate>
                                  <p:childTnLst>
                                    <p:set>
                                      <p:cBhvr override="childStyle">
                                        <p:cTn id="9" dur="indefinite"/>
                                        <p:tgtEl>
                                          <p:spTgt spid="3">
                                            <p:txEl>
                                              <p:pRg st="0" end="0"/>
                                            </p:txEl>
                                          </p:spTgt>
                                        </p:tgtEl>
                                        <p:attrNameLst>
                                          <p:attrName>style.fontWeight</p:attrName>
                                        </p:attrNameLst>
                                      </p:cBhvr>
                                      <p:to>
                                        <p:strVal val="bold"/>
                                      </p:to>
                                    </p:set>
                                  </p:childTnLst>
                                </p:cTn>
                              </p:par>
                            </p:childTnLst>
                          </p:cTn>
                        </p:par>
                        <p:par>
                          <p:cTn id="10" fill="hold">
                            <p:stCondLst>
                              <p:cond delay="2425"/>
                            </p:stCondLst>
                            <p:childTnLst>
                              <p:par>
                                <p:cTn id="11" presetID="15" presetClass="emph" presetSubtype="0" nodeType="afterEffect">
                                  <p:stCondLst>
                                    <p:cond delay="0"/>
                                  </p:stCondLst>
                                  <p:iterate type="lt">
                                    <p:tmAbs val="25"/>
                                  </p:iterate>
                                  <p:childTnLst>
                                    <p:set>
                                      <p:cBhvr override="childStyle">
                                        <p:cTn id="12" dur="indefinite"/>
                                        <p:tgtEl>
                                          <p:spTgt spid="3">
                                            <p:txEl>
                                              <p:pRg st="1" end="1"/>
                                            </p:txEl>
                                          </p:spTgt>
                                        </p:tgtEl>
                                        <p:attrNameLst>
                                          <p:attrName>style.fontWeight</p:attrName>
                                        </p:attrNameLst>
                                      </p:cBhvr>
                                      <p:to>
                                        <p:strVal val="bold"/>
                                      </p:to>
                                    </p:set>
                                  </p:childTnLst>
                                </p:cTn>
                              </p:par>
                            </p:childTnLst>
                          </p:cTn>
                        </p:par>
                        <p:par>
                          <p:cTn id="13" fill="hold">
                            <p:stCondLst>
                              <p:cond delay="3500"/>
                            </p:stCondLst>
                            <p:childTnLst>
                              <p:par>
                                <p:cTn id="14" presetID="15" presetClass="emph" presetSubtype="0" nodeType="afterEffect">
                                  <p:stCondLst>
                                    <p:cond delay="0"/>
                                  </p:stCondLst>
                                  <p:iterate type="lt">
                                    <p:tmAbs val="25"/>
                                  </p:iterate>
                                  <p:childTnLst>
                                    <p:set>
                                      <p:cBhvr override="childStyle">
                                        <p:cTn id="15" dur="indefinite"/>
                                        <p:tgtEl>
                                          <p:spTgt spid="3">
                                            <p:txEl>
                                              <p:pRg st="2" end="2"/>
                                            </p:txEl>
                                          </p:spTgt>
                                        </p:tgtEl>
                                        <p:attrNameLst>
                                          <p:attrName>style.fontWeight</p:attrName>
                                        </p:attrNameLst>
                                      </p:cBhvr>
                                      <p:to>
                                        <p:strVal val="bold"/>
                                      </p:to>
                                    </p:set>
                                  </p:childTnLst>
                                </p:cTn>
                              </p:par>
                            </p:childTnLst>
                          </p:cTn>
                        </p:par>
                        <p:par>
                          <p:cTn id="16" fill="hold">
                            <p:stCondLst>
                              <p:cond delay="3850"/>
                            </p:stCondLst>
                            <p:childTnLst>
                              <p:par>
                                <p:cTn id="17" presetID="15" presetClass="emph" presetSubtype="0" nodeType="afterEffect">
                                  <p:stCondLst>
                                    <p:cond delay="0"/>
                                  </p:stCondLst>
                                  <p:iterate type="lt">
                                    <p:tmAbs val="25"/>
                                  </p:iterate>
                                  <p:childTnLst>
                                    <p:set>
                                      <p:cBhvr override="childStyle">
                                        <p:cTn id="18" dur="indefinite"/>
                                        <p:tgtEl>
                                          <p:spTgt spid="3">
                                            <p:txEl>
                                              <p:pRg st="3" end="3"/>
                                            </p:txEl>
                                          </p:spTgt>
                                        </p:tgtEl>
                                        <p:attrNameLst>
                                          <p:attrName>style.fontWeight</p:attrName>
                                        </p:attrNameLst>
                                      </p:cBhvr>
                                      <p:to>
                                        <p:strVal val="bold"/>
                                      </p:to>
                                    </p:set>
                                  </p:childTnLst>
                                </p:cTn>
                              </p:par>
                            </p:childTnLst>
                          </p:cTn>
                        </p:par>
                        <p:par>
                          <p:cTn id="19" fill="hold">
                            <p:stCondLst>
                              <p:cond delay="4650"/>
                            </p:stCondLst>
                            <p:childTnLst>
                              <p:par>
                                <p:cTn id="20" presetID="15" presetClass="emph" presetSubtype="0" nodeType="afterEffect">
                                  <p:stCondLst>
                                    <p:cond delay="0"/>
                                  </p:stCondLst>
                                  <p:iterate type="lt">
                                    <p:tmAbs val="25"/>
                                  </p:iterate>
                                  <p:childTnLst>
                                    <p:set>
                                      <p:cBhvr override="childStyle">
                                        <p:cTn id="21" dur="indefinite"/>
                                        <p:tgtEl>
                                          <p:spTgt spid="3">
                                            <p:txEl>
                                              <p:pRg st="4" end="4"/>
                                            </p:txEl>
                                          </p:spTgt>
                                        </p:tgtEl>
                                        <p:attrNameLst>
                                          <p:attrName>style.fontWeight</p:attrName>
                                        </p:attrNameLst>
                                      </p:cBhvr>
                                      <p:to>
                                        <p:strVal val="bold"/>
                                      </p:to>
                                    </p:set>
                                  </p:childTnLst>
                                </p:cTn>
                              </p:par>
                            </p:childTnLst>
                          </p:cTn>
                        </p:par>
                        <p:par>
                          <p:cTn id="22" fill="hold">
                            <p:stCondLst>
                              <p:cond delay="5800"/>
                            </p:stCondLst>
                            <p:childTnLst>
                              <p:par>
                                <p:cTn id="23" presetID="15" presetClass="emph" presetSubtype="0" nodeType="afterEffect">
                                  <p:stCondLst>
                                    <p:cond delay="0"/>
                                  </p:stCondLst>
                                  <p:iterate type="lt">
                                    <p:tmAbs val="25"/>
                                  </p:iterate>
                                  <p:childTnLst>
                                    <p:set>
                                      <p:cBhvr override="childStyle">
                                        <p:cTn id="24" dur="indefinite"/>
                                        <p:tgtEl>
                                          <p:spTgt spid="3">
                                            <p:txEl>
                                              <p:pRg st="5" end="5"/>
                                            </p:txEl>
                                          </p:spTgt>
                                        </p:tgtEl>
                                        <p:attrNameLst>
                                          <p:attrName>style.fontWeight</p:attrName>
                                        </p:attrNameLst>
                                      </p:cBhvr>
                                      <p:to>
                                        <p:strVal val="bold"/>
                                      </p:to>
                                    </p:set>
                                  </p:childTnLst>
                                </p:cTn>
                              </p:par>
                            </p:childTnLst>
                          </p:cTn>
                        </p:par>
                        <p:par>
                          <p:cTn id="25" fill="hold">
                            <p:stCondLst>
                              <p:cond delay="6375"/>
                            </p:stCondLst>
                            <p:childTnLst>
                              <p:par>
                                <p:cTn id="26" presetID="15" presetClass="emph" presetSubtype="0" nodeType="afterEffect">
                                  <p:stCondLst>
                                    <p:cond delay="0"/>
                                  </p:stCondLst>
                                  <p:iterate type="lt">
                                    <p:tmAbs val="25"/>
                                  </p:iterate>
                                  <p:childTnLst>
                                    <p:set>
                                      <p:cBhvr override="childStyle">
                                        <p:cTn id="27" dur="indefinite"/>
                                        <p:tgtEl>
                                          <p:spTgt spid="3">
                                            <p:txEl>
                                              <p:pRg st="6" end="6"/>
                                            </p:txEl>
                                          </p:spTgt>
                                        </p:tgtEl>
                                        <p:attrNameLst>
                                          <p:attrName>style.fontWeight</p:attrName>
                                        </p:attrNameLst>
                                      </p:cBhvr>
                                      <p:to>
                                        <p:strVal val="bold"/>
                                      </p:to>
                                    </p:set>
                                  </p:childTnLst>
                                </p:cTn>
                              </p:par>
                            </p:childTnLst>
                          </p:cTn>
                        </p:par>
                        <p:par>
                          <p:cTn id="28" fill="hold">
                            <p:stCondLst>
                              <p:cond delay="6700"/>
                            </p:stCondLst>
                            <p:childTnLst>
                              <p:par>
                                <p:cTn id="29" presetID="15" presetClass="emph" presetSubtype="0" nodeType="afterEffect">
                                  <p:stCondLst>
                                    <p:cond delay="0"/>
                                  </p:stCondLst>
                                  <p:iterate type="lt">
                                    <p:tmAbs val="25"/>
                                  </p:iterate>
                                  <p:childTnLst>
                                    <p:set>
                                      <p:cBhvr override="childStyle">
                                        <p:cTn id="30" dur="indefinite"/>
                                        <p:tgtEl>
                                          <p:spTgt spid="3">
                                            <p:txEl>
                                              <p:pRg st="7" end="7"/>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86591" y="2119746"/>
            <a:ext cx="12105409" cy="1756063"/>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שאלה והלוואה בשבת</a:t>
            </a:r>
            <a:endParaRPr lang="he-IL" sz="8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4" name="תמונה 3"/>
          <p:cNvPicPr>
            <a:picLocks noChangeAspect="1"/>
          </p:cNvPicPr>
          <p:nvPr/>
        </p:nvPicPr>
        <p:blipFill>
          <a:blip r:embed="rId2"/>
          <a:stretch>
            <a:fillRect/>
          </a:stretch>
        </p:blipFill>
        <p:spPr>
          <a:xfrm>
            <a:off x="5112219" y="651839"/>
            <a:ext cx="4004088" cy="1876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66120274"/>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124199" y="519046"/>
            <a:ext cx="8610600" cy="1293028"/>
          </a:xfrm>
        </p:spPr>
        <p:txBody>
          <a:bodyPr>
            <a:normAutofit/>
          </a:bodyPr>
          <a:lstStyle/>
          <a:p>
            <a:r>
              <a:rPr lang="he-IL" sz="7200" dirty="0" smtClean="0">
                <a:latin typeface="David" panose="020E0502060401010101" pitchFamily="34" charset="-79"/>
                <a:cs typeface="David" panose="020E0502060401010101" pitchFamily="34" charset="-79"/>
              </a:rPr>
              <a:t>שאלה והלוואה בשבת</a:t>
            </a:r>
            <a:endParaRPr lang="he-IL" sz="72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1180577" y="1816238"/>
            <a:ext cx="10820400" cy="4024125"/>
          </a:xfrm>
        </p:spPr>
        <p:txBody>
          <a:bodyPr>
            <a:normAutofit/>
          </a:bodyPr>
          <a:lstStyle/>
          <a:p>
            <a:pPr marL="0" indent="0">
              <a:buNone/>
            </a:pPr>
            <a:r>
              <a:rPr lang="he-IL" sz="2800" b="1" dirty="0">
                <a:cs typeface="+mj-cs"/>
              </a:rPr>
              <a:t>השואל דבר מחבירו לא יאמר לו "הלוויני", </a:t>
            </a:r>
            <a:endParaRPr lang="en-US" sz="2800" b="1" dirty="0">
              <a:cs typeface="+mj-cs"/>
            </a:endParaRPr>
          </a:p>
          <a:p>
            <a:pPr marL="0" indent="0">
              <a:buNone/>
            </a:pPr>
            <a:r>
              <a:rPr lang="he-IL" sz="2800" b="1" dirty="0">
                <a:cs typeface="+mj-cs"/>
              </a:rPr>
              <a:t>דמַשְמַע לזמן מרובה, וְאִיכָּא לְמֵיחַשׁ </a:t>
            </a:r>
            <a:r>
              <a:rPr lang="he-IL" sz="2800" dirty="0">
                <a:cs typeface="+mj-cs"/>
              </a:rPr>
              <a:t>(</a:t>
            </a:r>
            <a:r>
              <a:rPr lang="he-IL" sz="2800" dirty="0" smtClean="0">
                <a:cs typeface="+mj-cs"/>
              </a:rPr>
              <a:t>ויש </a:t>
            </a:r>
            <a:r>
              <a:rPr lang="he-IL" sz="2800" dirty="0">
                <a:cs typeface="+mj-cs"/>
              </a:rPr>
              <a:t>לחשוש)</a:t>
            </a:r>
            <a:r>
              <a:rPr lang="he-IL" sz="2800" b="1" dirty="0">
                <a:cs typeface="+mj-cs"/>
              </a:rPr>
              <a:t> שמא יכתוב, </a:t>
            </a:r>
            <a:endParaRPr lang="en-US" sz="2800" b="1" dirty="0">
              <a:cs typeface="+mj-cs"/>
            </a:endParaRPr>
          </a:p>
          <a:p>
            <a:pPr marL="0" indent="0">
              <a:buNone/>
            </a:pPr>
            <a:r>
              <a:rPr lang="he-IL" sz="2800" b="1" dirty="0">
                <a:cs typeface="+mj-cs"/>
              </a:rPr>
              <a:t>אלא יאמר לו "השאילני". </a:t>
            </a:r>
            <a:endParaRPr lang="he-IL" sz="2800" b="1" dirty="0" smtClean="0">
              <a:cs typeface="+mj-cs"/>
            </a:endParaRPr>
          </a:p>
          <a:p>
            <a:endParaRPr lang="he-IL" sz="2800" dirty="0">
              <a:cs typeface="+mj-cs"/>
            </a:endParaRPr>
          </a:p>
          <a:p>
            <a:endParaRPr lang="he-IL" sz="2800" dirty="0" smtClean="0">
              <a:cs typeface="+mj-cs"/>
            </a:endParaRPr>
          </a:p>
          <a:p>
            <a:pPr marL="0" indent="0">
              <a:buNone/>
            </a:pPr>
            <a:r>
              <a:rPr lang="he-IL" sz="2800" dirty="0" smtClean="0">
                <a:cs typeface="+mj-cs"/>
              </a:rPr>
              <a:t> </a:t>
            </a:r>
            <a:r>
              <a:rPr lang="he-IL" sz="2800" dirty="0">
                <a:cs typeface="+mj-cs"/>
              </a:rPr>
              <a:t>(שולחן ערוך, סימן שז, סעיף יא)</a:t>
            </a:r>
            <a:endParaRPr lang="en-US" sz="2800" dirty="0">
              <a:cs typeface="+mj-cs"/>
            </a:endParaRPr>
          </a:p>
          <a:p>
            <a:endParaRPr lang="he-IL" sz="2800" dirty="0">
              <a:cs typeface="+mj-cs"/>
            </a:endParaRPr>
          </a:p>
        </p:txBody>
      </p:sp>
      <p:sp>
        <p:nvSpPr>
          <p:cNvPr id="4" name="TextBox 3"/>
          <p:cNvSpPr txBox="1"/>
          <p:nvPr/>
        </p:nvSpPr>
        <p:spPr>
          <a:xfrm>
            <a:off x="0" y="286722"/>
            <a:ext cx="3938155" cy="2492990"/>
          </a:xfrm>
          <a:prstGeom prst="rect">
            <a:avLst/>
          </a:prstGeom>
          <a:noFill/>
        </p:spPr>
        <p:txBody>
          <a:bodyPr wrap="square" rtlCol="1">
            <a:spAutoFit/>
          </a:bodyPr>
          <a:lstStyle/>
          <a:p>
            <a:r>
              <a:rPr lang="he-IL" sz="3600" b="1" dirty="0" smtClean="0"/>
              <a:t>הסבר: </a:t>
            </a:r>
            <a:r>
              <a:rPr lang="he-IL" sz="2400" dirty="0" smtClean="0"/>
              <a:t>מי שמבקש ללוות מחברו בשבת לא יאמר לו "הלוויני" שהכוונה היא לזמן מרובה, כי יש לחשוש שמא יכתוב שטר הלוואה, אלא יגיד לו "השאילני".</a:t>
            </a:r>
            <a:endParaRPr lang="he-IL" sz="2400" dirty="0"/>
          </a:p>
        </p:txBody>
      </p:sp>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13" name="תמונה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698" y="2486031"/>
            <a:ext cx="3910260" cy="3898674"/>
          </a:xfrm>
          <a:prstGeom prst="rect">
            <a:avLst/>
          </a:prstGeom>
        </p:spPr>
      </p:pic>
    </p:spTree>
    <p:extLst>
      <p:ext uri="{BB962C8B-B14F-4D97-AF65-F5344CB8AC3E}">
        <p14:creationId xmlns:p14="http://schemas.microsoft.com/office/powerpoint/2010/main" val="378194570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afterEffect">
                                  <p:stCondLst>
                                    <p:cond delay="0"/>
                                  </p:stCondLst>
                                  <p:childTnLst>
                                    <p:animClr clrSpc="rgb" dir="cw">
                                      <p:cBhvr override="childStyle">
                                        <p:cTn id="6" dur="500" fill="hold"/>
                                        <p:tgtEl>
                                          <p:spTgt spid="3">
                                            <p:txEl>
                                              <p:pRg st="0" end="0"/>
                                            </p:txEl>
                                          </p:spTgt>
                                        </p:tgtEl>
                                        <p:attrNameLst>
                                          <p:attrName>style.color</p:attrName>
                                        </p:attrNameLst>
                                      </p:cBhvr>
                                      <p:to>
                                        <a:srgbClr val="00B0F0"/>
                                      </p:to>
                                    </p:animClr>
                                    <p:animClr clrSpc="rgb" dir="cw">
                                      <p:cBhvr>
                                        <p:cTn id="7" dur="500" fill="hold"/>
                                        <p:tgtEl>
                                          <p:spTgt spid="3">
                                            <p:txEl>
                                              <p:pRg st="0" end="0"/>
                                            </p:txEl>
                                          </p:spTgt>
                                        </p:tgtEl>
                                        <p:attrNameLst>
                                          <p:attrName>fillcolor</p:attrName>
                                        </p:attrNameLst>
                                      </p:cBhvr>
                                      <p:to>
                                        <a:srgbClr val="00B0F0"/>
                                      </p:to>
                                    </p:animClr>
                                    <p:set>
                                      <p:cBhvr>
                                        <p:cTn id="8" dur="500" fill="hold"/>
                                        <p:tgtEl>
                                          <p:spTgt spid="3">
                                            <p:txEl>
                                              <p:pRg st="0" end="0"/>
                                            </p:txEl>
                                          </p:spTgt>
                                        </p:tgtEl>
                                        <p:attrNameLst>
                                          <p:attrName>fill.type</p:attrName>
                                        </p:attrNameLst>
                                      </p:cBhvr>
                                      <p:to>
                                        <p:strVal val="solid"/>
                                      </p:to>
                                    </p:set>
                                    <p:set>
                                      <p:cBhvr>
                                        <p:cTn id="9" dur="500" fill="hold"/>
                                        <p:tgtEl>
                                          <p:spTgt spid="3">
                                            <p:txEl>
                                              <p:pRg st="0" end="0"/>
                                            </p:txEl>
                                          </p:spTgt>
                                        </p:tgtEl>
                                        <p:attrNameLst>
                                          <p:attrName>fill.on</p:attrName>
                                        </p:attrNameLst>
                                      </p:cBhvr>
                                      <p:to>
                                        <p:strVal val="true"/>
                                      </p:to>
                                    </p:set>
                                  </p:childTnLst>
                                </p:cTn>
                              </p:par>
                            </p:childTnLst>
                          </p:cTn>
                        </p:par>
                        <p:par>
                          <p:cTn id="10" fill="hold">
                            <p:stCondLst>
                              <p:cond delay="500"/>
                            </p:stCondLst>
                            <p:childTnLst>
                              <p:par>
                                <p:cTn id="11" presetID="19" presetClass="emph" presetSubtype="0" fill="hold" nodeType="afterEffect">
                                  <p:stCondLst>
                                    <p:cond delay="0"/>
                                  </p:stCondLst>
                                  <p:childTnLst>
                                    <p:animClr clrSpc="rgb" dir="cw">
                                      <p:cBhvr override="childStyle">
                                        <p:cTn id="12" dur="500" fill="hold"/>
                                        <p:tgtEl>
                                          <p:spTgt spid="3">
                                            <p:txEl>
                                              <p:pRg st="1" end="1"/>
                                            </p:txEl>
                                          </p:spTgt>
                                        </p:tgtEl>
                                        <p:attrNameLst>
                                          <p:attrName>style.color</p:attrName>
                                        </p:attrNameLst>
                                      </p:cBhvr>
                                      <p:to>
                                        <a:srgbClr val="00B0F0"/>
                                      </p:to>
                                    </p:animClr>
                                    <p:animClr clrSpc="rgb" dir="cw">
                                      <p:cBhvr>
                                        <p:cTn id="13" dur="500" fill="hold"/>
                                        <p:tgtEl>
                                          <p:spTgt spid="3">
                                            <p:txEl>
                                              <p:pRg st="1" end="1"/>
                                            </p:txEl>
                                          </p:spTgt>
                                        </p:tgtEl>
                                        <p:attrNameLst>
                                          <p:attrName>fillcolor</p:attrName>
                                        </p:attrNameLst>
                                      </p:cBhvr>
                                      <p:to>
                                        <a:srgbClr val="00B0F0"/>
                                      </p:to>
                                    </p:animClr>
                                    <p:set>
                                      <p:cBhvr>
                                        <p:cTn id="14" dur="500" fill="hold"/>
                                        <p:tgtEl>
                                          <p:spTgt spid="3">
                                            <p:txEl>
                                              <p:pRg st="1" end="1"/>
                                            </p:txEl>
                                          </p:spTgt>
                                        </p:tgtEl>
                                        <p:attrNameLst>
                                          <p:attrName>fill.type</p:attrName>
                                        </p:attrNameLst>
                                      </p:cBhvr>
                                      <p:to>
                                        <p:strVal val="solid"/>
                                      </p:to>
                                    </p:set>
                                    <p:set>
                                      <p:cBhvr>
                                        <p:cTn id="15" dur="500" fill="hold"/>
                                        <p:tgtEl>
                                          <p:spTgt spid="3">
                                            <p:txEl>
                                              <p:pRg st="1" end="1"/>
                                            </p:txEl>
                                          </p:spTgt>
                                        </p:tgtEl>
                                        <p:attrNameLst>
                                          <p:attrName>fill.on</p:attrName>
                                        </p:attrNameLst>
                                      </p:cBhvr>
                                      <p:to>
                                        <p:strVal val="true"/>
                                      </p:to>
                                    </p:set>
                                  </p:childTnLst>
                                </p:cTn>
                              </p:par>
                            </p:childTnLst>
                          </p:cTn>
                        </p:par>
                        <p:par>
                          <p:cTn id="16" fill="hold">
                            <p:stCondLst>
                              <p:cond delay="1000"/>
                            </p:stCondLst>
                            <p:childTnLst>
                              <p:par>
                                <p:cTn id="17" presetID="19" presetClass="emph" presetSubtype="0" fill="hold" nodeType="afterEffect">
                                  <p:stCondLst>
                                    <p:cond delay="0"/>
                                  </p:stCondLst>
                                  <p:childTnLst>
                                    <p:animClr clrSpc="rgb" dir="cw">
                                      <p:cBhvr override="childStyle">
                                        <p:cTn id="18" dur="500" fill="hold"/>
                                        <p:tgtEl>
                                          <p:spTgt spid="3">
                                            <p:txEl>
                                              <p:pRg st="2" end="2"/>
                                            </p:txEl>
                                          </p:spTgt>
                                        </p:tgtEl>
                                        <p:attrNameLst>
                                          <p:attrName>style.color</p:attrName>
                                        </p:attrNameLst>
                                      </p:cBhvr>
                                      <p:to>
                                        <a:srgbClr val="00B0F0"/>
                                      </p:to>
                                    </p:animClr>
                                    <p:animClr clrSpc="rgb" dir="cw">
                                      <p:cBhvr>
                                        <p:cTn id="19" dur="500" fill="hold"/>
                                        <p:tgtEl>
                                          <p:spTgt spid="3">
                                            <p:txEl>
                                              <p:pRg st="2" end="2"/>
                                            </p:txEl>
                                          </p:spTgt>
                                        </p:tgtEl>
                                        <p:attrNameLst>
                                          <p:attrName>fillcolor</p:attrName>
                                        </p:attrNameLst>
                                      </p:cBhvr>
                                      <p:to>
                                        <a:srgbClr val="00B0F0"/>
                                      </p:to>
                                    </p:animClr>
                                    <p:set>
                                      <p:cBhvr>
                                        <p:cTn id="20" dur="500" fill="hold"/>
                                        <p:tgtEl>
                                          <p:spTgt spid="3">
                                            <p:txEl>
                                              <p:pRg st="2" end="2"/>
                                            </p:txEl>
                                          </p:spTgt>
                                        </p:tgtEl>
                                        <p:attrNameLst>
                                          <p:attrName>fill.type</p:attrName>
                                        </p:attrNameLst>
                                      </p:cBhvr>
                                      <p:to>
                                        <p:strVal val="solid"/>
                                      </p:to>
                                    </p:set>
                                    <p:set>
                                      <p:cBhvr>
                                        <p:cTn id="21" dur="500" fill="hold"/>
                                        <p:tgtEl>
                                          <p:spTgt spid="3">
                                            <p:txEl>
                                              <p:pRg st="2" end="2"/>
                                            </p:txEl>
                                          </p:spTgt>
                                        </p:tgtEl>
                                        <p:attrNameLst>
                                          <p:attrName>fill.on</p:attrName>
                                        </p:attrNameLst>
                                      </p:cBhvr>
                                      <p:to>
                                        <p:strVal val="true"/>
                                      </p:to>
                                    </p:set>
                                  </p:childTnLst>
                                </p:cTn>
                              </p:par>
                            </p:childTnLst>
                          </p:cTn>
                        </p:par>
                        <p:par>
                          <p:cTn id="22" fill="hold">
                            <p:stCondLst>
                              <p:cond delay="1500"/>
                            </p:stCondLst>
                            <p:childTnLst>
                              <p:par>
                                <p:cTn id="23" presetID="31"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par>
                          <p:cTn id="29" fill="hold">
                            <p:stCondLst>
                              <p:cond delay="2500"/>
                            </p:stCondLst>
                            <p:childTnLst>
                              <p:par>
                                <p:cTn id="30" presetID="19" presetClass="emph" presetSubtype="0" fill="hold" nodeType="afterEffect">
                                  <p:stCondLst>
                                    <p:cond delay="0"/>
                                  </p:stCondLst>
                                  <p:childTnLst>
                                    <p:animClr clrSpc="rgb" dir="cw">
                                      <p:cBhvr override="childStyle">
                                        <p:cTn id="31" dur="500" fill="hold"/>
                                        <p:tgtEl>
                                          <p:spTgt spid="3">
                                            <p:txEl>
                                              <p:pRg st="5" end="5"/>
                                            </p:txEl>
                                          </p:spTgt>
                                        </p:tgtEl>
                                        <p:attrNameLst>
                                          <p:attrName>style.color</p:attrName>
                                        </p:attrNameLst>
                                      </p:cBhvr>
                                      <p:to>
                                        <a:srgbClr val="00B0F0"/>
                                      </p:to>
                                    </p:animClr>
                                    <p:animClr clrSpc="rgb" dir="cw">
                                      <p:cBhvr>
                                        <p:cTn id="32" dur="500" fill="hold"/>
                                        <p:tgtEl>
                                          <p:spTgt spid="3">
                                            <p:txEl>
                                              <p:pRg st="5" end="5"/>
                                            </p:txEl>
                                          </p:spTgt>
                                        </p:tgtEl>
                                        <p:attrNameLst>
                                          <p:attrName>fillcolor</p:attrName>
                                        </p:attrNameLst>
                                      </p:cBhvr>
                                      <p:to>
                                        <a:srgbClr val="00B0F0"/>
                                      </p:to>
                                    </p:animClr>
                                    <p:set>
                                      <p:cBhvr>
                                        <p:cTn id="33" dur="500" fill="hold"/>
                                        <p:tgtEl>
                                          <p:spTgt spid="3">
                                            <p:txEl>
                                              <p:pRg st="5" end="5"/>
                                            </p:txEl>
                                          </p:spTgt>
                                        </p:tgtEl>
                                        <p:attrNameLst>
                                          <p:attrName>fill.type</p:attrName>
                                        </p:attrNameLst>
                                      </p:cBhvr>
                                      <p:to>
                                        <p:strVal val="solid"/>
                                      </p:to>
                                    </p:set>
                                    <p:set>
                                      <p:cBhvr>
                                        <p:cTn id="34" dur="500" fill="hold"/>
                                        <p:tgtEl>
                                          <p:spTgt spid="3">
                                            <p:txEl>
                                              <p:pRg st="5" end="5"/>
                                            </p:txEl>
                                          </p:spTgt>
                                        </p:tgtEl>
                                        <p:attrNameLst>
                                          <p:attrName>fill.on</p:attrName>
                                        </p:attrNameLst>
                                      </p:cBhvr>
                                      <p:to>
                                        <p:strVal val="true"/>
                                      </p:to>
                                    </p:set>
                                  </p:childTnLst>
                                </p:cTn>
                              </p:par>
                            </p:childTnLst>
                          </p:cTn>
                        </p:par>
                        <p:par>
                          <p:cTn id="35" fill="hold">
                            <p:stCondLst>
                              <p:cond delay="3000"/>
                            </p:stCondLst>
                            <p:childTnLst>
                              <p:par>
                                <p:cTn id="36" presetID="18" presetClass="emph" presetSubtype="0" fill="hold" grpId="0" nodeType="afterEffect">
                                  <p:stCondLst>
                                    <p:cond delay="0"/>
                                  </p:stCondLst>
                                  <p:iterate type="lt">
                                    <p:tmPct val="4000"/>
                                  </p:iterate>
                                  <p:childTnLst>
                                    <p:set>
                                      <p:cBhvr override="childStyle">
                                        <p:cTn id="37" dur="500" fill="hold"/>
                                        <p:tgtEl>
                                          <p:spTgt spid="4"/>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86591" y="2119746"/>
            <a:ext cx="12105409" cy="1756063"/>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מדידה בשבת</a:t>
            </a:r>
            <a:endParaRPr lang="he-IL" sz="8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256877577"/>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8000" dirty="0" smtClean="0">
                <a:latin typeface="David" panose="020E0502060401010101" pitchFamily="34" charset="-79"/>
                <a:cs typeface="David" panose="020E0502060401010101" pitchFamily="34" charset="-79"/>
              </a:rPr>
              <a:t>איסור חז"ל</a:t>
            </a:r>
            <a:endParaRPr lang="he-IL" sz="80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2800" b="1" dirty="0">
                <a:cs typeface="+mj-cs"/>
              </a:rPr>
              <a:t>אסרו חז"ל למדוד ולשקול בשבת וביום טוב, </a:t>
            </a:r>
            <a:endParaRPr lang="en-US" sz="2800" b="1" dirty="0">
              <a:cs typeface="+mj-cs"/>
            </a:endParaRPr>
          </a:p>
          <a:p>
            <a:pPr marL="0" indent="0">
              <a:buNone/>
            </a:pPr>
            <a:r>
              <a:rPr lang="he-IL" sz="2800" b="1" dirty="0">
                <a:cs typeface="+mj-cs"/>
              </a:rPr>
              <a:t>אפילו בכלי שאינו מיוחד למדוד בו. </a:t>
            </a:r>
            <a:endParaRPr lang="en-US" sz="2800" b="1" dirty="0">
              <a:cs typeface="+mj-cs"/>
            </a:endParaRPr>
          </a:p>
          <a:p>
            <a:pPr marL="0" indent="0">
              <a:buNone/>
            </a:pPr>
            <a:r>
              <a:rPr lang="he-IL" sz="2800" b="1" dirty="0">
                <a:cs typeface="+mj-cs"/>
              </a:rPr>
              <a:t>ואיסור זה נוהג בין אם מודד ושוקל לצורך מקח וממכר, </a:t>
            </a:r>
            <a:endParaRPr lang="en-US" sz="2800" b="1" dirty="0">
              <a:cs typeface="+mj-cs"/>
            </a:endParaRPr>
          </a:p>
          <a:p>
            <a:pPr marL="0" indent="0">
              <a:buNone/>
            </a:pPr>
            <a:r>
              <a:rPr lang="he-IL" sz="2800" b="1" dirty="0">
                <a:cs typeface="+mj-cs"/>
              </a:rPr>
              <a:t>ובין אם עושה כן בלי כל קשר עם מקח וממכר, אלא לשימוש עצמי, </a:t>
            </a:r>
            <a:endParaRPr lang="en-US" sz="2800" b="1" dirty="0">
              <a:cs typeface="+mj-cs"/>
            </a:endParaRPr>
          </a:p>
          <a:p>
            <a:pPr marL="0" indent="0">
              <a:buNone/>
            </a:pPr>
            <a:r>
              <a:rPr lang="he-IL" sz="2800" b="1" dirty="0">
                <a:cs typeface="+mj-cs"/>
              </a:rPr>
              <a:t>כגון לצורך הכנת מאכלים בשבת </a:t>
            </a:r>
            <a:endParaRPr lang="en-US" sz="2800" b="1" dirty="0">
              <a:cs typeface="+mj-cs"/>
            </a:endParaRPr>
          </a:p>
          <a:p>
            <a:pPr marL="0" indent="0">
              <a:buNone/>
            </a:pPr>
            <a:r>
              <a:rPr lang="he-IL" sz="2800" b="1" dirty="0">
                <a:cs typeface="+mj-cs"/>
              </a:rPr>
              <a:t>או כדי לדעת את כמות הקמח שהוא צריך לאפיית העוגה ביום טוב</a:t>
            </a:r>
            <a:r>
              <a:rPr lang="he-IL" sz="2800" b="1" dirty="0" smtClean="0">
                <a:cs typeface="+mj-cs"/>
              </a:rPr>
              <a:t>.</a:t>
            </a:r>
          </a:p>
          <a:p>
            <a:pPr marL="0" indent="0">
              <a:buNone/>
            </a:pPr>
            <a:r>
              <a:rPr lang="he-IL" sz="2800" dirty="0">
                <a:cs typeface="+mj-cs"/>
              </a:rPr>
              <a:t>		</a:t>
            </a:r>
            <a:r>
              <a:rPr lang="he-IL" sz="2800" dirty="0" smtClean="0">
                <a:cs typeface="+mj-cs"/>
              </a:rPr>
              <a:t>       (</a:t>
            </a:r>
            <a:r>
              <a:rPr lang="he-IL" sz="2800" dirty="0">
                <a:cs typeface="+mj-cs"/>
              </a:rPr>
              <a:t>שמירת שבת כהלכתה פרק כט סעיף לד [לב])</a:t>
            </a:r>
            <a:endParaRPr lang="en-US" sz="2800" dirty="0">
              <a:cs typeface="+mj-cs"/>
            </a:endParaRPr>
          </a:p>
          <a:p>
            <a:pPr marL="0" indent="0">
              <a:buNone/>
            </a:pPr>
            <a:endParaRPr lang="he-IL" sz="2800" dirty="0">
              <a:cs typeface="+mj-cs"/>
            </a:endParaRPr>
          </a:p>
        </p:txBody>
      </p:sp>
      <p:sp>
        <p:nvSpPr>
          <p:cNvPr id="6" name="לחצן פעולה: בית 5">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7" name="תמונה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555" y="423827"/>
            <a:ext cx="2169997" cy="2736878"/>
          </a:xfrm>
          <a:prstGeom prst="rect">
            <a:avLst/>
          </a:prstGeom>
        </p:spPr>
      </p:pic>
    </p:spTree>
    <p:extLst>
      <p:ext uri="{BB962C8B-B14F-4D97-AF65-F5344CB8AC3E}">
        <p14:creationId xmlns:p14="http://schemas.microsoft.com/office/powerpoint/2010/main" val="255277603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25"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3">
                                            <p:txEl>
                                              <p:pRg st="0" end="0"/>
                                            </p:txEl>
                                          </p:spTgt>
                                        </p:tgtEl>
                                      </p:cBhvr>
                                    </p:animEffect>
                                  </p:childTnLst>
                                </p:cTn>
                              </p:par>
                            </p:childTnLst>
                          </p:cTn>
                        </p:par>
                        <p:par>
                          <p:cTn id="19" fill="hold">
                            <p:stCondLst>
                              <p:cond delay="3000"/>
                            </p:stCondLst>
                            <p:childTnLst>
                              <p:par>
                                <p:cTn id="20" presetID="25" presetClass="entr" presetSubtype="0" fill="hold" grpId="0"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5"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3">
                                            <p:txEl>
                                              <p:pRg st="1" end="1"/>
                                            </p:txEl>
                                          </p:spTgt>
                                        </p:tgtEl>
                                      </p:cBhvr>
                                    </p:animEffect>
                                  </p:childTnLst>
                                </p:cTn>
                              </p:par>
                            </p:childTnLst>
                          </p:cTn>
                        </p:par>
                        <p:par>
                          <p:cTn id="30" fill="hold">
                            <p:stCondLst>
                              <p:cond delay="4000"/>
                            </p:stCondLst>
                            <p:childTnLst>
                              <p:par>
                                <p:cTn id="31" presetID="25" presetClass="entr" presetSubtype="0" fill="hold" grpId="0" nodeType="after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p:cTn id="33"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6"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3">
                                            <p:txEl>
                                              <p:pRg st="2" end="2"/>
                                            </p:txEl>
                                          </p:spTgt>
                                        </p:tgtEl>
                                      </p:cBhvr>
                                    </p:animEffect>
                                  </p:childTnLst>
                                </p:cTn>
                              </p:par>
                            </p:childTnLst>
                          </p:cTn>
                        </p:par>
                        <p:par>
                          <p:cTn id="41" fill="hold">
                            <p:stCondLst>
                              <p:cond delay="5000"/>
                            </p:stCondLst>
                            <p:childTnLst>
                              <p:par>
                                <p:cTn id="42" presetID="25" presetClass="entr" presetSubtype="0" fill="hold" grpId="0" nodeType="after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anim calcmode="lin" valueType="num">
                                      <p:cBhvr>
                                        <p:cTn id="44"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45"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46"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47"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48"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49"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50"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51" dur="1000" decel="50000">
                                          <p:stCondLst>
                                            <p:cond delay="0"/>
                                          </p:stCondLst>
                                        </p:cTn>
                                        <p:tgtEl>
                                          <p:spTgt spid="3">
                                            <p:txEl>
                                              <p:pRg st="3" end="3"/>
                                            </p:txEl>
                                          </p:spTgt>
                                        </p:tgtEl>
                                      </p:cBhvr>
                                    </p:animEffect>
                                  </p:childTnLst>
                                </p:cTn>
                              </p:par>
                            </p:childTnLst>
                          </p:cTn>
                        </p:par>
                        <p:par>
                          <p:cTn id="52" fill="hold">
                            <p:stCondLst>
                              <p:cond delay="6000"/>
                            </p:stCondLst>
                            <p:childTnLst>
                              <p:par>
                                <p:cTn id="53" presetID="25" presetClass="entr" presetSubtype="0" fill="hold" grpId="0" nodeType="after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calcmode="lin" valueType="num">
                                      <p:cBhvr>
                                        <p:cTn id="55"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58"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
                                            <p:txEl>
                                              <p:pRg st="4" end="4"/>
                                            </p:txEl>
                                          </p:spTgt>
                                        </p:tgtEl>
                                      </p:cBhvr>
                                    </p:animEffect>
                                  </p:childTnLst>
                                </p:cTn>
                              </p:par>
                            </p:childTnLst>
                          </p:cTn>
                        </p:par>
                        <p:par>
                          <p:cTn id="63" fill="hold">
                            <p:stCondLst>
                              <p:cond delay="7000"/>
                            </p:stCondLst>
                            <p:childTnLst>
                              <p:par>
                                <p:cTn id="64" presetID="25" presetClass="entr" presetSubtype="0" fill="hold" grpId="0" nodeType="afterEffect">
                                  <p:stCondLst>
                                    <p:cond delay="0"/>
                                  </p:stCondLst>
                                  <p:childTnLst>
                                    <p:set>
                                      <p:cBhvr>
                                        <p:cTn id="65" dur="1" fill="hold">
                                          <p:stCondLst>
                                            <p:cond delay="0"/>
                                          </p:stCondLst>
                                        </p:cTn>
                                        <p:tgtEl>
                                          <p:spTgt spid="3">
                                            <p:txEl>
                                              <p:pRg st="5" end="5"/>
                                            </p:txEl>
                                          </p:spTgt>
                                        </p:tgtEl>
                                        <p:attrNameLst>
                                          <p:attrName>style.visibility</p:attrName>
                                        </p:attrNameLst>
                                      </p:cBhvr>
                                      <p:to>
                                        <p:strVal val="visible"/>
                                      </p:to>
                                    </p:set>
                                    <p:anim calcmode="lin" valueType="num">
                                      <p:cBhvr>
                                        <p:cTn id="66"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67"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68"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69"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70"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71"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72"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73" dur="1000" decel="50000">
                                          <p:stCondLst>
                                            <p:cond delay="0"/>
                                          </p:stCondLst>
                                        </p:cTn>
                                        <p:tgtEl>
                                          <p:spTgt spid="3">
                                            <p:txEl>
                                              <p:pRg st="5" end="5"/>
                                            </p:txEl>
                                          </p:spTgt>
                                        </p:tgtEl>
                                      </p:cBhvr>
                                    </p:animEffect>
                                  </p:childTnLst>
                                </p:cTn>
                              </p:par>
                            </p:childTnLst>
                          </p:cTn>
                        </p:par>
                        <p:par>
                          <p:cTn id="74" fill="hold">
                            <p:stCondLst>
                              <p:cond delay="8000"/>
                            </p:stCondLst>
                            <p:childTnLst>
                              <p:par>
                                <p:cTn id="75" presetID="25" presetClass="entr" presetSubtype="0" fill="hold" grpId="0" nodeType="afterEffect">
                                  <p:stCondLst>
                                    <p:cond delay="0"/>
                                  </p:stCondLst>
                                  <p:childTnLst>
                                    <p:set>
                                      <p:cBhvr>
                                        <p:cTn id="76" dur="1" fill="hold">
                                          <p:stCondLst>
                                            <p:cond delay="0"/>
                                          </p:stCondLst>
                                        </p:cTn>
                                        <p:tgtEl>
                                          <p:spTgt spid="3">
                                            <p:txEl>
                                              <p:pRg st="6" end="6"/>
                                            </p:txEl>
                                          </p:spTgt>
                                        </p:tgtEl>
                                        <p:attrNameLst>
                                          <p:attrName>style.visibility</p:attrName>
                                        </p:attrNameLst>
                                      </p:cBhvr>
                                      <p:to>
                                        <p:strVal val="visible"/>
                                      </p:to>
                                    </p:set>
                                    <p:anim calcmode="lin" valueType="num">
                                      <p:cBhvr>
                                        <p:cTn id="77"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78"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79"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80"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81"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82"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83"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84" dur="1000" decel="50000">
                                          <p:stCondLst>
                                            <p:cond delay="0"/>
                                          </p:stCondLst>
                                        </p:cTn>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753019" y="971766"/>
            <a:ext cx="8610600" cy="1293028"/>
          </a:xfrm>
        </p:spPr>
        <p:txBody>
          <a:bodyPr>
            <a:normAutofit/>
          </a:bodyPr>
          <a:lstStyle/>
          <a:p>
            <a:r>
              <a:rPr lang="he-IL" sz="6600" dirty="0" smtClean="0">
                <a:latin typeface="David" panose="020E0502060401010101" pitchFamily="34" charset="-79"/>
                <a:cs typeface="David" panose="020E0502060401010101" pitchFamily="34" charset="-79"/>
              </a:rPr>
              <a:t>מדידה לצורך מצווה</a:t>
            </a:r>
            <a:endParaRPr lang="he-IL" sz="66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2400" b="1" dirty="0">
                <a:cs typeface="+mj-cs"/>
              </a:rPr>
              <a:t>מותר למדוד ולשקול לצורך מצווה, </a:t>
            </a:r>
            <a:endParaRPr lang="en-US" sz="2400" b="1" dirty="0">
              <a:cs typeface="+mj-cs"/>
            </a:endParaRPr>
          </a:p>
          <a:p>
            <a:pPr marL="0" indent="0">
              <a:buNone/>
            </a:pPr>
            <a:r>
              <a:rPr lang="he-IL" sz="2400" b="1" dirty="0">
                <a:cs typeface="+mj-cs"/>
              </a:rPr>
              <a:t>ולכן מותר למדוד גביע אם אמנם מחזיק כשיעור הדרוש לקידוש ולהבדלה, </a:t>
            </a:r>
            <a:endParaRPr lang="en-US" sz="2400" b="1" dirty="0">
              <a:cs typeface="+mj-cs"/>
            </a:endParaRPr>
          </a:p>
          <a:p>
            <a:pPr marL="0" indent="0">
              <a:buNone/>
            </a:pPr>
            <a:r>
              <a:rPr lang="he-IL" sz="2400" b="1" dirty="0">
                <a:cs typeface="+mj-cs"/>
              </a:rPr>
              <a:t>מותר לשקול את כמות המצה שעליו לאכול למצות ליל הסדר,</a:t>
            </a:r>
            <a:endParaRPr lang="en-US" sz="2400" b="1" dirty="0">
              <a:cs typeface="+mj-cs"/>
            </a:endParaRPr>
          </a:p>
          <a:p>
            <a:pPr marL="0" indent="0">
              <a:buNone/>
            </a:pPr>
            <a:r>
              <a:rPr lang="he-IL" sz="2400" b="1" dirty="0">
                <a:cs typeface="+mj-cs"/>
              </a:rPr>
              <a:t>מותר למדוד שיעור תחוּם שבת, דהיינו אלפיים אמה מן הבית האחרון של העיר,</a:t>
            </a:r>
            <a:endParaRPr lang="en-US" sz="2400" b="1" dirty="0">
              <a:cs typeface="+mj-cs"/>
            </a:endParaRPr>
          </a:p>
          <a:p>
            <a:pPr marL="0" indent="0">
              <a:buNone/>
            </a:pPr>
            <a:r>
              <a:rPr lang="he-IL" sz="2400" b="1" dirty="0">
                <a:cs typeface="+mj-cs"/>
              </a:rPr>
              <a:t>וכיוצא בזה</a:t>
            </a:r>
            <a:r>
              <a:rPr lang="he-IL" sz="2400" b="1" dirty="0" smtClean="0">
                <a:cs typeface="+mj-cs"/>
              </a:rPr>
              <a:t>.</a:t>
            </a:r>
          </a:p>
          <a:p>
            <a:pPr marL="0" indent="0">
              <a:buNone/>
            </a:pPr>
            <a:r>
              <a:rPr lang="he-IL" sz="2400" dirty="0" smtClean="0">
                <a:cs typeface="+mj-cs"/>
              </a:rPr>
              <a:t>                                       (שמירת שבת כהלכתה פרק כט סעיף מ [לח])</a:t>
            </a:r>
            <a:endParaRPr lang="en-US" sz="2400" dirty="0" smtClean="0">
              <a:cs typeface="+mj-cs"/>
            </a:endParaRPr>
          </a:p>
          <a:p>
            <a:pPr marL="0" indent="0">
              <a:buNone/>
            </a:pPr>
            <a:endParaRPr lang="he-IL" sz="2400" dirty="0">
              <a:cs typeface="+mj-cs"/>
            </a:endParaRPr>
          </a:p>
        </p:txBody>
      </p:sp>
      <p:sp>
        <p:nvSpPr>
          <p:cNvPr id="6" name="לחצן פעולה: בית 5">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8" name="תמונה 7" descr="תמונה5.png"/>
          <p:cNvPicPr>
            <a:picLocks noChangeAspect="1"/>
          </p:cNvPicPr>
          <p:nvPr/>
        </p:nvPicPr>
        <p:blipFill>
          <a:blip r:embed="rId3" cstate="print"/>
          <a:srcRect l="4735" t="38000" r="44991"/>
          <a:stretch>
            <a:fillRect/>
          </a:stretch>
        </p:blipFill>
        <p:spPr>
          <a:xfrm>
            <a:off x="555584" y="1132092"/>
            <a:ext cx="2338086" cy="2077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72157119"/>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linds(horizontal)">
                                      <p:cBhvr>
                                        <p:cTn id="11" dur="500"/>
                                        <p:tgtEl>
                                          <p:spTgt spid="3">
                                            <p:txEl>
                                              <p:pRg st="0" end="0"/>
                                            </p:txEl>
                                          </p:spTgt>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childTnLst>
                          </p:cTn>
                        </p:par>
                        <p:par>
                          <p:cTn id="16" fill="hold">
                            <p:stCondLst>
                              <p:cond delay="1500"/>
                            </p:stCondLst>
                            <p:childTnLst>
                              <p:par>
                                <p:cTn id="17" presetID="3" presetClass="entr" presetSubtype="1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linds(horizontal)">
                                      <p:cBhvr>
                                        <p:cTn id="19" dur="500"/>
                                        <p:tgtEl>
                                          <p:spTgt spid="3">
                                            <p:txEl>
                                              <p:pRg st="2" end="2"/>
                                            </p:txEl>
                                          </p:spTgt>
                                        </p:tgtEl>
                                      </p:cBhvr>
                                    </p:animEffect>
                                  </p:childTnLst>
                                </p:cTn>
                              </p:par>
                            </p:childTnLst>
                          </p:cTn>
                        </p:par>
                        <p:par>
                          <p:cTn id="20" fill="hold">
                            <p:stCondLst>
                              <p:cond delay="2000"/>
                            </p:stCondLst>
                            <p:childTnLst>
                              <p:par>
                                <p:cTn id="21" presetID="3" presetClass="entr" presetSubtype="10" fill="hold"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linds(horizontal)">
                                      <p:cBhvr>
                                        <p:cTn id="23" dur="500"/>
                                        <p:tgtEl>
                                          <p:spTgt spid="3">
                                            <p:txEl>
                                              <p:pRg st="3" end="3"/>
                                            </p:txEl>
                                          </p:spTgt>
                                        </p:tgtEl>
                                      </p:cBhvr>
                                    </p:animEffect>
                                  </p:childTnLst>
                                </p:cTn>
                              </p:par>
                            </p:childTnLst>
                          </p:cTn>
                        </p:par>
                        <p:par>
                          <p:cTn id="24" fill="hold">
                            <p:stCondLst>
                              <p:cond delay="2500"/>
                            </p:stCondLst>
                            <p:childTnLst>
                              <p:par>
                                <p:cTn id="25" presetID="3" presetClass="entr" presetSubtype="10"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par>
                          <p:cTn id="28" fill="hold">
                            <p:stCondLst>
                              <p:cond delay="3000"/>
                            </p:stCondLst>
                            <p:childTnLst>
                              <p:par>
                                <p:cTn id="29" presetID="3" presetClass="entr" presetSubtype="10"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blinds(horizontal)">
                                      <p:cBhvr>
                                        <p:cTn id="3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86591" y="2120952"/>
            <a:ext cx="12105409" cy="1756063"/>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נתינת מתנה בשבת</a:t>
            </a:r>
            <a:endParaRPr lang="he-IL" sz="14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122558446"/>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4800" dirty="0" smtClean="0">
                <a:latin typeface="David" panose="020E0502060401010101" pitchFamily="34" charset="-79"/>
                <a:cs typeface="David" panose="020E0502060401010101" pitchFamily="34" charset="-79"/>
              </a:rPr>
              <a:t>נתינת מתנה בשבת</a:t>
            </a:r>
            <a:endParaRPr lang="he-IL" sz="48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2800" b="1" dirty="0">
                <a:cs typeface="+mj-cs"/>
              </a:rPr>
              <a:t>והנה מקח וממכר... אסור, </a:t>
            </a:r>
            <a:endParaRPr lang="en-US" sz="2800" b="1" dirty="0">
              <a:cs typeface="+mj-cs"/>
            </a:endParaRPr>
          </a:p>
          <a:p>
            <a:pPr marL="0" indent="0">
              <a:buNone/>
            </a:pPr>
            <a:r>
              <a:rPr lang="he-IL" sz="2800" b="1" dirty="0">
                <a:cs typeface="+mj-cs"/>
              </a:rPr>
              <a:t>גזירה שמא יבוא לידי כתיבה. </a:t>
            </a:r>
            <a:endParaRPr lang="en-US" sz="2800" b="1" dirty="0">
              <a:cs typeface="+mj-cs"/>
            </a:endParaRPr>
          </a:p>
          <a:p>
            <a:pPr marL="0" indent="0">
              <a:buNone/>
            </a:pPr>
            <a:r>
              <a:rPr lang="he-IL" sz="2800" b="1" dirty="0">
                <a:cs typeface="+mj-cs"/>
              </a:rPr>
              <a:t>וגם אסור ליתן מתנה לחברו, </a:t>
            </a:r>
            <a:endParaRPr lang="en-US" sz="2800" b="1" dirty="0">
              <a:cs typeface="+mj-cs"/>
            </a:endParaRPr>
          </a:p>
          <a:p>
            <a:pPr marL="0" indent="0">
              <a:buNone/>
            </a:pPr>
            <a:r>
              <a:rPr lang="he-IL" sz="2800" b="1" dirty="0" smtClean="0">
                <a:cs typeface="+mj-cs"/>
              </a:rPr>
              <a:t>דדָמֵי </a:t>
            </a:r>
            <a:r>
              <a:rPr lang="he-IL" sz="2800" dirty="0">
                <a:cs typeface="+mj-cs"/>
              </a:rPr>
              <a:t>(משום שדומה)</a:t>
            </a:r>
            <a:r>
              <a:rPr lang="he-IL" sz="2800" b="1" dirty="0">
                <a:cs typeface="+mj-cs"/>
              </a:rPr>
              <a:t> למקח וממכר, שהרי יוצא מרשותו</a:t>
            </a:r>
            <a:r>
              <a:rPr lang="he-IL" sz="2800" b="1" dirty="0" smtClean="0">
                <a:cs typeface="+mj-cs"/>
              </a:rPr>
              <a:t>.</a:t>
            </a:r>
          </a:p>
          <a:p>
            <a:pPr marL="0" indent="0">
              <a:buNone/>
            </a:pPr>
            <a:r>
              <a:rPr lang="he-IL" sz="2800" b="1" dirty="0">
                <a:cs typeface="+mj-cs"/>
              </a:rPr>
              <a:t> </a:t>
            </a:r>
            <a:r>
              <a:rPr lang="he-IL" sz="2800" dirty="0" smtClean="0">
                <a:cs typeface="+mj-cs"/>
              </a:rPr>
              <a:t>                          (</a:t>
            </a:r>
            <a:r>
              <a:rPr lang="he-IL" sz="2800" dirty="0">
                <a:cs typeface="+mj-cs"/>
              </a:rPr>
              <a:t>משנה </a:t>
            </a:r>
            <a:r>
              <a:rPr lang="he-IL" sz="2800" dirty="0" smtClean="0">
                <a:cs typeface="+mj-cs"/>
              </a:rPr>
              <a:t>ברורה </a:t>
            </a:r>
            <a:r>
              <a:rPr lang="he-IL" sz="2800" dirty="0">
                <a:cs typeface="+mj-cs"/>
              </a:rPr>
              <a:t>סימן </a:t>
            </a:r>
            <a:r>
              <a:rPr lang="he-IL" sz="2800" dirty="0" smtClean="0">
                <a:cs typeface="+mj-cs"/>
              </a:rPr>
              <a:t>שו </a:t>
            </a:r>
            <a:r>
              <a:rPr lang="he-IL" sz="2800" dirty="0">
                <a:cs typeface="+mj-cs"/>
              </a:rPr>
              <a:t>סעיף קטן לג)</a:t>
            </a:r>
            <a:endParaRPr lang="en-US" sz="2800" dirty="0">
              <a:cs typeface="+mj-cs"/>
            </a:endParaRPr>
          </a:p>
          <a:p>
            <a:endParaRPr lang="he-IL" sz="2800" dirty="0">
              <a:cs typeface="+mj-cs"/>
            </a:endParaRPr>
          </a:p>
        </p:txBody>
      </p:sp>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6" name="תמונה 5"/>
          <p:cNvPicPr>
            <a:picLocks noChangeAspect="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685800" y="667335"/>
            <a:ext cx="4147595" cy="278013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187088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26" presetClass="entr" presetSubtype="0" fill="hold" grpId="0"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ipe(down)">
                                      <p:cBhvr>
                                        <p:cTn id="10" dur="580">
                                          <p:stCondLst>
                                            <p:cond delay="0"/>
                                          </p:stCondLst>
                                        </p:cTn>
                                        <p:tgtEl>
                                          <p:spTgt spid="3">
                                            <p:txEl>
                                              <p:pRg st="0" end="0"/>
                                            </p:txEl>
                                          </p:spTgt>
                                        </p:tgtEl>
                                      </p:cBhvr>
                                    </p:animEffect>
                                    <p:anim calcmode="lin" valueType="num">
                                      <p:cBhvr>
                                        <p:cTn id="11"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6" dur="26">
                                          <p:stCondLst>
                                            <p:cond delay="650"/>
                                          </p:stCondLst>
                                        </p:cTn>
                                        <p:tgtEl>
                                          <p:spTgt spid="3">
                                            <p:txEl>
                                              <p:pRg st="0" end="0"/>
                                            </p:txEl>
                                          </p:spTgt>
                                        </p:tgtEl>
                                      </p:cBhvr>
                                      <p:to x="100000" y="60000"/>
                                    </p:animScale>
                                    <p:animScale>
                                      <p:cBhvr>
                                        <p:cTn id="17" dur="166" decel="50000">
                                          <p:stCondLst>
                                            <p:cond delay="676"/>
                                          </p:stCondLst>
                                        </p:cTn>
                                        <p:tgtEl>
                                          <p:spTgt spid="3">
                                            <p:txEl>
                                              <p:pRg st="0" end="0"/>
                                            </p:txEl>
                                          </p:spTgt>
                                        </p:tgtEl>
                                      </p:cBhvr>
                                      <p:to x="100000" y="100000"/>
                                    </p:animScale>
                                    <p:animScale>
                                      <p:cBhvr>
                                        <p:cTn id="18" dur="26">
                                          <p:stCondLst>
                                            <p:cond delay="1312"/>
                                          </p:stCondLst>
                                        </p:cTn>
                                        <p:tgtEl>
                                          <p:spTgt spid="3">
                                            <p:txEl>
                                              <p:pRg st="0" end="0"/>
                                            </p:txEl>
                                          </p:spTgt>
                                        </p:tgtEl>
                                      </p:cBhvr>
                                      <p:to x="100000" y="80000"/>
                                    </p:animScale>
                                    <p:animScale>
                                      <p:cBhvr>
                                        <p:cTn id="19" dur="166" decel="50000">
                                          <p:stCondLst>
                                            <p:cond delay="1338"/>
                                          </p:stCondLst>
                                        </p:cTn>
                                        <p:tgtEl>
                                          <p:spTgt spid="3">
                                            <p:txEl>
                                              <p:pRg st="0" end="0"/>
                                            </p:txEl>
                                          </p:spTgt>
                                        </p:tgtEl>
                                      </p:cBhvr>
                                      <p:to x="100000" y="100000"/>
                                    </p:animScale>
                                    <p:animScale>
                                      <p:cBhvr>
                                        <p:cTn id="20" dur="26">
                                          <p:stCondLst>
                                            <p:cond delay="1642"/>
                                          </p:stCondLst>
                                        </p:cTn>
                                        <p:tgtEl>
                                          <p:spTgt spid="3">
                                            <p:txEl>
                                              <p:pRg st="0" end="0"/>
                                            </p:txEl>
                                          </p:spTgt>
                                        </p:tgtEl>
                                      </p:cBhvr>
                                      <p:to x="100000" y="90000"/>
                                    </p:animScale>
                                    <p:animScale>
                                      <p:cBhvr>
                                        <p:cTn id="21" dur="166" decel="50000">
                                          <p:stCondLst>
                                            <p:cond delay="1668"/>
                                          </p:stCondLst>
                                        </p:cTn>
                                        <p:tgtEl>
                                          <p:spTgt spid="3">
                                            <p:txEl>
                                              <p:pRg st="0" end="0"/>
                                            </p:txEl>
                                          </p:spTgt>
                                        </p:tgtEl>
                                      </p:cBhvr>
                                      <p:to x="100000" y="100000"/>
                                    </p:animScale>
                                    <p:animScale>
                                      <p:cBhvr>
                                        <p:cTn id="22" dur="26">
                                          <p:stCondLst>
                                            <p:cond delay="1808"/>
                                          </p:stCondLst>
                                        </p:cTn>
                                        <p:tgtEl>
                                          <p:spTgt spid="3">
                                            <p:txEl>
                                              <p:pRg st="0" end="0"/>
                                            </p:txEl>
                                          </p:spTgt>
                                        </p:tgtEl>
                                      </p:cBhvr>
                                      <p:to x="100000" y="95000"/>
                                    </p:animScale>
                                    <p:animScale>
                                      <p:cBhvr>
                                        <p:cTn id="23" dur="166" decel="50000">
                                          <p:stCondLst>
                                            <p:cond delay="1834"/>
                                          </p:stCondLst>
                                        </p:cTn>
                                        <p:tgtEl>
                                          <p:spTgt spid="3">
                                            <p:txEl>
                                              <p:pRg st="0" end="0"/>
                                            </p:txEl>
                                          </p:spTgt>
                                        </p:tgtEl>
                                      </p:cBhvr>
                                      <p:to x="100000" y="100000"/>
                                    </p:animScale>
                                  </p:childTnLst>
                                </p:cTn>
                              </p:par>
                            </p:childTnLst>
                          </p:cTn>
                        </p:par>
                        <p:par>
                          <p:cTn id="24" fill="hold">
                            <p:stCondLst>
                              <p:cond delay="2000"/>
                            </p:stCondLst>
                            <p:childTnLst>
                              <p:par>
                                <p:cTn id="25" presetID="26" presetClass="entr" presetSubtype="0" fill="hold" grpId="0"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wipe(down)">
                                      <p:cBhvr>
                                        <p:cTn id="27" dur="580">
                                          <p:stCondLst>
                                            <p:cond delay="0"/>
                                          </p:stCondLst>
                                        </p:cTn>
                                        <p:tgtEl>
                                          <p:spTgt spid="3">
                                            <p:txEl>
                                              <p:pRg st="1" end="1"/>
                                            </p:txEl>
                                          </p:spTgt>
                                        </p:tgtEl>
                                      </p:cBhvr>
                                    </p:animEffect>
                                    <p:anim calcmode="lin" valueType="num">
                                      <p:cBhvr>
                                        <p:cTn id="2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1" end="1"/>
                                            </p:txEl>
                                          </p:spTgt>
                                        </p:tgtEl>
                                      </p:cBhvr>
                                      <p:to x="100000" y="60000"/>
                                    </p:animScale>
                                    <p:animScale>
                                      <p:cBhvr>
                                        <p:cTn id="34" dur="166" decel="50000">
                                          <p:stCondLst>
                                            <p:cond delay="676"/>
                                          </p:stCondLst>
                                        </p:cTn>
                                        <p:tgtEl>
                                          <p:spTgt spid="3">
                                            <p:txEl>
                                              <p:pRg st="1" end="1"/>
                                            </p:txEl>
                                          </p:spTgt>
                                        </p:tgtEl>
                                      </p:cBhvr>
                                      <p:to x="100000" y="100000"/>
                                    </p:animScale>
                                    <p:animScale>
                                      <p:cBhvr>
                                        <p:cTn id="35" dur="26">
                                          <p:stCondLst>
                                            <p:cond delay="1312"/>
                                          </p:stCondLst>
                                        </p:cTn>
                                        <p:tgtEl>
                                          <p:spTgt spid="3">
                                            <p:txEl>
                                              <p:pRg st="1" end="1"/>
                                            </p:txEl>
                                          </p:spTgt>
                                        </p:tgtEl>
                                      </p:cBhvr>
                                      <p:to x="100000" y="80000"/>
                                    </p:animScale>
                                    <p:animScale>
                                      <p:cBhvr>
                                        <p:cTn id="36" dur="166" decel="50000">
                                          <p:stCondLst>
                                            <p:cond delay="1338"/>
                                          </p:stCondLst>
                                        </p:cTn>
                                        <p:tgtEl>
                                          <p:spTgt spid="3">
                                            <p:txEl>
                                              <p:pRg st="1" end="1"/>
                                            </p:txEl>
                                          </p:spTgt>
                                        </p:tgtEl>
                                      </p:cBhvr>
                                      <p:to x="100000" y="100000"/>
                                    </p:animScale>
                                    <p:animScale>
                                      <p:cBhvr>
                                        <p:cTn id="37" dur="26">
                                          <p:stCondLst>
                                            <p:cond delay="1642"/>
                                          </p:stCondLst>
                                        </p:cTn>
                                        <p:tgtEl>
                                          <p:spTgt spid="3">
                                            <p:txEl>
                                              <p:pRg st="1" end="1"/>
                                            </p:txEl>
                                          </p:spTgt>
                                        </p:tgtEl>
                                      </p:cBhvr>
                                      <p:to x="100000" y="90000"/>
                                    </p:animScale>
                                    <p:animScale>
                                      <p:cBhvr>
                                        <p:cTn id="38" dur="166" decel="50000">
                                          <p:stCondLst>
                                            <p:cond delay="1668"/>
                                          </p:stCondLst>
                                        </p:cTn>
                                        <p:tgtEl>
                                          <p:spTgt spid="3">
                                            <p:txEl>
                                              <p:pRg st="1" end="1"/>
                                            </p:txEl>
                                          </p:spTgt>
                                        </p:tgtEl>
                                      </p:cBhvr>
                                      <p:to x="100000" y="100000"/>
                                    </p:animScale>
                                    <p:animScale>
                                      <p:cBhvr>
                                        <p:cTn id="39" dur="26">
                                          <p:stCondLst>
                                            <p:cond delay="1808"/>
                                          </p:stCondLst>
                                        </p:cTn>
                                        <p:tgtEl>
                                          <p:spTgt spid="3">
                                            <p:txEl>
                                              <p:pRg st="1" end="1"/>
                                            </p:txEl>
                                          </p:spTgt>
                                        </p:tgtEl>
                                      </p:cBhvr>
                                      <p:to x="100000" y="95000"/>
                                    </p:animScale>
                                    <p:animScale>
                                      <p:cBhvr>
                                        <p:cTn id="40" dur="166" decel="50000">
                                          <p:stCondLst>
                                            <p:cond delay="1834"/>
                                          </p:stCondLst>
                                        </p:cTn>
                                        <p:tgtEl>
                                          <p:spTgt spid="3">
                                            <p:txEl>
                                              <p:pRg st="1" end="1"/>
                                            </p:txEl>
                                          </p:spTgt>
                                        </p:tgtEl>
                                      </p:cBhvr>
                                      <p:to x="100000" y="100000"/>
                                    </p:animScale>
                                  </p:childTnLst>
                                </p:cTn>
                              </p:par>
                            </p:childTnLst>
                          </p:cTn>
                        </p:par>
                        <p:par>
                          <p:cTn id="41" fill="hold">
                            <p:stCondLst>
                              <p:cond delay="4000"/>
                            </p:stCondLst>
                            <p:childTnLst>
                              <p:par>
                                <p:cTn id="42" presetID="26" presetClass="entr" presetSubtype="0" fill="hold" grpId="0" nodeType="after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wipe(down)">
                                      <p:cBhvr>
                                        <p:cTn id="44" dur="580">
                                          <p:stCondLst>
                                            <p:cond delay="0"/>
                                          </p:stCondLst>
                                        </p:cTn>
                                        <p:tgtEl>
                                          <p:spTgt spid="3">
                                            <p:txEl>
                                              <p:pRg st="2" end="2"/>
                                            </p:txEl>
                                          </p:spTgt>
                                        </p:tgtEl>
                                      </p:cBhvr>
                                    </p:animEffect>
                                    <p:anim calcmode="lin" valueType="num">
                                      <p:cBhvr>
                                        <p:cTn id="45"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2" end="2"/>
                                            </p:txEl>
                                          </p:spTgt>
                                        </p:tgtEl>
                                      </p:cBhvr>
                                      <p:to x="100000" y="60000"/>
                                    </p:animScale>
                                    <p:animScale>
                                      <p:cBhvr>
                                        <p:cTn id="51" dur="166" decel="50000">
                                          <p:stCondLst>
                                            <p:cond delay="676"/>
                                          </p:stCondLst>
                                        </p:cTn>
                                        <p:tgtEl>
                                          <p:spTgt spid="3">
                                            <p:txEl>
                                              <p:pRg st="2" end="2"/>
                                            </p:txEl>
                                          </p:spTgt>
                                        </p:tgtEl>
                                      </p:cBhvr>
                                      <p:to x="100000" y="100000"/>
                                    </p:animScale>
                                    <p:animScale>
                                      <p:cBhvr>
                                        <p:cTn id="52" dur="26">
                                          <p:stCondLst>
                                            <p:cond delay="1312"/>
                                          </p:stCondLst>
                                        </p:cTn>
                                        <p:tgtEl>
                                          <p:spTgt spid="3">
                                            <p:txEl>
                                              <p:pRg st="2" end="2"/>
                                            </p:txEl>
                                          </p:spTgt>
                                        </p:tgtEl>
                                      </p:cBhvr>
                                      <p:to x="100000" y="80000"/>
                                    </p:animScale>
                                    <p:animScale>
                                      <p:cBhvr>
                                        <p:cTn id="53" dur="166" decel="50000">
                                          <p:stCondLst>
                                            <p:cond delay="1338"/>
                                          </p:stCondLst>
                                        </p:cTn>
                                        <p:tgtEl>
                                          <p:spTgt spid="3">
                                            <p:txEl>
                                              <p:pRg st="2" end="2"/>
                                            </p:txEl>
                                          </p:spTgt>
                                        </p:tgtEl>
                                      </p:cBhvr>
                                      <p:to x="100000" y="100000"/>
                                    </p:animScale>
                                    <p:animScale>
                                      <p:cBhvr>
                                        <p:cTn id="54" dur="26">
                                          <p:stCondLst>
                                            <p:cond delay="1642"/>
                                          </p:stCondLst>
                                        </p:cTn>
                                        <p:tgtEl>
                                          <p:spTgt spid="3">
                                            <p:txEl>
                                              <p:pRg st="2" end="2"/>
                                            </p:txEl>
                                          </p:spTgt>
                                        </p:tgtEl>
                                      </p:cBhvr>
                                      <p:to x="100000" y="90000"/>
                                    </p:animScale>
                                    <p:animScale>
                                      <p:cBhvr>
                                        <p:cTn id="55" dur="166" decel="50000">
                                          <p:stCondLst>
                                            <p:cond delay="1668"/>
                                          </p:stCondLst>
                                        </p:cTn>
                                        <p:tgtEl>
                                          <p:spTgt spid="3">
                                            <p:txEl>
                                              <p:pRg st="2" end="2"/>
                                            </p:txEl>
                                          </p:spTgt>
                                        </p:tgtEl>
                                      </p:cBhvr>
                                      <p:to x="100000" y="100000"/>
                                    </p:animScale>
                                    <p:animScale>
                                      <p:cBhvr>
                                        <p:cTn id="56" dur="26">
                                          <p:stCondLst>
                                            <p:cond delay="1808"/>
                                          </p:stCondLst>
                                        </p:cTn>
                                        <p:tgtEl>
                                          <p:spTgt spid="3">
                                            <p:txEl>
                                              <p:pRg st="2" end="2"/>
                                            </p:txEl>
                                          </p:spTgt>
                                        </p:tgtEl>
                                      </p:cBhvr>
                                      <p:to x="100000" y="95000"/>
                                    </p:animScale>
                                    <p:animScale>
                                      <p:cBhvr>
                                        <p:cTn id="57" dur="166" decel="50000">
                                          <p:stCondLst>
                                            <p:cond delay="1834"/>
                                          </p:stCondLst>
                                        </p:cTn>
                                        <p:tgtEl>
                                          <p:spTgt spid="3">
                                            <p:txEl>
                                              <p:pRg st="2" end="2"/>
                                            </p:txEl>
                                          </p:spTgt>
                                        </p:tgtEl>
                                      </p:cBhvr>
                                      <p:to x="100000" y="100000"/>
                                    </p:animScale>
                                  </p:childTnLst>
                                </p:cTn>
                              </p:par>
                            </p:childTnLst>
                          </p:cTn>
                        </p:par>
                        <p:par>
                          <p:cTn id="58" fill="hold">
                            <p:stCondLst>
                              <p:cond delay="6000"/>
                            </p:stCondLst>
                            <p:childTnLst>
                              <p:par>
                                <p:cTn id="59" presetID="26" presetClass="entr" presetSubtype="0" fill="hold" grpId="0" nodeType="after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par>
                          <p:cTn id="75" fill="hold">
                            <p:stCondLst>
                              <p:cond delay="8000"/>
                            </p:stCondLst>
                            <p:childTnLst>
                              <p:par>
                                <p:cTn id="76" presetID="26" presetClass="entr" presetSubtype="0" fill="hold" grpId="0" nodeType="afterEffect">
                                  <p:stCondLst>
                                    <p:cond delay="0"/>
                                  </p:stCondLst>
                                  <p:childTnLst>
                                    <p:set>
                                      <p:cBhvr>
                                        <p:cTn id="77" dur="1" fill="hold">
                                          <p:stCondLst>
                                            <p:cond delay="0"/>
                                          </p:stCondLst>
                                        </p:cTn>
                                        <p:tgtEl>
                                          <p:spTgt spid="3">
                                            <p:txEl>
                                              <p:pRg st="4" end="4"/>
                                            </p:txEl>
                                          </p:spTgt>
                                        </p:tgtEl>
                                        <p:attrNameLst>
                                          <p:attrName>style.visibility</p:attrName>
                                        </p:attrNameLst>
                                      </p:cBhvr>
                                      <p:to>
                                        <p:strVal val="visible"/>
                                      </p:to>
                                    </p:set>
                                    <p:animEffect transition="in" filter="wipe(down)">
                                      <p:cBhvr>
                                        <p:cTn id="78" dur="580">
                                          <p:stCondLst>
                                            <p:cond delay="0"/>
                                          </p:stCondLst>
                                        </p:cTn>
                                        <p:tgtEl>
                                          <p:spTgt spid="3">
                                            <p:txEl>
                                              <p:pRg st="4" end="4"/>
                                            </p:txEl>
                                          </p:spTgt>
                                        </p:tgtEl>
                                      </p:cBhvr>
                                    </p:animEffect>
                                    <p:anim calcmode="lin" valueType="num">
                                      <p:cBhvr>
                                        <p:cTn id="7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4" dur="26">
                                          <p:stCondLst>
                                            <p:cond delay="650"/>
                                          </p:stCondLst>
                                        </p:cTn>
                                        <p:tgtEl>
                                          <p:spTgt spid="3">
                                            <p:txEl>
                                              <p:pRg st="4" end="4"/>
                                            </p:txEl>
                                          </p:spTgt>
                                        </p:tgtEl>
                                      </p:cBhvr>
                                      <p:to x="100000" y="60000"/>
                                    </p:animScale>
                                    <p:animScale>
                                      <p:cBhvr>
                                        <p:cTn id="85" dur="166" decel="50000">
                                          <p:stCondLst>
                                            <p:cond delay="676"/>
                                          </p:stCondLst>
                                        </p:cTn>
                                        <p:tgtEl>
                                          <p:spTgt spid="3">
                                            <p:txEl>
                                              <p:pRg st="4" end="4"/>
                                            </p:txEl>
                                          </p:spTgt>
                                        </p:tgtEl>
                                      </p:cBhvr>
                                      <p:to x="100000" y="100000"/>
                                    </p:animScale>
                                    <p:animScale>
                                      <p:cBhvr>
                                        <p:cTn id="86" dur="26">
                                          <p:stCondLst>
                                            <p:cond delay="1312"/>
                                          </p:stCondLst>
                                        </p:cTn>
                                        <p:tgtEl>
                                          <p:spTgt spid="3">
                                            <p:txEl>
                                              <p:pRg st="4" end="4"/>
                                            </p:txEl>
                                          </p:spTgt>
                                        </p:tgtEl>
                                      </p:cBhvr>
                                      <p:to x="100000" y="80000"/>
                                    </p:animScale>
                                    <p:animScale>
                                      <p:cBhvr>
                                        <p:cTn id="87" dur="166" decel="50000">
                                          <p:stCondLst>
                                            <p:cond delay="1338"/>
                                          </p:stCondLst>
                                        </p:cTn>
                                        <p:tgtEl>
                                          <p:spTgt spid="3">
                                            <p:txEl>
                                              <p:pRg st="4" end="4"/>
                                            </p:txEl>
                                          </p:spTgt>
                                        </p:tgtEl>
                                      </p:cBhvr>
                                      <p:to x="100000" y="100000"/>
                                    </p:animScale>
                                    <p:animScale>
                                      <p:cBhvr>
                                        <p:cTn id="88" dur="26">
                                          <p:stCondLst>
                                            <p:cond delay="1642"/>
                                          </p:stCondLst>
                                        </p:cTn>
                                        <p:tgtEl>
                                          <p:spTgt spid="3">
                                            <p:txEl>
                                              <p:pRg st="4" end="4"/>
                                            </p:txEl>
                                          </p:spTgt>
                                        </p:tgtEl>
                                      </p:cBhvr>
                                      <p:to x="100000" y="90000"/>
                                    </p:animScale>
                                    <p:animScale>
                                      <p:cBhvr>
                                        <p:cTn id="89" dur="166" decel="50000">
                                          <p:stCondLst>
                                            <p:cond delay="1668"/>
                                          </p:stCondLst>
                                        </p:cTn>
                                        <p:tgtEl>
                                          <p:spTgt spid="3">
                                            <p:txEl>
                                              <p:pRg st="4" end="4"/>
                                            </p:txEl>
                                          </p:spTgt>
                                        </p:tgtEl>
                                      </p:cBhvr>
                                      <p:to x="100000" y="100000"/>
                                    </p:animScale>
                                    <p:animScale>
                                      <p:cBhvr>
                                        <p:cTn id="90" dur="26">
                                          <p:stCondLst>
                                            <p:cond delay="1808"/>
                                          </p:stCondLst>
                                        </p:cTn>
                                        <p:tgtEl>
                                          <p:spTgt spid="3">
                                            <p:txEl>
                                              <p:pRg st="4" end="4"/>
                                            </p:txEl>
                                          </p:spTgt>
                                        </p:tgtEl>
                                      </p:cBhvr>
                                      <p:to x="100000" y="95000"/>
                                    </p:animScale>
                                    <p:animScale>
                                      <p:cBhvr>
                                        <p:cTn id="91"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895600" y="474093"/>
            <a:ext cx="8610600" cy="1293028"/>
          </a:xfrm>
        </p:spPr>
        <p:txBody>
          <a:bodyPr>
            <a:noAutofit/>
          </a:bodyPr>
          <a:lstStyle/>
          <a:p>
            <a:pPr>
              <a:spcBef>
                <a:spcPts val="1000"/>
              </a:spcBef>
            </a:pPr>
            <a:r>
              <a:rPr lang="he-IL" sz="5400" b="1" dirty="0">
                <a:latin typeface="David" panose="020E0502060401010101" pitchFamily="34" charset="-79"/>
                <a:ea typeface="+mn-ea"/>
                <a:cs typeface="David" panose="020E0502060401010101" pitchFamily="34" charset="-79"/>
              </a:rPr>
              <a:t>נתינת מתנה בשבת - המשך</a:t>
            </a:r>
          </a:p>
        </p:txBody>
      </p:sp>
      <p:sp>
        <p:nvSpPr>
          <p:cNvPr id="3" name="מציין מיקום תוכן 2"/>
          <p:cNvSpPr>
            <a:spLocks noGrp="1"/>
          </p:cNvSpPr>
          <p:nvPr>
            <p:ph idx="1"/>
          </p:nvPr>
        </p:nvSpPr>
        <p:spPr>
          <a:xfrm>
            <a:off x="581297" y="1535249"/>
            <a:ext cx="10820400" cy="4024125"/>
          </a:xfrm>
        </p:spPr>
        <p:txBody>
          <a:bodyPr>
            <a:normAutofit/>
          </a:bodyPr>
          <a:lstStyle/>
          <a:p>
            <a:pPr marL="0" indent="0">
              <a:buNone/>
            </a:pPr>
            <a:r>
              <a:rPr lang="he-IL" sz="2400" b="1" dirty="0">
                <a:cs typeface="+mj-cs"/>
              </a:rPr>
              <a:t>אסור ליתן מתנה בשבת וביום טוב, </a:t>
            </a:r>
            <a:endParaRPr lang="en-US" sz="2400" b="1" dirty="0">
              <a:cs typeface="+mj-cs"/>
            </a:endParaRPr>
          </a:p>
          <a:p>
            <a:pPr marL="0" indent="0">
              <a:buNone/>
            </a:pPr>
            <a:r>
              <a:rPr lang="he-IL" sz="2400" b="1" dirty="0">
                <a:cs typeface="+mj-cs"/>
              </a:rPr>
              <a:t>אלא אם כן יש בה צורך שבת או יום טוב או צורך מצוות היום ... </a:t>
            </a:r>
            <a:endParaRPr lang="en-US" sz="2400" b="1" dirty="0">
              <a:cs typeface="+mj-cs"/>
            </a:endParaRPr>
          </a:p>
          <a:p>
            <a:pPr marL="0" indent="0">
              <a:buNone/>
            </a:pPr>
            <a:r>
              <a:rPr lang="he-IL" sz="2400" b="1" dirty="0">
                <a:cs typeface="+mj-cs"/>
              </a:rPr>
              <a:t>ואיסור זה של נתינת מתנה בשבת וביום טוב חל גם על הנותן וגם על המקבל. </a:t>
            </a:r>
            <a:endParaRPr lang="en-US" sz="2400" b="1" dirty="0">
              <a:cs typeface="+mj-cs"/>
            </a:endParaRPr>
          </a:p>
          <a:p>
            <a:pPr marL="0" indent="0">
              <a:buNone/>
            </a:pPr>
            <a:r>
              <a:rPr lang="he-IL" sz="2400" b="1" dirty="0">
                <a:cs typeface="+mj-cs"/>
              </a:rPr>
              <a:t>והבא ליתן מתנה בשבת או ביום טוב לחתן הדורש, או לבר המצווה, </a:t>
            </a:r>
            <a:endParaRPr lang="he-IL" sz="2400" b="1" dirty="0" smtClean="0">
              <a:cs typeface="+mj-cs"/>
            </a:endParaRPr>
          </a:p>
          <a:p>
            <a:pPr marL="0" indent="0">
              <a:buNone/>
            </a:pPr>
            <a:r>
              <a:rPr lang="he-IL" sz="2400" b="1" dirty="0" smtClean="0">
                <a:cs typeface="+mj-cs"/>
              </a:rPr>
              <a:t>יַקְנה </a:t>
            </a:r>
            <a:r>
              <a:rPr lang="he-IL" sz="2400" b="1" dirty="0">
                <a:cs typeface="+mj-cs"/>
              </a:rPr>
              <a:t>לו אותה על יד אחֵר מבעוד </a:t>
            </a:r>
            <a:r>
              <a:rPr lang="he-IL" sz="2400" b="1" dirty="0" smtClean="0">
                <a:cs typeface="+mj-cs"/>
              </a:rPr>
              <a:t>יום.</a:t>
            </a:r>
            <a:endParaRPr lang="en-US" sz="2400" b="1" dirty="0">
              <a:cs typeface="+mj-cs"/>
            </a:endParaRPr>
          </a:p>
          <a:p>
            <a:pPr marL="0" indent="0">
              <a:buNone/>
            </a:pPr>
            <a:r>
              <a:rPr lang="he-IL" sz="2400" b="1" dirty="0">
                <a:cs typeface="+mj-cs"/>
              </a:rPr>
              <a:t>ואם לא עשה כן, יתכוון המקבל שלא לזכות במתנה אלא אחַר צאת היום.</a:t>
            </a:r>
            <a:endParaRPr lang="en-US" sz="2400" b="1" dirty="0">
              <a:cs typeface="+mj-cs"/>
            </a:endParaRPr>
          </a:p>
          <a:p>
            <a:pPr marL="0" indent="0">
              <a:buNone/>
            </a:pPr>
            <a:r>
              <a:rPr lang="he-IL" sz="2400" dirty="0" smtClean="0">
                <a:cs typeface="+mj-cs"/>
              </a:rPr>
              <a:t>                       (</a:t>
            </a:r>
            <a:r>
              <a:rPr lang="he-IL" sz="2400" dirty="0">
                <a:cs typeface="+mj-cs"/>
              </a:rPr>
              <a:t>שמירת שבת כהלכתה, פרק כט, סעיף כט)</a:t>
            </a:r>
            <a:endParaRPr lang="en-US" sz="2400" dirty="0">
              <a:cs typeface="+mj-cs"/>
            </a:endParaRPr>
          </a:p>
          <a:p>
            <a:endParaRPr lang="he-IL" sz="2400" dirty="0">
              <a:cs typeface="+mj-cs"/>
            </a:endParaRPr>
          </a:p>
        </p:txBody>
      </p:sp>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6" name="תמונה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7342" y="4353441"/>
            <a:ext cx="3574145" cy="2395749"/>
          </a:xfrm>
          <a:prstGeom prst="rect">
            <a:avLst/>
          </a:prstGeom>
        </p:spPr>
      </p:pic>
    </p:spTree>
    <p:extLst>
      <p:ext uri="{BB962C8B-B14F-4D97-AF65-F5344CB8AC3E}">
        <p14:creationId xmlns:p14="http://schemas.microsoft.com/office/powerpoint/2010/main" val="28799400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4" dur="1000"/>
                                        <p:tgtEl>
                                          <p:spTgt spid="3">
                                            <p:txEl>
                                              <p:pRg st="0" end="0"/>
                                            </p:txEl>
                                          </p:spTgt>
                                        </p:tgtEl>
                                      </p:cBhvr>
                                    </p:animEffect>
                                  </p:childTnLst>
                                </p:cTn>
                              </p:par>
                            </p:childTnLst>
                          </p:cTn>
                        </p:par>
                        <p:par>
                          <p:cTn id="15" fill="hold">
                            <p:stCondLst>
                              <p:cond delay="1500"/>
                            </p:stCondLst>
                            <p:childTnLst>
                              <p:par>
                                <p:cTn id="16" presetID="31" presetClass="entr" presetSubtype="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childTnLst>
                          </p:cTn>
                        </p:par>
                        <p:par>
                          <p:cTn id="22" fill="hold">
                            <p:stCondLst>
                              <p:cond delay="2500"/>
                            </p:stCondLst>
                            <p:childTnLst>
                              <p:par>
                                <p:cTn id="23" presetID="31"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2" end="2"/>
                                            </p:txEl>
                                          </p:spTgt>
                                        </p:tgtEl>
                                      </p:cBhvr>
                                    </p:animEffect>
                                  </p:childTnLst>
                                </p:cTn>
                              </p:par>
                            </p:childTnLst>
                          </p:cTn>
                        </p:par>
                        <p:par>
                          <p:cTn id="29" fill="hold">
                            <p:stCondLst>
                              <p:cond delay="3500"/>
                            </p:stCondLst>
                            <p:childTnLst>
                              <p:par>
                                <p:cTn id="30" presetID="31" presetClass="entr" presetSubtype="0" fill="hold" grpId="0" nodeType="after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p:cTn id="32"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3"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4"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5" dur="1000"/>
                                        <p:tgtEl>
                                          <p:spTgt spid="3">
                                            <p:txEl>
                                              <p:pRg st="3" end="3"/>
                                            </p:txEl>
                                          </p:spTgt>
                                        </p:tgtEl>
                                      </p:cBhvr>
                                    </p:animEffect>
                                  </p:childTnLst>
                                </p:cTn>
                              </p:par>
                            </p:childTnLst>
                          </p:cTn>
                        </p:par>
                        <p:par>
                          <p:cTn id="36" fill="hold">
                            <p:stCondLst>
                              <p:cond delay="4500"/>
                            </p:stCondLst>
                            <p:childTnLst>
                              <p:par>
                                <p:cTn id="37" presetID="31" presetClass="entr" presetSubtype="0" fill="hold" grpId="0"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par>
                          <p:cTn id="43" fill="hold">
                            <p:stCondLst>
                              <p:cond delay="5500"/>
                            </p:stCondLst>
                            <p:childTnLst>
                              <p:par>
                                <p:cTn id="44" presetID="31" presetClass="entr" presetSubtype="0" fill="hold" grpId="0" nodeType="after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 calcmode="lin" valueType="num">
                                      <p:cBhvr>
                                        <p:cTn id="46"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7"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8"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9" dur="1000"/>
                                        <p:tgtEl>
                                          <p:spTgt spid="3">
                                            <p:txEl>
                                              <p:pRg st="5" end="5"/>
                                            </p:txEl>
                                          </p:spTgt>
                                        </p:tgtEl>
                                      </p:cBhvr>
                                    </p:animEffect>
                                  </p:childTnLst>
                                </p:cTn>
                              </p:par>
                            </p:childTnLst>
                          </p:cTn>
                        </p:par>
                        <p:par>
                          <p:cTn id="50" fill="hold">
                            <p:stCondLst>
                              <p:cond delay="6500"/>
                            </p:stCondLst>
                            <p:childTnLst>
                              <p:par>
                                <p:cTn id="51" presetID="31" presetClass="entr" presetSubtype="0" fill="hold" grpId="0" nodeType="after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 calcmode="lin" valueType="num">
                                      <p:cBhvr>
                                        <p:cTn id="5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86591" y="2119746"/>
            <a:ext cx="12105409" cy="1756063"/>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הלכות מעשיות</a:t>
            </a:r>
            <a:endParaRPr lang="he-IL" sz="8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721296314"/>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106618" y="814477"/>
            <a:ext cx="8610600" cy="1293028"/>
          </a:xfrm>
        </p:spPr>
        <p:txBody>
          <a:bodyPr/>
          <a:lstStyle/>
          <a:p>
            <a:r>
              <a:rPr lang="he-IL" dirty="0" smtClean="0">
                <a:latin typeface="David" panose="020E0502060401010101" pitchFamily="34" charset="-79"/>
                <a:cs typeface="David" panose="020E0502060401010101" pitchFamily="34" charset="-79"/>
              </a:rPr>
              <a:t>חישוב חשבונות</a:t>
            </a:r>
            <a:endParaRPr lang="he-IL"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lstStyle/>
          <a:p>
            <a:pPr marL="0" indent="0">
              <a:buNone/>
            </a:pPr>
            <a:r>
              <a:rPr lang="he-IL" b="1" dirty="0">
                <a:cs typeface="+mj-cs"/>
              </a:rPr>
              <a:t>אסור לחשב חשבונות שהוא צריך להן בשבת, בין שעבר בין שעתיד להיות, גזירה שמא יכתוב</a:t>
            </a:r>
            <a:r>
              <a:rPr lang="he-IL" b="1" dirty="0" smtClean="0">
                <a:cs typeface="+mj-cs"/>
              </a:rPr>
              <a:t>, לפיכך </a:t>
            </a:r>
            <a:r>
              <a:rPr lang="he-IL" b="1" dirty="0">
                <a:cs typeface="+mj-cs"/>
              </a:rPr>
              <a:t>חשבונות שאין בהן צורך - מותר </a:t>
            </a:r>
            <a:r>
              <a:rPr lang="he-IL" b="1" dirty="0" smtClean="0">
                <a:cs typeface="+mj-cs"/>
              </a:rPr>
              <a:t>לחשבן... שהן </a:t>
            </a:r>
            <a:r>
              <a:rPr lang="he-IL" b="1" dirty="0">
                <a:cs typeface="+mj-cs"/>
              </a:rPr>
              <a:t>בכלל שיחה </a:t>
            </a:r>
            <a:r>
              <a:rPr lang="he-IL" b="1" dirty="0" smtClean="0">
                <a:cs typeface="+mj-cs"/>
              </a:rPr>
              <a:t>בטילה... </a:t>
            </a:r>
            <a:endParaRPr lang="en-US" b="1" dirty="0">
              <a:cs typeface="+mj-cs"/>
            </a:endParaRPr>
          </a:p>
          <a:p>
            <a:pPr marL="0" indent="0">
              <a:buNone/>
            </a:pPr>
            <a:r>
              <a:rPr lang="he-IL" dirty="0" smtClean="0">
                <a:cs typeface="+mj-cs"/>
              </a:rPr>
              <a:t>                                                                               (רמב"ם </a:t>
            </a:r>
            <a:r>
              <a:rPr lang="he-IL" dirty="0">
                <a:cs typeface="+mj-cs"/>
              </a:rPr>
              <a:t>הלכות </a:t>
            </a:r>
            <a:r>
              <a:rPr lang="he-IL" dirty="0" smtClean="0">
                <a:cs typeface="+mj-cs"/>
              </a:rPr>
              <a:t>שבת </a:t>
            </a:r>
            <a:r>
              <a:rPr lang="he-IL" dirty="0">
                <a:cs typeface="+mj-cs"/>
              </a:rPr>
              <a:t>פרק </a:t>
            </a:r>
            <a:r>
              <a:rPr lang="he-IL" dirty="0" smtClean="0">
                <a:cs typeface="+mj-cs"/>
              </a:rPr>
              <a:t>כג </a:t>
            </a:r>
            <a:r>
              <a:rPr lang="he-IL" dirty="0">
                <a:cs typeface="+mj-cs"/>
              </a:rPr>
              <a:t>הלכה יח)</a:t>
            </a:r>
            <a:endParaRPr lang="en-US" dirty="0">
              <a:cs typeface="+mj-cs"/>
            </a:endParaRPr>
          </a:p>
          <a:p>
            <a:endParaRPr lang="he-IL" dirty="0">
              <a:cs typeface="+mj-cs"/>
            </a:endParaRPr>
          </a:p>
        </p:txBody>
      </p:sp>
      <p:pic>
        <p:nvPicPr>
          <p:cNvPr id="4" name="תמונה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6617" y="3433740"/>
            <a:ext cx="3236125" cy="32669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696007859"/>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7" fill="hold">
                                          <p:stCondLst>
                                            <p:cond delay="0"/>
                                          </p:stCondLst>
                                        </p:cTn>
                                        <p:tgtEl>
                                          <p:spTgt spid="2"/>
                                        </p:tgtEl>
                                        <p:attrNameLst>
                                          <p:attrName>style.rotation</p:attrName>
                                        </p:attrNameLst>
                                      </p:cBhvr>
                                      <p:to>
                                        <p:strVal val="-45.0"/>
                                      </p:to>
                                    </p:set>
                                    <p:anim calcmode="lin" valueType="num">
                                      <p:cBhvr>
                                        <p:cTn id="8" dur="227" fill="hold">
                                          <p:stCondLst>
                                            <p:cond delay="227"/>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7"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7"/>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250"/>
                            </p:stCondLst>
                            <p:childTnLst>
                              <p:par>
                                <p:cTn id="13" presetID="22" presetClass="entr" presetSubtype="4" fill="hold" grpId="0"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500"/>
                                        <p:tgtEl>
                                          <p:spTgt spid="3">
                                            <p:txEl>
                                              <p:pRg st="0" end="0"/>
                                            </p:txEl>
                                          </p:spTgt>
                                        </p:tgtEl>
                                      </p:cBhvr>
                                    </p:animEffect>
                                  </p:childTnLst>
                                </p:cTn>
                              </p:par>
                            </p:childTnLst>
                          </p:cTn>
                        </p:par>
                        <p:par>
                          <p:cTn id="16" fill="hold">
                            <p:stCondLst>
                              <p:cond delay="3750"/>
                            </p:stCondLst>
                            <p:childTnLst>
                              <p:par>
                                <p:cTn id="17" presetID="22" presetClass="entr" presetSubtype="4"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down)">
                                      <p:cBhvr>
                                        <p:cTn id="1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0" y="2099689"/>
            <a:ext cx="12105409" cy="1756063"/>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מניית נקודות במשחק</a:t>
            </a:r>
            <a:endParaRPr lang="he-IL" sz="8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376402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David" panose="020E0502060401010101" pitchFamily="34" charset="-79"/>
                <a:cs typeface="David" panose="020E0502060401010101" pitchFamily="34" charset="-79"/>
              </a:rPr>
              <a:t>מניית נקודות במשחק</a:t>
            </a:r>
            <a:endParaRPr lang="he-IL"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lgn="just">
              <a:buNone/>
            </a:pPr>
            <a:r>
              <a:rPr lang="he-IL" sz="2400" b="1" dirty="0">
                <a:cs typeface="+mj-cs"/>
              </a:rPr>
              <a:t>כל משחק שֶמונים בו נקודות הזוכים או המפסידים, </a:t>
            </a:r>
            <a:endParaRPr lang="he-IL" sz="2400" b="1" dirty="0" smtClean="0">
              <a:cs typeface="+mj-cs"/>
            </a:endParaRPr>
          </a:p>
          <a:p>
            <a:pPr marL="0" indent="0" algn="just">
              <a:buNone/>
            </a:pPr>
            <a:r>
              <a:rPr lang="he-IL" sz="2400" b="1" dirty="0" smtClean="0">
                <a:cs typeface="+mj-cs"/>
              </a:rPr>
              <a:t>כגון </a:t>
            </a:r>
            <a:r>
              <a:rPr lang="he-IL" sz="2400" b="1" dirty="0">
                <a:cs typeface="+mj-cs"/>
              </a:rPr>
              <a:t>חידון, משחק דוק או משחקי קליעה למיניהם, </a:t>
            </a:r>
            <a:endParaRPr lang="he-IL" sz="2400" b="1" dirty="0" smtClean="0">
              <a:cs typeface="+mj-cs"/>
            </a:endParaRPr>
          </a:p>
          <a:p>
            <a:pPr marL="0" indent="0" algn="just">
              <a:buNone/>
            </a:pPr>
            <a:r>
              <a:rPr lang="he-IL" sz="2400" b="1" dirty="0" smtClean="0">
                <a:cs typeface="+mj-cs"/>
              </a:rPr>
              <a:t>ורגילים </a:t>
            </a:r>
            <a:r>
              <a:rPr lang="he-IL" sz="2400" b="1" dirty="0">
                <a:cs typeface="+mj-cs"/>
              </a:rPr>
              <a:t>לרשום את מספרי הנקודות של המשתתפים - </a:t>
            </a:r>
            <a:endParaRPr lang="he-IL" sz="2400" b="1" dirty="0" smtClean="0">
              <a:cs typeface="+mj-cs"/>
            </a:endParaRPr>
          </a:p>
          <a:p>
            <a:pPr marL="0" indent="0" algn="just">
              <a:buNone/>
            </a:pPr>
            <a:r>
              <a:rPr lang="he-IL" sz="2400" b="1" dirty="0" smtClean="0">
                <a:cs typeface="+mj-cs"/>
              </a:rPr>
              <a:t>אסור </a:t>
            </a:r>
            <a:r>
              <a:rPr lang="he-IL" sz="2400" b="1" dirty="0">
                <a:cs typeface="+mj-cs"/>
              </a:rPr>
              <a:t>לשחק בו, גזירה שגזרו חז"ל שמא יבוא לידי כתיבה</a:t>
            </a:r>
            <a:r>
              <a:rPr lang="he-IL" sz="2400" b="1" dirty="0" smtClean="0">
                <a:cs typeface="+mj-cs"/>
              </a:rPr>
              <a:t>.</a:t>
            </a:r>
          </a:p>
          <a:p>
            <a:pPr marL="0" indent="0" algn="just">
              <a:buNone/>
            </a:pPr>
            <a:r>
              <a:rPr lang="he-IL" sz="2400" dirty="0">
                <a:cs typeface="+mj-cs"/>
              </a:rPr>
              <a:t>			(שמירת שבת </a:t>
            </a:r>
            <a:r>
              <a:rPr lang="he-IL" sz="2400" dirty="0" smtClean="0">
                <a:cs typeface="+mj-cs"/>
              </a:rPr>
              <a:t>כהלכתה </a:t>
            </a:r>
            <a:r>
              <a:rPr lang="he-IL" sz="2400" dirty="0">
                <a:cs typeface="+mj-cs"/>
              </a:rPr>
              <a:t>פרק </a:t>
            </a:r>
            <a:r>
              <a:rPr lang="he-IL" sz="2400" dirty="0" smtClean="0">
                <a:cs typeface="+mj-cs"/>
              </a:rPr>
              <a:t>טז </a:t>
            </a:r>
            <a:r>
              <a:rPr lang="he-IL" sz="2400" dirty="0">
                <a:cs typeface="+mj-cs"/>
              </a:rPr>
              <a:t>סעיף לא) </a:t>
            </a:r>
            <a:endParaRPr lang="en-US" sz="2400" dirty="0">
              <a:cs typeface="+mj-cs"/>
            </a:endParaRPr>
          </a:p>
          <a:p>
            <a:endParaRPr lang="he-IL" sz="2400" dirty="0">
              <a:cs typeface="+mj-cs"/>
            </a:endParaRPr>
          </a:p>
        </p:txBody>
      </p:sp>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6" name="תמונה 5" descr="תמונה6.png"/>
          <p:cNvPicPr>
            <a:picLocks noChangeAspect="1"/>
          </p:cNvPicPr>
          <p:nvPr/>
        </p:nvPicPr>
        <p:blipFill>
          <a:blip r:embed="rId2" cstate="print"/>
          <a:stretch>
            <a:fillRect/>
          </a:stretch>
        </p:blipFill>
        <p:spPr>
          <a:xfrm>
            <a:off x="316170" y="4151433"/>
            <a:ext cx="3480529" cy="2328480"/>
          </a:xfrm>
          <a:prstGeom prst="rect">
            <a:avLst/>
          </a:prstGeom>
        </p:spPr>
      </p:pic>
    </p:spTree>
    <p:extLst>
      <p:ext uri="{BB962C8B-B14F-4D97-AF65-F5344CB8AC3E}">
        <p14:creationId xmlns:p14="http://schemas.microsoft.com/office/powerpoint/2010/main" val="2610950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noAutofit/>
          </a:bodyPr>
          <a:lstStyle/>
          <a:p>
            <a:pPr algn="ctr"/>
            <a:r>
              <a:rPr lang="he-IL" sz="13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המוחק</a:t>
            </a:r>
            <a:endParaRPr lang="he-IL" sz="13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rgbClr val="C0504D">
                    <a:satMod val="140000"/>
                  </a:srgb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36005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rotWithShape="1">
          <a:blip r:embed="rId3" cstate="print">
            <a:extLst>
              <a:ext uri="{28A0092B-C50C-407E-A947-70E740481C1C}">
                <a14:useLocalDpi xmlns:a14="http://schemas.microsoft.com/office/drawing/2010/main" val="0"/>
              </a:ext>
            </a:extLst>
          </a:blip>
          <a:srcRect b="8228"/>
          <a:stretch/>
        </p:blipFill>
        <p:spPr>
          <a:xfrm>
            <a:off x="4928181" y="429501"/>
            <a:ext cx="2948721" cy="2237483"/>
          </a:xfrm>
          <a:prstGeom prst="rect">
            <a:avLst/>
          </a:prstGeom>
        </p:spPr>
      </p:pic>
      <p:sp>
        <p:nvSpPr>
          <p:cNvPr id="2" name="כותרת 1"/>
          <p:cNvSpPr>
            <a:spLocks noGrp="1"/>
          </p:cNvSpPr>
          <p:nvPr>
            <p:ph type="title"/>
          </p:nvPr>
        </p:nvSpPr>
        <p:spPr/>
        <p:txBody>
          <a:bodyPr/>
          <a:lstStyle/>
          <a:p>
            <a:r>
              <a:rPr lang="he-IL" dirty="0" smtClean="0">
                <a:latin typeface="David" panose="020E0502060401010101" pitchFamily="34" charset="-79"/>
                <a:cs typeface="David" panose="020E0502060401010101" pitchFamily="34" charset="-79"/>
              </a:rPr>
              <a:t>מחיקה במשכן</a:t>
            </a:r>
            <a:endParaRPr lang="he-IL"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1119522" y="2666984"/>
            <a:ext cx="10820400" cy="4024125"/>
          </a:xfrm>
        </p:spPr>
        <p:txBody>
          <a:bodyPr>
            <a:normAutofit/>
          </a:bodyPr>
          <a:lstStyle/>
          <a:p>
            <a:pPr marL="0" indent="0">
              <a:buNone/>
            </a:pPr>
            <a:r>
              <a:rPr lang="he-IL" sz="2800" b="1" dirty="0">
                <a:cs typeface="+mj-cs"/>
              </a:rPr>
              <a:t>ובמשכן היה בענין זה, </a:t>
            </a:r>
            <a:endParaRPr lang="en-US" sz="2800" b="1" dirty="0">
              <a:cs typeface="+mj-cs"/>
            </a:endParaRPr>
          </a:p>
          <a:p>
            <a:pPr marL="0" indent="0">
              <a:buNone/>
            </a:pPr>
            <a:r>
              <a:rPr lang="he-IL" sz="2800" b="1" dirty="0">
                <a:cs typeface="+mj-cs"/>
              </a:rPr>
              <a:t>שכתבו לפעמים במשכן טעות בקרשים, </a:t>
            </a:r>
            <a:endParaRPr lang="en-US" sz="2800" b="1" dirty="0">
              <a:cs typeface="+mj-cs"/>
            </a:endParaRPr>
          </a:p>
          <a:p>
            <a:pPr marL="0" indent="0">
              <a:buNone/>
            </a:pPr>
            <a:r>
              <a:rPr lang="he-IL" sz="2800" b="1" dirty="0">
                <a:cs typeface="+mj-cs"/>
              </a:rPr>
              <a:t>שהיו כותבין עליהן לסימן, כדי לזווגן זה לזה, </a:t>
            </a:r>
            <a:endParaRPr lang="en-US" sz="2800" b="1" dirty="0">
              <a:cs typeface="+mj-cs"/>
            </a:endParaRPr>
          </a:p>
          <a:p>
            <a:pPr marL="0" indent="0">
              <a:buNone/>
            </a:pPr>
            <a:r>
              <a:rPr lang="he-IL" sz="2800" b="1" dirty="0">
                <a:cs typeface="+mj-cs"/>
              </a:rPr>
              <a:t>ומוחק כדי לכתוב אחרות במקומן.</a:t>
            </a:r>
            <a:endParaRPr lang="en-US" sz="2800" b="1" dirty="0">
              <a:cs typeface="+mj-cs"/>
            </a:endParaRPr>
          </a:p>
          <a:p>
            <a:pPr marL="0" indent="0">
              <a:buNone/>
            </a:pPr>
            <a:r>
              <a:rPr lang="he-IL" sz="2800" dirty="0">
                <a:cs typeface="+mj-cs"/>
              </a:rPr>
              <a:t> </a:t>
            </a:r>
            <a:r>
              <a:rPr lang="he-IL" sz="2800" dirty="0" smtClean="0">
                <a:cs typeface="+mj-cs"/>
              </a:rPr>
              <a:t>                     (</a:t>
            </a:r>
            <a:r>
              <a:rPr lang="he-IL" sz="2800" dirty="0">
                <a:cs typeface="+mj-cs"/>
              </a:rPr>
              <a:t>ביאור </a:t>
            </a:r>
            <a:r>
              <a:rPr lang="he-IL" sz="2800" dirty="0" smtClean="0">
                <a:cs typeface="+mj-cs"/>
              </a:rPr>
              <a:t>הלכה </a:t>
            </a:r>
            <a:r>
              <a:rPr lang="he-IL" sz="2800" dirty="0">
                <a:cs typeface="+mj-cs"/>
              </a:rPr>
              <a:t>ד"ה "המוחק </a:t>
            </a:r>
            <a:r>
              <a:rPr lang="he-IL" sz="2800" dirty="0" smtClean="0">
                <a:cs typeface="+mj-cs"/>
              </a:rPr>
              <a:t>דיו" סימן שמ </a:t>
            </a:r>
            <a:r>
              <a:rPr lang="he-IL" sz="2800" dirty="0">
                <a:cs typeface="+mj-cs"/>
              </a:rPr>
              <a:t>סעיף ג)</a:t>
            </a:r>
            <a:endParaRPr lang="en-US" sz="2800" dirty="0">
              <a:cs typeface="+mj-cs"/>
            </a:endParaRPr>
          </a:p>
          <a:p>
            <a:pPr marL="0" indent="0">
              <a:buNone/>
            </a:pPr>
            <a:endParaRPr lang="he-IL" sz="2800" dirty="0">
              <a:cs typeface="+mj-cs"/>
            </a:endParaRPr>
          </a:p>
        </p:txBody>
      </p:sp>
      <p:sp>
        <p:nvSpPr>
          <p:cNvPr id="8" name="לחצן פעולה: בית 7">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rgbClr val="C0504D">
                    <a:satMod val="140000"/>
                  </a:srgb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7941546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47"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86591" y="2119746"/>
            <a:ext cx="12105409" cy="1756063"/>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מחיקת אותיות שבדברי מאכל</a:t>
            </a:r>
            <a:endParaRPr lang="he-IL" sz="8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94467255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895600" y="496875"/>
            <a:ext cx="8610600" cy="1293028"/>
          </a:xfrm>
        </p:spPr>
        <p:txBody>
          <a:bodyPr>
            <a:noAutofit/>
          </a:bodyPr>
          <a:lstStyle/>
          <a:p>
            <a:r>
              <a:rPr lang="he-IL" sz="4800" b="1" dirty="0">
                <a:latin typeface="David" panose="020E0502060401010101" pitchFamily="34" charset="-79"/>
                <a:cs typeface="David" panose="020E0502060401010101" pitchFamily="34" charset="-79"/>
              </a:rPr>
              <a:t>מחיקת אותיות שבדברי מאכל</a:t>
            </a:r>
            <a:r>
              <a:rPr lang="en-US" sz="4800" b="1" dirty="0">
                <a:latin typeface="David" panose="020E0502060401010101" pitchFamily="34" charset="-79"/>
                <a:cs typeface="David" panose="020E0502060401010101" pitchFamily="34" charset="-79"/>
              </a:rPr>
              <a:t/>
            </a:r>
            <a:br>
              <a:rPr lang="en-US" sz="4800" b="1" dirty="0">
                <a:latin typeface="David" panose="020E0502060401010101" pitchFamily="34" charset="-79"/>
                <a:cs typeface="David" panose="020E0502060401010101" pitchFamily="34" charset="-79"/>
              </a:rPr>
            </a:br>
            <a:endParaRPr lang="he-IL" sz="48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914399" y="1471531"/>
            <a:ext cx="10820400" cy="4024125"/>
          </a:xfrm>
        </p:spPr>
        <p:txBody>
          <a:bodyPr>
            <a:noAutofit/>
          </a:bodyPr>
          <a:lstStyle/>
          <a:p>
            <a:pPr marL="0" indent="0" algn="just">
              <a:buNone/>
            </a:pPr>
            <a:r>
              <a:rPr lang="he-IL" sz="2400" b="1" dirty="0" smtClean="0">
                <a:cs typeface="+mj-cs"/>
              </a:rPr>
              <a:t>דברי </a:t>
            </a:r>
            <a:r>
              <a:rPr lang="he-IL" sz="2400" b="1" dirty="0">
                <a:cs typeface="+mj-cs"/>
              </a:rPr>
              <a:t>מאפה שצוירו עליהם אותיות או ציורים </a:t>
            </a:r>
            <a:r>
              <a:rPr lang="he-IL" sz="2400" b="1" dirty="0" smtClean="0">
                <a:cs typeface="+mj-cs"/>
              </a:rPr>
              <a:t>כלשהם באמצעות ממרח </a:t>
            </a:r>
            <a:r>
              <a:rPr lang="he-IL" sz="2400" b="1" dirty="0">
                <a:cs typeface="+mj-cs"/>
              </a:rPr>
              <a:t>כלשהו, </a:t>
            </a:r>
            <a:endParaRPr lang="he-IL" sz="2400" b="1" dirty="0" smtClean="0">
              <a:cs typeface="+mj-cs"/>
            </a:endParaRPr>
          </a:p>
          <a:p>
            <a:pPr marL="0" indent="0">
              <a:buNone/>
            </a:pPr>
            <a:r>
              <a:rPr lang="he-IL" sz="2400" b="1" dirty="0" smtClean="0">
                <a:cs typeface="+mj-cs"/>
              </a:rPr>
              <a:t>או </a:t>
            </a:r>
            <a:r>
              <a:rPr lang="he-IL" sz="2400" b="1" dirty="0">
                <a:cs typeface="+mj-cs"/>
              </a:rPr>
              <a:t>על ידי סידור של חתיכות פירות או סוכריות קטנטנות זו על יד זו וכל כיוצא בזה, </a:t>
            </a:r>
            <a:endParaRPr lang="he-IL" sz="2400" b="1" dirty="0" smtClean="0">
              <a:cs typeface="+mj-cs"/>
            </a:endParaRPr>
          </a:p>
          <a:p>
            <a:pPr marL="0" indent="0">
              <a:buNone/>
            </a:pPr>
            <a:r>
              <a:rPr lang="he-IL" sz="2400" b="1" dirty="0" smtClean="0">
                <a:cs typeface="+mj-cs"/>
              </a:rPr>
              <a:t>מותר </a:t>
            </a:r>
            <a:r>
              <a:rPr lang="he-IL" sz="2400" b="1" dirty="0">
                <a:cs typeface="+mj-cs"/>
              </a:rPr>
              <a:t>לאוכלם אף על פי שעל ידי אכילתו האותיות והציורים מתקלקלים, </a:t>
            </a:r>
            <a:endParaRPr lang="he-IL" sz="2400" b="1" dirty="0" smtClean="0">
              <a:cs typeface="+mj-cs"/>
            </a:endParaRPr>
          </a:p>
          <a:p>
            <a:pPr marL="0" indent="0">
              <a:buNone/>
            </a:pPr>
            <a:r>
              <a:rPr lang="he-IL" sz="2400" b="1" dirty="0" smtClean="0">
                <a:cs typeface="+mj-cs"/>
              </a:rPr>
              <a:t>אבל </a:t>
            </a:r>
            <a:r>
              <a:rPr lang="he-IL" sz="2400" b="1" dirty="0">
                <a:cs typeface="+mj-cs"/>
              </a:rPr>
              <a:t>אסור לחתוך את האותיות או את הציורים עובר לאכילתם</a:t>
            </a:r>
            <a:r>
              <a:rPr lang="he-IL" sz="2400" dirty="0">
                <a:cs typeface="+mj-cs"/>
              </a:rPr>
              <a:t> (לפני האכילה)</a:t>
            </a:r>
            <a:r>
              <a:rPr lang="he-IL" sz="2400" b="1" dirty="0">
                <a:cs typeface="+mj-cs"/>
              </a:rPr>
              <a:t>. </a:t>
            </a:r>
            <a:endParaRPr lang="he-IL" sz="2400" b="1" dirty="0" smtClean="0">
              <a:cs typeface="+mj-cs"/>
            </a:endParaRPr>
          </a:p>
          <a:p>
            <a:pPr marL="0" indent="0">
              <a:buNone/>
            </a:pPr>
            <a:r>
              <a:rPr lang="he-IL" sz="2400" b="1" dirty="0" smtClean="0">
                <a:cs typeface="+mj-cs"/>
              </a:rPr>
              <a:t>חתך </a:t>
            </a:r>
            <a:r>
              <a:rPr lang="he-IL" sz="2400" b="1" dirty="0">
                <a:cs typeface="+mj-cs"/>
              </a:rPr>
              <a:t>מבעוד יום את דברי המאפה, מותר להוציא פרוסה בשבת, </a:t>
            </a:r>
            <a:endParaRPr lang="he-IL" sz="2400" b="1" dirty="0" smtClean="0">
              <a:cs typeface="+mj-cs"/>
            </a:endParaRPr>
          </a:p>
          <a:p>
            <a:pPr marL="0" indent="0">
              <a:buNone/>
            </a:pPr>
            <a:r>
              <a:rPr lang="he-IL" sz="2400" b="1" dirty="0" smtClean="0">
                <a:cs typeface="+mj-cs"/>
              </a:rPr>
              <a:t>גם </a:t>
            </a:r>
            <a:r>
              <a:rPr lang="he-IL" sz="2400" b="1" dirty="0">
                <a:cs typeface="+mj-cs"/>
              </a:rPr>
              <a:t>אם מתפרק על ידי זה אות שלימה או ציור שלם</a:t>
            </a:r>
            <a:r>
              <a:rPr lang="he-IL" sz="2400" b="1" dirty="0" smtClean="0">
                <a:cs typeface="+mj-cs"/>
              </a:rPr>
              <a:t>. </a:t>
            </a:r>
          </a:p>
          <a:p>
            <a:pPr marL="0" indent="0">
              <a:buNone/>
            </a:pPr>
            <a:r>
              <a:rPr lang="he-IL" sz="2400" dirty="0" smtClean="0">
                <a:cs typeface="+mj-cs"/>
              </a:rPr>
              <a:t>                                                 (</a:t>
            </a:r>
            <a:r>
              <a:rPr lang="he-IL" sz="2400" dirty="0">
                <a:cs typeface="+mj-cs"/>
              </a:rPr>
              <a:t>שמירת שבת כהלכתה פרק יא סעיף </a:t>
            </a:r>
            <a:r>
              <a:rPr lang="he-IL" sz="2400" dirty="0" smtClean="0">
                <a:cs typeface="+mj-cs"/>
              </a:rPr>
              <a:t>ז)</a:t>
            </a:r>
            <a:endParaRPr lang="he-IL" sz="2400" dirty="0">
              <a:cs typeface="+mj-cs"/>
            </a:endParaRPr>
          </a:p>
          <a:p>
            <a:pPr marL="0" indent="0">
              <a:buNone/>
            </a:pPr>
            <a:endParaRPr lang="en-US" sz="2400" b="1" dirty="0">
              <a:cs typeface="+mj-cs"/>
            </a:endParaRPr>
          </a:p>
          <a:p>
            <a:pPr marL="0" indent="0">
              <a:buNone/>
            </a:pPr>
            <a:endParaRPr lang="he-IL" sz="2400" dirty="0">
              <a:cs typeface="+mj-cs"/>
            </a:endParaRPr>
          </a:p>
        </p:txBody>
      </p:sp>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8" name="תמונה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33313"/>
            <a:ext cx="3949881" cy="27246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097286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1"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
                                            <p:txEl>
                                              <p:pRg st="0" end="0"/>
                                            </p:txEl>
                                          </p:spTgt>
                                        </p:tgtEl>
                                      </p:cBhvr>
                                    </p:animEffect>
                                  </p:childTnLst>
                                </p:cTn>
                              </p:par>
                            </p:childTnLst>
                          </p:cTn>
                        </p:par>
                        <p:par>
                          <p:cTn id="16" fill="hold">
                            <p:stCondLst>
                              <p:cond delay="52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1"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3">
                                            <p:txEl>
                                              <p:pRg st="1" end="1"/>
                                            </p:txEl>
                                          </p:spTgt>
                                        </p:tgtEl>
                                      </p:cBhvr>
                                    </p:animEffect>
                                  </p:childTnLst>
                                </p:cTn>
                              </p:par>
                            </p:childTnLst>
                          </p:cTn>
                        </p:par>
                        <p:par>
                          <p:cTn id="24" fill="hold">
                            <p:stCondLst>
                              <p:cond delay="870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9"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
                                            <p:txEl>
                                              <p:pRg st="2" end="2"/>
                                            </p:txEl>
                                          </p:spTgt>
                                        </p:tgtEl>
                                      </p:cBhvr>
                                    </p:animEffect>
                                  </p:childTnLst>
                                </p:cTn>
                              </p:par>
                            </p:childTnLst>
                          </p:cTn>
                        </p:par>
                        <p:par>
                          <p:cTn id="32" fill="hold">
                            <p:stCondLst>
                              <p:cond delay="11750"/>
                            </p:stCondLst>
                            <p:childTnLst>
                              <p:par>
                                <p:cTn id="33" presetID="41" presetClass="entr" presetSubtype="0" fill="hold" nodeType="afterEffect">
                                  <p:stCondLst>
                                    <p:cond delay="0"/>
                                  </p:stCondLst>
                                  <p:iterate type="lt">
                                    <p:tmPct val="10000"/>
                                  </p:iterate>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7"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3">
                                            <p:txEl>
                                              <p:pRg st="3" end="3"/>
                                            </p:txEl>
                                          </p:spTgt>
                                        </p:tgtEl>
                                      </p:cBhvr>
                                    </p:animEffect>
                                  </p:childTnLst>
                                </p:cTn>
                              </p:par>
                            </p:childTnLst>
                          </p:cTn>
                        </p:par>
                        <p:par>
                          <p:cTn id="40" fill="hold">
                            <p:stCondLst>
                              <p:cond delay="15000"/>
                            </p:stCondLst>
                            <p:childTnLst>
                              <p:par>
                                <p:cTn id="41" presetID="41" presetClass="entr" presetSubtype="0" fill="hold" nodeType="afterEffect">
                                  <p:stCondLst>
                                    <p:cond delay="0"/>
                                  </p:stCondLst>
                                  <p:iterate type="lt">
                                    <p:tmPct val="10000"/>
                                  </p:iterate>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5"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
                                            <p:txEl>
                                              <p:pRg st="4" end="4"/>
                                            </p:txEl>
                                          </p:spTgt>
                                        </p:tgtEl>
                                      </p:cBhvr>
                                    </p:animEffect>
                                  </p:childTnLst>
                                </p:cTn>
                              </p:par>
                            </p:childTnLst>
                          </p:cTn>
                        </p:par>
                        <p:par>
                          <p:cTn id="48" fill="hold">
                            <p:stCondLst>
                              <p:cond delay="17600"/>
                            </p:stCondLst>
                            <p:childTnLst>
                              <p:par>
                                <p:cTn id="49" presetID="41" presetClass="entr" presetSubtype="0" fill="hold" nodeType="afterEffect">
                                  <p:stCondLst>
                                    <p:cond delay="0"/>
                                  </p:stCondLst>
                                  <p:iterate type="lt">
                                    <p:tmPct val="10000"/>
                                  </p:iterate>
                                  <p:childTnLst>
                                    <p:set>
                                      <p:cBhvr>
                                        <p:cTn id="50" dur="1" fill="hold">
                                          <p:stCondLst>
                                            <p:cond delay="0"/>
                                          </p:stCondLst>
                                        </p:cTn>
                                        <p:tgtEl>
                                          <p:spTgt spid="3">
                                            <p:txEl>
                                              <p:pRg st="5" end="5"/>
                                            </p:txEl>
                                          </p:spTgt>
                                        </p:tgtEl>
                                        <p:attrNameLst>
                                          <p:attrName>style.visibility</p:attrName>
                                        </p:attrNameLst>
                                      </p:cBhvr>
                                      <p:to>
                                        <p:strVal val="visible"/>
                                      </p:to>
                                    </p:set>
                                    <p:anim calcmode="lin" valueType="num">
                                      <p:cBhvr>
                                        <p:cTn id="51" dur="500" fill="hold"/>
                                        <p:tgtEl>
                                          <p:spTgt spid="3">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3">
                                            <p:txEl>
                                              <p:pRg st="5" end="5"/>
                                            </p:txEl>
                                          </p:spTgt>
                                        </p:tgtEl>
                                        <p:attrNameLst>
                                          <p:attrName>ppt_y</p:attrName>
                                        </p:attrNameLst>
                                      </p:cBhvr>
                                      <p:tavLst>
                                        <p:tav tm="0">
                                          <p:val>
                                            <p:strVal val="#ppt_y"/>
                                          </p:val>
                                        </p:tav>
                                        <p:tav tm="100000">
                                          <p:val>
                                            <p:strVal val="#ppt_y"/>
                                          </p:val>
                                        </p:tav>
                                      </p:tavLst>
                                    </p:anim>
                                    <p:anim calcmode="lin" valueType="num">
                                      <p:cBhvr>
                                        <p:cTn id="53" dur="500" fill="hold"/>
                                        <p:tgtEl>
                                          <p:spTgt spid="3">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3">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3">
                                            <p:txEl>
                                              <p:pRg st="5" end="5"/>
                                            </p:txEl>
                                          </p:spTgt>
                                        </p:tgtEl>
                                      </p:cBhvr>
                                    </p:animEffect>
                                  </p:childTnLst>
                                </p:cTn>
                              </p:par>
                            </p:childTnLst>
                          </p:cTn>
                        </p:par>
                        <p:par>
                          <p:cTn id="56" fill="hold">
                            <p:stCondLst>
                              <p:cond delay="19750"/>
                            </p:stCondLst>
                            <p:childTnLst>
                              <p:par>
                                <p:cTn id="57" presetID="41" presetClass="entr" presetSubtype="0" fill="hold" nodeType="afterEffect">
                                  <p:stCondLst>
                                    <p:cond delay="0"/>
                                  </p:stCondLst>
                                  <p:iterate type="lt">
                                    <p:tmPct val="10000"/>
                                  </p:iterate>
                                  <p:childTnLst>
                                    <p:set>
                                      <p:cBhvr>
                                        <p:cTn id="58" dur="1" fill="hold">
                                          <p:stCondLst>
                                            <p:cond delay="0"/>
                                          </p:stCondLst>
                                        </p:cTn>
                                        <p:tgtEl>
                                          <p:spTgt spid="3">
                                            <p:txEl>
                                              <p:pRg st="6" end="6"/>
                                            </p:txEl>
                                          </p:spTgt>
                                        </p:tgtEl>
                                        <p:attrNameLst>
                                          <p:attrName>style.visibility</p:attrName>
                                        </p:attrNameLst>
                                      </p:cBhvr>
                                      <p:to>
                                        <p:strVal val="visible"/>
                                      </p:to>
                                    </p:set>
                                    <p:anim calcmode="lin" valueType="num">
                                      <p:cBhvr>
                                        <p:cTn id="59" dur="500" fill="hold"/>
                                        <p:tgtEl>
                                          <p:spTgt spid="3">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3">
                                            <p:txEl>
                                              <p:pRg st="6" end="6"/>
                                            </p:txEl>
                                          </p:spTgt>
                                        </p:tgtEl>
                                        <p:attrNameLst>
                                          <p:attrName>ppt_y</p:attrName>
                                        </p:attrNameLst>
                                      </p:cBhvr>
                                      <p:tavLst>
                                        <p:tav tm="0">
                                          <p:val>
                                            <p:strVal val="#ppt_y"/>
                                          </p:val>
                                        </p:tav>
                                        <p:tav tm="100000">
                                          <p:val>
                                            <p:strVal val="#ppt_y"/>
                                          </p:val>
                                        </p:tav>
                                      </p:tavLst>
                                    </p:anim>
                                    <p:anim calcmode="lin" valueType="num">
                                      <p:cBhvr>
                                        <p:cTn id="61" dur="500" fill="hold"/>
                                        <p:tgtEl>
                                          <p:spTgt spid="3">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3">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5400" b="1" dirty="0">
                <a:latin typeface="David" panose="020E0502060401010101" pitchFamily="34" charset="-79"/>
                <a:cs typeface="David" panose="020E0502060401010101" pitchFamily="34" charset="-79"/>
              </a:rPr>
              <a:t>מחיקת אותיות שבדברי מאכל</a:t>
            </a:r>
            <a:endParaRPr lang="he-IL" sz="54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2400" b="1" dirty="0" smtClean="0">
                <a:cs typeface="+mj-cs"/>
              </a:rPr>
              <a:t>לחם</a:t>
            </a:r>
            <a:r>
              <a:rPr lang="he-IL" sz="2400" b="1" dirty="0">
                <a:cs typeface="+mj-cs"/>
              </a:rPr>
              <a:t>, בסקוויטים, </a:t>
            </a:r>
            <a:r>
              <a:rPr lang="he-IL" sz="2400" b="1" dirty="0" smtClean="0">
                <a:cs typeface="+mj-cs"/>
              </a:rPr>
              <a:t>שוקולד </a:t>
            </a:r>
            <a:r>
              <a:rPr lang="he-IL" sz="2400" b="1" dirty="0">
                <a:cs typeface="+mj-cs"/>
              </a:rPr>
              <a:t>וכדומה שהאותיות שבהם הן מחומר המוצר עצמו </a:t>
            </a:r>
            <a:endParaRPr lang="he-IL" sz="2400" b="1" dirty="0" smtClean="0">
              <a:cs typeface="+mj-cs"/>
            </a:endParaRPr>
          </a:p>
          <a:p>
            <a:pPr marL="0" indent="0">
              <a:buNone/>
            </a:pPr>
            <a:r>
              <a:rPr lang="he-IL" sz="2400" b="1" dirty="0" smtClean="0">
                <a:cs typeface="+mj-cs"/>
              </a:rPr>
              <a:t>(</a:t>
            </a:r>
            <a:r>
              <a:rPr lang="he-IL" sz="2400" b="1" dirty="0">
                <a:cs typeface="+mj-cs"/>
              </a:rPr>
              <a:t>ואין הבדל אם הן חקוקות בו או בולטות ממנו), </a:t>
            </a:r>
            <a:endParaRPr lang="he-IL" sz="2400" b="1" dirty="0" smtClean="0">
              <a:cs typeface="+mj-cs"/>
            </a:endParaRPr>
          </a:p>
          <a:p>
            <a:pPr marL="0" indent="0">
              <a:buNone/>
            </a:pPr>
            <a:r>
              <a:rPr lang="he-IL" sz="2400" b="1" dirty="0" smtClean="0">
                <a:cs typeface="+mj-cs"/>
              </a:rPr>
              <a:t>מותר </a:t>
            </a:r>
            <a:r>
              <a:rPr lang="he-IL" sz="2400" b="1" dirty="0">
                <a:cs typeface="+mj-cs"/>
              </a:rPr>
              <a:t>לחתוך אותם או לשברם אפילו במקום האותיות, </a:t>
            </a:r>
            <a:endParaRPr lang="he-IL" sz="2400" b="1" dirty="0" smtClean="0">
              <a:cs typeface="+mj-cs"/>
            </a:endParaRPr>
          </a:p>
          <a:p>
            <a:pPr marL="0" indent="0">
              <a:buNone/>
            </a:pPr>
            <a:r>
              <a:rPr lang="he-IL" sz="2400" b="1" dirty="0" smtClean="0">
                <a:cs typeface="+mj-cs"/>
              </a:rPr>
              <a:t>וכן </a:t>
            </a:r>
            <a:r>
              <a:rPr lang="he-IL" sz="2400" b="1" dirty="0">
                <a:cs typeface="+mj-cs"/>
              </a:rPr>
              <a:t>מותר לשבור דברי מאפה העשויים בצורת אות או ציור</a:t>
            </a:r>
            <a:r>
              <a:rPr lang="he-IL" sz="2400" b="1" dirty="0" smtClean="0">
                <a:cs typeface="+mj-cs"/>
              </a:rPr>
              <a:t>. </a:t>
            </a:r>
            <a:endParaRPr lang="en-US" sz="2400" b="1" dirty="0">
              <a:solidFill>
                <a:srgbClr val="00B050"/>
              </a:solidFill>
              <a:cs typeface="+mj-cs"/>
            </a:endParaRPr>
          </a:p>
          <a:p>
            <a:pPr marL="0" indent="0">
              <a:buNone/>
            </a:pPr>
            <a:r>
              <a:rPr lang="he-IL" sz="2800" dirty="0" smtClean="0">
                <a:cs typeface="+mj-cs"/>
              </a:rPr>
              <a:t>                          (</a:t>
            </a:r>
            <a:r>
              <a:rPr lang="he-IL" sz="2800" dirty="0">
                <a:cs typeface="+mj-cs"/>
              </a:rPr>
              <a:t>שמירת שבת כהלכתה פרק יא </a:t>
            </a:r>
            <a:r>
              <a:rPr lang="he-IL" sz="2800" dirty="0" smtClean="0">
                <a:cs typeface="+mj-cs"/>
              </a:rPr>
              <a:t>סעיף ח)</a:t>
            </a:r>
            <a:endParaRPr lang="he-IL" sz="2800" dirty="0">
              <a:cs typeface="+mj-cs"/>
            </a:endParaRPr>
          </a:p>
          <a:p>
            <a:pPr marL="0" indent="0">
              <a:buNone/>
            </a:pPr>
            <a:endParaRPr lang="he-IL" sz="2400" dirty="0" smtClean="0">
              <a:cs typeface="+mj-cs"/>
            </a:endParaRPr>
          </a:p>
          <a:p>
            <a:pPr marL="0" indent="0">
              <a:buNone/>
            </a:pPr>
            <a:endParaRPr lang="he-IL" sz="2400" dirty="0">
              <a:cs typeface="+mj-cs"/>
            </a:endParaRPr>
          </a:p>
          <a:p>
            <a:pPr marL="0" indent="0">
              <a:buNone/>
            </a:pPr>
            <a:endParaRPr lang="he-IL" sz="2400" dirty="0">
              <a:cs typeface="+mj-cs"/>
            </a:endParaRPr>
          </a:p>
        </p:txBody>
      </p:sp>
      <p:sp>
        <p:nvSpPr>
          <p:cNvPr id="6" name="לחצן פעולה: בית 5">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5" name="תמונה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a:off x="685800" y="2569586"/>
            <a:ext cx="3743445" cy="3416758"/>
          </a:xfrm>
          <a:prstGeom prst="rect">
            <a:avLst/>
          </a:prstGeom>
        </p:spPr>
      </p:pic>
      <p:sp>
        <p:nvSpPr>
          <p:cNvPr id="7" name="מלבן 6"/>
          <p:cNvSpPr/>
          <p:nvPr/>
        </p:nvSpPr>
        <p:spPr>
          <a:xfrm>
            <a:off x="354033" y="6003986"/>
            <a:ext cx="4406977" cy="707886"/>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he-IL"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כיתוב על ביסקוויטים</a:t>
            </a:r>
            <a:endParaRPr lang="he-IL"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8673552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fmla="#ppt_w*sin(2.5*pi*$)">
                                          <p:val>
                                            <p:fltVal val="0"/>
                                          </p:val>
                                        </p:tav>
                                        <p:tav tm="100000">
                                          <p:val>
                                            <p:fltVal val="1"/>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56" presetClass="entr" presetSubtype="0" fill="hold" nodeType="after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 by="(-#ppt_w*2)" calcmode="lin" valueType="num">
                                      <p:cBhvr rctx="PPT">
                                        <p:cTn id="12" dur="250" autoRev="1" fill="hold">
                                          <p:stCondLst>
                                            <p:cond delay="0"/>
                                          </p:stCondLst>
                                        </p:cTn>
                                        <p:tgtEl>
                                          <p:spTgt spid="3">
                                            <p:txEl>
                                              <p:pRg st="0" end="0"/>
                                            </p:txEl>
                                          </p:spTgt>
                                        </p:tgtEl>
                                        <p:attrNameLst>
                                          <p:attrName>ppt_w</p:attrName>
                                        </p:attrNameLst>
                                      </p:cBhvr>
                                    </p:anim>
                                    <p:anim by="(#ppt_w*0.50)" calcmode="lin" valueType="num">
                                      <p:cBhvr>
                                        <p:cTn id="13" dur="250" decel="50000" autoRev="1" fill="hold">
                                          <p:stCondLst>
                                            <p:cond delay="0"/>
                                          </p:stCondLst>
                                        </p:cTn>
                                        <p:tgtEl>
                                          <p:spTgt spid="3">
                                            <p:txEl>
                                              <p:pRg st="0" end="0"/>
                                            </p:txEl>
                                          </p:spTgt>
                                        </p:tgtEl>
                                        <p:attrNameLst>
                                          <p:attrName>ppt_x</p:attrName>
                                        </p:attrNameLst>
                                      </p:cBhvr>
                                    </p:anim>
                                    <p:anim from="(-#ppt_h/2)" to="(#ppt_y)" calcmode="lin" valueType="num">
                                      <p:cBhvr>
                                        <p:cTn id="14" dur="500" fill="hold">
                                          <p:stCondLst>
                                            <p:cond delay="0"/>
                                          </p:stCondLst>
                                        </p:cTn>
                                        <p:tgtEl>
                                          <p:spTgt spid="3">
                                            <p:txEl>
                                              <p:pRg st="0" end="0"/>
                                            </p:txEl>
                                          </p:spTgt>
                                        </p:tgtEl>
                                        <p:attrNameLst>
                                          <p:attrName>ppt_y</p:attrName>
                                        </p:attrNameLst>
                                      </p:cBhvr>
                                    </p:anim>
                                    <p:animRot by="21600000">
                                      <p:cBhvr>
                                        <p:cTn id="15" dur="500" fill="hold">
                                          <p:stCondLst>
                                            <p:cond delay="0"/>
                                          </p:stCondLst>
                                        </p:cTn>
                                        <p:tgtEl>
                                          <p:spTgt spid="3">
                                            <p:txEl>
                                              <p:pRg st="0" end="0"/>
                                            </p:txEl>
                                          </p:spTgt>
                                        </p:tgtEl>
                                        <p:attrNameLst>
                                          <p:attrName>r</p:attrName>
                                        </p:attrNameLst>
                                      </p:cBhvr>
                                    </p:animRot>
                                  </p:childTnLst>
                                </p:cTn>
                              </p:par>
                            </p:childTnLst>
                          </p:cTn>
                        </p:par>
                        <p:par>
                          <p:cTn id="16" fill="hold">
                            <p:stCondLst>
                              <p:cond delay="6150"/>
                            </p:stCondLst>
                            <p:childTnLst>
                              <p:par>
                                <p:cTn id="17" presetID="56" presetClass="entr" presetSubtype="0" fill="hold" nodeType="afterEffect">
                                  <p:stCondLst>
                                    <p:cond delay="0"/>
                                  </p:stCondLst>
                                  <p:iterate type="lt">
                                    <p:tmPct val="10000"/>
                                  </p:iterate>
                                  <p:childTnLst>
                                    <p:set>
                                      <p:cBhvr>
                                        <p:cTn id="18" dur="1" fill="hold">
                                          <p:stCondLst>
                                            <p:cond delay="0"/>
                                          </p:stCondLst>
                                        </p:cTn>
                                        <p:tgtEl>
                                          <p:spTgt spid="3">
                                            <p:txEl>
                                              <p:pRg st="1" end="1"/>
                                            </p:txEl>
                                          </p:spTgt>
                                        </p:tgtEl>
                                        <p:attrNameLst>
                                          <p:attrName>style.visibility</p:attrName>
                                        </p:attrNameLst>
                                      </p:cBhvr>
                                      <p:to>
                                        <p:strVal val="visible"/>
                                      </p:to>
                                    </p:set>
                                    <p:anim by="(-#ppt_w*2)" calcmode="lin" valueType="num">
                                      <p:cBhvr rctx="PPT">
                                        <p:cTn id="19" dur="250" autoRev="1" fill="hold">
                                          <p:stCondLst>
                                            <p:cond delay="0"/>
                                          </p:stCondLst>
                                        </p:cTn>
                                        <p:tgtEl>
                                          <p:spTgt spid="3">
                                            <p:txEl>
                                              <p:pRg st="1" end="1"/>
                                            </p:txEl>
                                          </p:spTgt>
                                        </p:tgtEl>
                                        <p:attrNameLst>
                                          <p:attrName>ppt_w</p:attrName>
                                        </p:attrNameLst>
                                      </p:cBhvr>
                                    </p:anim>
                                    <p:anim by="(#ppt_w*0.50)" calcmode="lin" valueType="num">
                                      <p:cBhvr>
                                        <p:cTn id="20" dur="250" decel="50000" autoRev="1" fill="hold">
                                          <p:stCondLst>
                                            <p:cond delay="0"/>
                                          </p:stCondLst>
                                        </p:cTn>
                                        <p:tgtEl>
                                          <p:spTgt spid="3">
                                            <p:txEl>
                                              <p:pRg st="1" end="1"/>
                                            </p:txEl>
                                          </p:spTgt>
                                        </p:tgtEl>
                                        <p:attrNameLst>
                                          <p:attrName>ppt_x</p:attrName>
                                        </p:attrNameLst>
                                      </p:cBhvr>
                                    </p:anim>
                                    <p:anim from="(-#ppt_h/2)" to="(#ppt_y)" calcmode="lin" valueType="num">
                                      <p:cBhvr>
                                        <p:cTn id="21" dur="500" fill="hold">
                                          <p:stCondLst>
                                            <p:cond delay="0"/>
                                          </p:stCondLst>
                                        </p:cTn>
                                        <p:tgtEl>
                                          <p:spTgt spid="3">
                                            <p:txEl>
                                              <p:pRg st="1" end="1"/>
                                            </p:txEl>
                                          </p:spTgt>
                                        </p:tgtEl>
                                        <p:attrNameLst>
                                          <p:attrName>ppt_y</p:attrName>
                                        </p:attrNameLst>
                                      </p:cBhvr>
                                    </p:anim>
                                    <p:animRot by="21600000">
                                      <p:cBhvr>
                                        <p:cTn id="22" dur="500" fill="hold">
                                          <p:stCondLst>
                                            <p:cond delay="0"/>
                                          </p:stCondLst>
                                        </p:cTn>
                                        <p:tgtEl>
                                          <p:spTgt spid="3">
                                            <p:txEl>
                                              <p:pRg st="1" end="1"/>
                                            </p:txEl>
                                          </p:spTgt>
                                        </p:tgtEl>
                                        <p:attrNameLst>
                                          <p:attrName>r</p:attrName>
                                        </p:attrNameLst>
                                      </p:cBhvr>
                                    </p:animRot>
                                  </p:childTnLst>
                                </p:cTn>
                              </p:par>
                            </p:childTnLst>
                          </p:cTn>
                        </p:par>
                        <p:par>
                          <p:cTn id="23" fill="hold">
                            <p:stCondLst>
                              <p:cond delay="8350"/>
                            </p:stCondLst>
                            <p:childTnLst>
                              <p:par>
                                <p:cTn id="24" presetID="56" presetClass="entr" presetSubtype="0" fill="hold" nodeType="afterEffect">
                                  <p:stCondLst>
                                    <p:cond delay="0"/>
                                  </p:stCondLst>
                                  <p:iterate type="lt">
                                    <p:tmPct val="10000"/>
                                  </p:iterate>
                                  <p:childTnLst>
                                    <p:set>
                                      <p:cBhvr>
                                        <p:cTn id="25" dur="1" fill="hold">
                                          <p:stCondLst>
                                            <p:cond delay="0"/>
                                          </p:stCondLst>
                                        </p:cTn>
                                        <p:tgtEl>
                                          <p:spTgt spid="3">
                                            <p:txEl>
                                              <p:pRg st="2" end="2"/>
                                            </p:txEl>
                                          </p:spTgt>
                                        </p:tgtEl>
                                        <p:attrNameLst>
                                          <p:attrName>style.visibility</p:attrName>
                                        </p:attrNameLst>
                                      </p:cBhvr>
                                      <p:to>
                                        <p:strVal val="visible"/>
                                      </p:to>
                                    </p:set>
                                    <p:anim by="(-#ppt_w*2)" calcmode="lin" valueType="num">
                                      <p:cBhvr rctx="PPT">
                                        <p:cTn id="26" dur="250" autoRev="1" fill="hold">
                                          <p:stCondLst>
                                            <p:cond delay="0"/>
                                          </p:stCondLst>
                                        </p:cTn>
                                        <p:tgtEl>
                                          <p:spTgt spid="3">
                                            <p:txEl>
                                              <p:pRg st="2" end="2"/>
                                            </p:txEl>
                                          </p:spTgt>
                                        </p:tgtEl>
                                        <p:attrNameLst>
                                          <p:attrName>ppt_w</p:attrName>
                                        </p:attrNameLst>
                                      </p:cBhvr>
                                    </p:anim>
                                    <p:anim by="(#ppt_w*0.50)" calcmode="lin" valueType="num">
                                      <p:cBhvr>
                                        <p:cTn id="27" dur="250" decel="50000" autoRev="1" fill="hold">
                                          <p:stCondLst>
                                            <p:cond delay="0"/>
                                          </p:stCondLst>
                                        </p:cTn>
                                        <p:tgtEl>
                                          <p:spTgt spid="3">
                                            <p:txEl>
                                              <p:pRg st="2" end="2"/>
                                            </p:txEl>
                                          </p:spTgt>
                                        </p:tgtEl>
                                        <p:attrNameLst>
                                          <p:attrName>ppt_x</p:attrName>
                                        </p:attrNameLst>
                                      </p:cBhvr>
                                    </p:anim>
                                    <p:anim from="(-#ppt_h/2)" to="(#ppt_y)" calcmode="lin" valueType="num">
                                      <p:cBhvr>
                                        <p:cTn id="28" dur="500" fill="hold">
                                          <p:stCondLst>
                                            <p:cond delay="0"/>
                                          </p:stCondLst>
                                        </p:cTn>
                                        <p:tgtEl>
                                          <p:spTgt spid="3">
                                            <p:txEl>
                                              <p:pRg st="2" end="2"/>
                                            </p:txEl>
                                          </p:spTgt>
                                        </p:tgtEl>
                                        <p:attrNameLst>
                                          <p:attrName>ppt_y</p:attrName>
                                        </p:attrNameLst>
                                      </p:cBhvr>
                                    </p:anim>
                                    <p:animRot by="21600000">
                                      <p:cBhvr>
                                        <p:cTn id="29" dur="500" fill="hold">
                                          <p:stCondLst>
                                            <p:cond delay="0"/>
                                          </p:stCondLst>
                                        </p:cTn>
                                        <p:tgtEl>
                                          <p:spTgt spid="3">
                                            <p:txEl>
                                              <p:pRg st="2" end="2"/>
                                            </p:txEl>
                                          </p:spTgt>
                                        </p:tgtEl>
                                        <p:attrNameLst>
                                          <p:attrName>r</p:attrName>
                                        </p:attrNameLst>
                                      </p:cBhvr>
                                    </p:animRot>
                                  </p:childTnLst>
                                </p:cTn>
                              </p:par>
                            </p:childTnLst>
                          </p:cTn>
                        </p:par>
                        <p:par>
                          <p:cTn id="30" fill="hold">
                            <p:stCondLst>
                              <p:cond delay="10700"/>
                            </p:stCondLst>
                            <p:childTnLst>
                              <p:par>
                                <p:cTn id="31" presetID="56" presetClass="entr" presetSubtype="0" fill="hold" nodeType="afterEffect">
                                  <p:stCondLst>
                                    <p:cond delay="0"/>
                                  </p:stCondLst>
                                  <p:iterate type="lt">
                                    <p:tmPct val="10000"/>
                                  </p:iterate>
                                  <p:childTnLst>
                                    <p:set>
                                      <p:cBhvr>
                                        <p:cTn id="32" dur="1" fill="hold">
                                          <p:stCondLst>
                                            <p:cond delay="0"/>
                                          </p:stCondLst>
                                        </p:cTn>
                                        <p:tgtEl>
                                          <p:spTgt spid="3">
                                            <p:txEl>
                                              <p:pRg st="3" end="3"/>
                                            </p:txEl>
                                          </p:spTgt>
                                        </p:tgtEl>
                                        <p:attrNameLst>
                                          <p:attrName>style.visibility</p:attrName>
                                        </p:attrNameLst>
                                      </p:cBhvr>
                                      <p:to>
                                        <p:strVal val="visible"/>
                                      </p:to>
                                    </p:set>
                                    <p:anim by="(-#ppt_w*2)" calcmode="lin" valueType="num">
                                      <p:cBhvr rctx="PPT">
                                        <p:cTn id="33" dur="250" autoRev="1" fill="hold">
                                          <p:stCondLst>
                                            <p:cond delay="0"/>
                                          </p:stCondLst>
                                        </p:cTn>
                                        <p:tgtEl>
                                          <p:spTgt spid="3">
                                            <p:txEl>
                                              <p:pRg st="3" end="3"/>
                                            </p:txEl>
                                          </p:spTgt>
                                        </p:tgtEl>
                                        <p:attrNameLst>
                                          <p:attrName>ppt_w</p:attrName>
                                        </p:attrNameLst>
                                      </p:cBhvr>
                                    </p:anim>
                                    <p:anim by="(#ppt_w*0.50)" calcmode="lin" valueType="num">
                                      <p:cBhvr>
                                        <p:cTn id="34" dur="250" decel="50000" autoRev="1" fill="hold">
                                          <p:stCondLst>
                                            <p:cond delay="0"/>
                                          </p:stCondLst>
                                        </p:cTn>
                                        <p:tgtEl>
                                          <p:spTgt spid="3">
                                            <p:txEl>
                                              <p:pRg st="3" end="3"/>
                                            </p:txEl>
                                          </p:spTgt>
                                        </p:tgtEl>
                                        <p:attrNameLst>
                                          <p:attrName>ppt_x</p:attrName>
                                        </p:attrNameLst>
                                      </p:cBhvr>
                                    </p:anim>
                                    <p:anim from="(-#ppt_h/2)" to="(#ppt_y)" calcmode="lin" valueType="num">
                                      <p:cBhvr>
                                        <p:cTn id="35" dur="500" fill="hold">
                                          <p:stCondLst>
                                            <p:cond delay="0"/>
                                          </p:stCondLst>
                                        </p:cTn>
                                        <p:tgtEl>
                                          <p:spTgt spid="3">
                                            <p:txEl>
                                              <p:pRg st="3" end="3"/>
                                            </p:txEl>
                                          </p:spTgt>
                                        </p:tgtEl>
                                        <p:attrNameLst>
                                          <p:attrName>ppt_y</p:attrName>
                                        </p:attrNameLst>
                                      </p:cBhvr>
                                    </p:anim>
                                    <p:animRot by="21600000">
                                      <p:cBhvr>
                                        <p:cTn id="36" dur="500" fill="hold">
                                          <p:stCondLst>
                                            <p:cond delay="0"/>
                                          </p:stCondLst>
                                        </p:cTn>
                                        <p:tgtEl>
                                          <p:spTgt spid="3">
                                            <p:txEl>
                                              <p:pRg st="3" end="3"/>
                                            </p:txEl>
                                          </p:spTgt>
                                        </p:tgtEl>
                                        <p:attrNameLst>
                                          <p:attrName>r</p:attrName>
                                        </p:attrNameLst>
                                      </p:cBhvr>
                                    </p:animRot>
                                  </p:childTnLst>
                                </p:cTn>
                              </p:par>
                            </p:childTnLst>
                          </p:cTn>
                        </p:par>
                        <p:par>
                          <p:cTn id="37" fill="hold">
                            <p:stCondLst>
                              <p:cond delay="13250"/>
                            </p:stCondLst>
                            <p:childTnLst>
                              <p:par>
                                <p:cTn id="38" presetID="56" presetClass="entr" presetSubtype="0" fill="hold" nodeType="afterEffect">
                                  <p:stCondLst>
                                    <p:cond delay="0"/>
                                  </p:stCondLst>
                                  <p:iterate type="lt">
                                    <p:tmPct val="10000"/>
                                  </p:iterate>
                                  <p:childTnLst>
                                    <p:set>
                                      <p:cBhvr>
                                        <p:cTn id="39" dur="1" fill="hold">
                                          <p:stCondLst>
                                            <p:cond delay="0"/>
                                          </p:stCondLst>
                                        </p:cTn>
                                        <p:tgtEl>
                                          <p:spTgt spid="3">
                                            <p:txEl>
                                              <p:pRg st="4" end="4"/>
                                            </p:txEl>
                                          </p:spTgt>
                                        </p:tgtEl>
                                        <p:attrNameLst>
                                          <p:attrName>style.visibility</p:attrName>
                                        </p:attrNameLst>
                                      </p:cBhvr>
                                      <p:to>
                                        <p:strVal val="visible"/>
                                      </p:to>
                                    </p:set>
                                    <p:anim by="(-#ppt_w*2)" calcmode="lin" valueType="num">
                                      <p:cBhvr rctx="PPT">
                                        <p:cTn id="40" dur="250" autoRev="1" fill="hold">
                                          <p:stCondLst>
                                            <p:cond delay="0"/>
                                          </p:stCondLst>
                                        </p:cTn>
                                        <p:tgtEl>
                                          <p:spTgt spid="3">
                                            <p:txEl>
                                              <p:pRg st="4" end="4"/>
                                            </p:txEl>
                                          </p:spTgt>
                                        </p:tgtEl>
                                        <p:attrNameLst>
                                          <p:attrName>ppt_w</p:attrName>
                                        </p:attrNameLst>
                                      </p:cBhvr>
                                    </p:anim>
                                    <p:anim by="(#ppt_w*0.50)" calcmode="lin" valueType="num">
                                      <p:cBhvr>
                                        <p:cTn id="41" dur="250" decel="50000" autoRev="1" fill="hold">
                                          <p:stCondLst>
                                            <p:cond delay="0"/>
                                          </p:stCondLst>
                                        </p:cTn>
                                        <p:tgtEl>
                                          <p:spTgt spid="3">
                                            <p:txEl>
                                              <p:pRg st="4" end="4"/>
                                            </p:txEl>
                                          </p:spTgt>
                                        </p:tgtEl>
                                        <p:attrNameLst>
                                          <p:attrName>ppt_x</p:attrName>
                                        </p:attrNameLst>
                                      </p:cBhvr>
                                    </p:anim>
                                    <p:anim from="(-#ppt_h/2)" to="(#ppt_y)" calcmode="lin" valueType="num">
                                      <p:cBhvr>
                                        <p:cTn id="42" dur="500" fill="hold">
                                          <p:stCondLst>
                                            <p:cond delay="0"/>
                                          </p:stCondLst>
                                        </p:cTn>
                                        <p:tgtEl>
                                          <p:spTgt spid="3">
                                            <p:txEl>
                                              <p:pRg st="4" end="4"/>
                                            </p:txEl>
                                          </p:spTgt>
                                        </p:tgtEl>
                                        <p:attrNameLst>
                                          <p:attrName>ppt_y</p:attrName>
                                        </p:attrNameLst>
                                      </p:cBhvr>
                                    </p:anim>
                                    <p:animRot by="21600000">
                                      <p:cBhvr>
                                        <p:cTn id="43" dur="5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096318" y="764373"/>
            <a:ext cx="8610600" cy="1293028"/>
          </a:xfrm>
        </p:spPr>
        <p:txBody>
          <a:bodyPr>
            <a:normAutofit/>
          </a:bodyPr>
          <a:lstStyle/>
          <a:p>
            <a:r>
              <a:rPr lang="he-IL" sz="4400" b="1" dirty="0" smtClean="0">
                <a:latin typeface="David" panose="020E0502060401010101" pitchFamily="34" charset="-79"/>
                <a:cs typeface="David" panose="020E0502060401010101" pitchFamily="34" charset="-79"/>
              </a:rPr>
              <a:t>קריעת אריזות שכתובות עליהן אותיות</a:t>
            </a:r>
            <a:endParaRPr lang="he-IL" sz="44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685799" y="1632030"/>
            <a:ext cx="11048999" cy="4586655"/>
          </a:xfrm>
        </p:spPr>
        <p:txBody>
          <a:bodyPr>
            <a:noAutofit/>
          </a:bodyPr>
          <a:lstStyle/>
          <a:p>
            <a:pPr marL="0" indent="0">
              <a:buNone/>
            </a:pPr>
            <a:endParaRPr lang="he-IL" sz="2000" b="1" dirty="0" smtClean="0"/>
          </a:p>
          <a:p>
            <a:pPr marL="0" indent="0">
              <a:spcBef>
                <a:spcPts val="0"/>
              </a:spcBef>
              <a:buNone/>
            </a:pPr>
            <a:r>
              <a:rPr lang="he-IL" sz="2000" b="1" dirty="0" smtClean="0"/>
              <a:t>דברי </a:t>
            </a:r>
            <a:r>
              <a:rPr lang="he-IL" sz="2000" b="1" dirty="0"/>
              <a:t>מאפה שהדביקו בהם תווית ועליה שם המאפיה וכדומה, </a:t>
            </a:r>
            <a:endParaRPr lang="he-IL" sz="2000" b="1" dirty="0" smtClean="0"/>
          </a:p>
          <a:p>
            <a:pPr marL="0" indent="0">
              <a:spcBef>
                <a:spcPts val="0"/>
              </a:spcBef>
              <a:buNone/>
            </a:pPr>
            <a:r>
              <a:rPr lang="he-IL" sz="2000" b="1" dirty="0" smtClean="0"/>
              <a:t>יסיר </a:t>
            </a:r>
            <a:r>
              <a:rPr lang="he-IL" sz="2000" b="1" dirty="0"/>
              <a:t>את התווית בשלמותה ולא </a:t>
            </a:r>
            <a:r>
              <a:rPr lang="he-IL" sz="2000" b="1" dirty="0" smtClean="0"/>
              <a:t>יחתכנה</a:t>
            </a:r>
            <a:r>
              <a:rPr lang="he-IL" sz="2000" b="1" dirty="0"/>
              <a:t>, כדי שלא לפגוע באותיות המודפסות שבה</a:t>
            </a:r>
            <a:r>
              <a:rPr lang="he-IL" sz="2000" b="1" dirty="0" smtClean="0"/>
              <a:t>.</a:t>
            </a:r>
          </a:p>
          <a:p>
            <a:pPr marL="0" indent="0">
              <a:lnSpc>
                <a:spcPts val="2300"/>
              </a:lnSpc>
              <a:spcBef>
                <a:spcPts val="1200"/>
              </a:spcBef>
              <a:buNone/>
            </a:pPr>
            <a:r>
              <a:rPr lang="he-IL" sz="2000" b="1" dirty="0" smtClean="0"/>
              <a:t>החותך </a:t>
            </a:r>
            <a:r>
              <a:rPr lang="he-IL" sz="2000" b="1" dirty="0"/>
              <a:t>נקניק שעל קליפתו כתוב שם בית החרושת וכדומה, יזהר שלא לפגוע באותיות, ומוטב לקלפו או לחתכו מבעוד יום, וכן הקולף ביצה, יזהר שלא לפגוע באותיות המוחתמות עליה, וכן הדין לגבי תפוזים וכל כיוצא בזה שעליהם מוחתמות אותיות או רשומות ספרות, כגון מחיר </a:t>
            </a:r>
            <a:r>
              <a:rPr lang="he-IL" sz="2000" b="1" dirty="0" smtClean="0"/>
              <a:t>המוצר.</a:t>
            </a:r>
            <a:r>
              <a:rPr lang="he-IL" sz="2000" dirty="0" smtClean="0"/>
              <a:t>                      </a:t>
            </a:r>
          </a:p>
          <a:p>
            <a:pPr marL="0" indent="0">
              <a:buNone/>
            </a:pPr>
            <a:r>
              <a:rPr lang="he-IL" sz="2000" dirty="0" smtClean="0"/>
              <a:t>                                                                                          (שמירת </a:t>
            </a:r>
            <a:r>
              <a:rPr lang="he-IL" sz="2000" dirty="0"/>
              <a:t>שבת </a:t>
            </a:r>
            <a:r>
              <a:rPr lang="he-IL" sz="2000" dirty="0" smtClean="0"/>
              <a:t>כהלכתה </a:t>
            </a:r>
            <a:r>
              <a:rPr lang="he-IL" sz="2000" dirty="0"/>
              <a:t>פרק </a:t>
            </a:r>
            <a:r>
              <a:rPr lang="he-IL" sz="2000" dirty="0" smtClean="0"/>
              <a:t>יא סעיפים ט-י)</a:t>
            </a:r>
          </a:p>
          <a:p>
            <a:pPr marL="0" indent="0">
              <a:buNone/>
            </a:pPr>
            <a:r>
              <a:rPr lang="he-IL" sz="2000" b="1" dirty="0"/>
              <a:t>ויש אומרים שאין בזה שום איסור... </a:t>
            </a:r>
            <a:br>
              <a:rPr lang="he-IL" sz="2000" b="1" dirty="0"/>
            </a:br>
            <a:r>
              <a:rPr lang="he-IL" sz="2000" b="1" dirty="0"/>
              <a:t>לכתחילה ראוי להחמיר, אבל כשאין דרך לקרוע את האריזה בלא לקרוע אותיות אפשר להקל, </a:t>
            </a:r>
            <a:br>
              <a:rPr lang="he-IL" sz="2000" b="1" dirty="0"/>
            </a:br>
            <a:r>
              <a:rPr lang="he-IL" sz="2000" b="1" dirty="0"/>
              <a:t>הואיל והקורע אינו מעוניין למחוק, והדבר נעשה </a:t>
            </a:r>
            <a:r>
              <a:rPr lang="he-IL" sz="2000" b="1" dirty="0" smtClean="0"/>
              <a:t>כדרך </a:t>
            </a:r>
            <a:r>
              <a:rPr lang="he-IL" sz="2000" b="1" dirty="0"/>
              <a:t>קלקול.</a:t>
            </a:r>
            <a:br>
              <a:rPr lang="he-IL" sz="2000" b="1" dirty="0"/>
            </a:br>
            <a:r>
              <a:rPr lang="he-IL" sz="2000" b="1" dirty="0"/>
              <a:t>                            </a:t>
            </a:r>
            <a:r>
              <a:rPr lang="he-IL" sz="2000" b="1" dirty="0" smtClean="0"/>
              <a:t>                                                                              </a:t>
            </a:r>
            <a:r>
              <a:rPr lang="he-IL" sz="2000" dirty="0" smtClean="0"/>
              <a:t>  </a:t>
            </a:r>
            <a:r>
              <a:rPr lang="he-IL" sz="2000" dirty="0"/>
              <a:t>(פניני הלכה שבת ב עמוד 49)</a:t>
            </a:r>
            <a:r>
              <a:rPr lang="he-IL" sz="2000" b="1" dirty="0"/>
              <a:t/>
            </a:r>
            <a:br>
              <a:rPr lang="he-IL" sz="2000" b="1" dirty="0"/>
            </a:br>
            <a:endParaRPr lang="he-IL" sz="2000" dirty="0"/>
          </a:p>
          <a:p>
            <a:pPr marL="0" indent="0">
              <a:buNone/>
            </a:pPr>
            <a:endParaRPr lang="he-IL" sz="1600" dirty="0"/>
          </a:p>
        </p:txBody>
      </p:sp>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2050" name="Picture 2" descr="D:\Users\User\Downloads\IMG_20160523_14140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288" y="0"/>
            <a:ext cx="2998054" cy="22485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967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par>
                          <p:cTn id="10" fill="hold">
                            <p:stCondLst>
                              <p:cond delay="1000"/>
                            </p:stCondLst>
                            <p:childTnLst>
                              <p:par>
                                <p:cTn id="11" presetID="35" presetClass="entr" presetSubtype="0"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anim calcmode="lin" valueType="num">
                                      <p:cBhvr>
                                        <p:cTn id="14"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35" presetClass="entr" presetSubtype="0" fill="hold"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2000"/>
                                        <p:tgtEl>
                                          <p:spTgt spid="3">
                                            <p:txEl>
                                              <p:pRg st="2" end="2"/>
                                            </p:txEl>
                                          </p:spTgt>
                                        </p:tgtEl>
                                      </p:cBhvr>
                                    </p:animEffect>
                                    <p:anim calcmode="lin" valueType="num">
                                      <p:cBhvr>
                                        <p:cTn id="21"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22"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par>
                          <p:cTn id="24" fill="hold">
                            <p:stCondLst>
                              <p:cond delay="5000"/>
                            </p:stCondLst>
                            <p:childTnLst>
                              <p:par>
                                <p:cTn id="25" presetID="35" presetClass="entr" presetSubtype="0"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anim calcmode="lin" valueType="num">
                                      <p:cBhvr>
                                        <p:cTn id="28" dur="20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29"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0" dur="2000" fill="hold"/>
                                        <p:tgtEl>
                                          <p:spTgt spid="3">
                                            <p:txEl>
                                              <p:pRg st="3" end="3"/>
                                            </p:txEl>
                                          </p:spTgt>
                                        </p:tgtEl>
                                        <p:attrNameLst>
                                          <p:attrName>ppt_w</p:attrName>
                                        </p:attrNameLst>
                                      </p:cBhvr>
                                      <p:tavLst>
                                        <p:tav tm="0">
                                          <p:val>
                                            <p:fltVal val="0"/>
                                          </p:val>
                                        </p:tav>
                                        <p:tav tm="100000">
                                          <p:val>
                                            <p:strVal val="#ppt_w"/>
                                          </p:val>
                                        </p:tav>
                                      </p:tavLst>
                                    </p:anim>
                                  </p:childTnLst>
                                </p:cTn>
                              </p:par>
                            </p:childTnLst>
                          </p:cTn>
                        </p:par>
                        <p:par>
                          <p:cTn id="31" fill="hold">
                            <p:stCondLst>
                              <p:cond delay="7000"/>
                            </p:stCondLst>
                            <p:childTnLst>
                              <p:par>
                                <p:cTn id="32" presetID="35" presetClass="entr" presetSubtype="0" fill="hold" nodeType="after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2000"/>
                                        <p:tgtEl>
                                          <p:spTgt spid="3">
                                            <p:txEl>
                                              <p:pRg st="4" end="4"/>
                                            </p:txEl>
                                          </p:spTgt>
                                        </p:tgtEl>
                                      </p:cBhvr>
                                    </p:animEffect>
                                    <p:anim calcmode="lin" valueType="num">
                                      <p:cBhvr>
                                        <p:cTn id="35" dur="2000" fill="hold"/>
                                        <p:tgtEl>
                                          <p:spTgt spid="3">
                                            <p:txEl>
                                              <p:pRg st="4" end="4"/>
                                            </p:txEl>
                                          </p:spTgt>
                                        </p:tgtEl>
                                        <p:attrNameLst>
                                          <p:attrName>style.rotation</p:attrName>
                                        </p:attrNameLst>
                                      </p:cBhvr>
                                      <p:tavLst>
                                        <p:tav tm="0">
                                          <p:val>
                                            <p:fltVal val="720"/>
                                          </p:val>
                                        </p:tav>
                                        <p:tav tm="100000">
                                          <p:val>
                                            <p:fltVal val="0"/>
                                          </p:val>
                                        </p:tav>
                                      </p:tavLst>
                                    </p:anim>
                                    <p:anim calcmode="lin" valueType="num">
                                      <p:cBhvr>
                                        <p:cTn id="36" dur="2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7" dur="2000" fill="hold"/>
                                        <p:tgtEl>
                                          <p:spTgt spid="3">
                                            <p:txEl>
                                              <p:pRg st="4" end="4"/>
                                            </p:txEl>
                                          </p:spTgt>
                                        </p:tgtEl>
                                        <p:attrNameLst>
                                          <p:attrName>ppt_w</p:attrName>
                                        </p:attrNameLst>
                                      </p:cBhvr>
                                      <p:tavLst>
                                        <p:tav tm="0">
                                          <p:val>
                                            <p:fltVal val="0"/>
                                          </p:val>
                                        </p:tav>
                                        <p:tav tm="100000">
                                          <p:val>
                                            <p:strVal val="#ppt_w"/>
                                          </p:val>
                                        </p:tav>
                                      </p:tavLst>
                                    </p:anim>
                                  </p:childTnLst>
                                </p:cTn>
                              </p:par>
                            </p:childTnLst>
                          </p:cTn>
                        </p:par>
                        <p:par>
                          <p:cTn id="38" fill="hold">
                            <p:stCondLst>
                              <p:cond delay="9000"/>
                            </p:stCondLst>
                            <p:childTnLst>
                              <p:par>
                                <p:cTn id="39" presetID="35" presetClass="entr" presetSubtype="0" fill="hold" nodeType="after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2000"/>
                                        <p:tgtEl>
                                          <p:spTgt spid="3">
                                            <p:txEl>
                                              <p:pRg st="5" end="5"/>
                                            </p:txEl>
                                          </p:spTgt>
                                        </p:tgtEl>
                                      </p:cBhvr>
                                    </p:animEffect>
                                    <p:anim calcmode="lin" valueType="num">
                                      <p:cBhvr>
                                        <p:cTn id="42" dur="2000" fill="hold"/>
                                        <p:tgtEl>
                                          <p:spTgt spid="3">
                                            <p:txEl>
                                              <p:pRg st="5" end="5"/>
                                            </p:txEl>
                                          </p:spTgt>
                                        </p:tgtEl>
                                        <p:attrNameLst>
                                          <p:attrName>style.rotation</p:attrName>
                                        </p:attrNameLst>
                                      </p:cBhvr>
                                      <p:tavLst>
                                        <p:tav tm="0">
                                          <p:val>
                                            <p:fltVal val="720"/>
                                          </p:val>
                                        </p:tav>
                                        <p:tav tm="100000">
                                          <p:val>
                                            <p:fltVal val="0"/>
                                          </p:val>
                                        </p:tav>
                                      </p:tavLst>
                                    </p:anim>
                                    <p:anim calcmode="lin" valueType="num">
                                      <p:cBhvr>
                                        <p:cTn id="43" dur="2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4" dur="2000" fill="hold"/>
                                        <p:tgtEl>
                                          <p:spTgt spid="3">
                                            <p:txEl>
                                              <p:pRg st="5" end="5"/>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86591" y="2119746"/>
            <a:ext cx="12105409" cy="1756063"/>
          </a:xfrm>
        </p:spPr>
        <p:txBody>
          <a:bodyPr>
            <a:noAutofit/>
          </a:bodyPr>
          <a:lstStyle/>
          <a:p>
            <a:pPr algn="ctr"/>
            <a:r>
              <a:rPr lang="he-IL" sz="8800" b="1"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גזירות דרבנן ממלאכת מוחק</a:t>
            </a:r>
            <a:endParaRPr lang="he-IL" sz="8800" dirty="0"/>
          </a:p>
        </p:txBody>
      </p:sp>
      <p:sp>
        <p:nvSpPr>
          <p:cNvPr id="3" name="לחצן פעולה: בית 2">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383016712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6000" dirty="0" smtClean="0">
                <a:latin typeface="David" panose="020E0502060401010101" pitchFamily="34" charset="-79"/>
                <a:cs typeface="David" panose="020E0502060401010101" pitchFamily="34" charset="-79"/>
              </a:rPr>
              <a:t>שטרות חוב</a:t>
            </a:r>
            <a:endParaRPr lang="he-IL" sz="60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normAutofit/>
          </a:bodyPr>
          <a:lstStyle/>
          <a:p>
            <a:pPr marL="0" indent="0">
              <a:buNone/>
            </a:pPr>
            <a:r>
              <a:rPr lang="he-IL" sz="2800" b="1" dirty="0" smtClean="0">
                <a:cs typeface="+mj-cs"/>
              </a:rPr>
              <a:t>כותב </a:t>
            </a:r>
            <a:r>
              <a:rPr lang="he-IL" sz="2800" b="1" dirty="0">
                <a:cs typeface="+mj-cs"/>
              </a:rPr>
              <a:t>השולחן ערוך:</a:t>
            </a:r>
            <a:endParaRPr lang="en-US" sz="2800" dirty="0">
              <a:cs typeface="+mj-cs"/>
            </a:endParaRPr>
          </a:p>
          <a:p>
            <a:pPr marL="0" indent="0">
              <a:buNone/>
            </a:pPr>
            <a:r>
              <a:rPr lang="he-IL" sz="2800" b="1" dirty="0">
                <a:cs typeface="+mj-cs"/>
              </a:rPr>
              <a:t>שטרי הדיוטות, </a:t>
            </a:r>
            <a:endParaRPr lang="en-US" sz="2800" b="1" dirty="0">
              <a:cs typeface="+mj-cs"/>
            </a:endParaRPr>
          </a:p>
          <a:p>
            <a:pPr marL="0" indent="0">
              <a:buNone/>
            </a:pPr>
            <a:r>
              <a:rPr lang="he-IL" sz="2800" b="1" dirty="0">
                <a:cs typeface="+mj-cs"/>
              </a:rPr>
              <a:t>דהיינו שטרי חובות וחשבונות </a:t>
            </a:r>
            <a:endParaRPr lang="en-US" sz="2800" b="1" dirty="0">
              <a:cs typeface="+mj-cs"/>
            </a:endParaRPr>
          </a:p>
          <a:p>
            <a:pPr marL="0" indent="0">
              <a:buNone/>
            </a:pPr>
            <a:r>
              <a:rPr lang="he-IL" sz="2800" b="1" dirty="0">
                <a:cs typeface="+mj-cs"/>
              </a:rPr>
              <a:t>ואגרות של שאלת שלום, </a:t>
            </a:r>
            <a:endParaRPr lang="en-US" sz="2800" b="1" dirty="0">
              <a:cs typeface="+mj-cs"/>
            </a:endParaRPr>
          </a:p>
          <a:p>
            <a:pPr marL="0" indent="0">
              <a:buNone/>
            </a:pPr>
            <a:r>
              <a:rPr lang="he-IL" sz="2800" b="1" dirty="0">
                <a:cs typeface="+mj-cs"/>
              </a:rPr>
              <a:t>אסור לקרותם</a:t>
            </a:r>
            <a:r>
              <a:rPr lang="he-IL" sz="2800" b="1" dirty="0" smtClean="0">
                <a:cs typeface="+mj-cs"/>
              </a:rPr>
              <a:t>. </a:t>
            </a:r>
            <a:endParaRPr lang="en-US" sz="2800" b="1" dirty="0">
              <a:cs typeface="+mj-cs"/>
            </a:endParaRPr>
          </a:p>
          <a:p>
            <a:pPr marL="0" indent="0">
              <a:buNone/>
            </a:pPr>
            <a:r>
              <a:rPr lang="he-IL" sz="2800" dirty="0">
                <a:cs typeface="+mj-cs"/>
              </a:rPr>
              <a:t> </a:t>
            </a:r>
            <a:r>
              <a:rPr lang="he-IL" sz="2800" dirty="0" smtClean="0">
                <a:cs typeface="+mj-cs"/>
              </a:rPr>
              <a:t>                  (</a:t>
            </a:r>
            <a:r>
              <a:rPr lang="he-IL" sz="2800" dirty="0">
                <a:cs typeface="+mj-cs"/>
              </a:rPr>
              <a:t>שולחן </a:t>
            </a:r>
            <a:r>
              <a:rPr lang="he-IL" sz="2800" dirty="0" smtClean="0">
                <a:cs typeface="+mj-cs"/>
              </a:rPr>
              <a:t>ערוך </a:t>
            </a:r>
            <a:r>
              <a:rPr lang="he-IL" sz="2800" dirty="0">
                <a:cs typeface="+mj-cs"/>
              </a:rPr>
              <a:t>סימן </a:t>
            </a:r>
            <a:r>
              <a:rPr lang="he-IL" sz="2800" dirty="0" smtClean="0">
                <a:cs typeface="+mj-cs"/>
              </a:rPr>
              <a:t>שז </a:t>
            </a:r>
            <a:r>
              <a:rPr lang="he-IL" sz="2800" dirty="0">
                <a:cs typeface="+mj-cs"/>
              </a:rPr>
              <a:t>סעיף יג</a:t>
            </a:r>
            <a:r>
              <a:rPr lang="he-IL" sz="2800" dirty="0" smtClean="0">
                <a:cs typeface="+mj-cs"/>
              </a:rPr>
              <a:t>)</a:t>
            </a:r>
          </a:p>
          <a:p>
            <a:pPr marL="0" indent="0">
              <a:spcBef>
                <a:spcPts val="1800"/>
              </a:spcBef>
              <a:buNone/>
            </a:pPr>
            <a:r>
              <a:rPr lang="he-IL" sz="2800" dirty="0" smtClean="0">
                <a:cs typeface="+mj-cs"/>
              </a:rPr>
              <a:t>הסבר: אחת מסיבות האיסור - שמא ימחק.</a:t>
            </a:r>
            <a:endParaRPr lang="en-US" sz="2800" dirty="0">
              <a:cs typeface="+mj-cs"/>
            </a:endParaRPr>
          </a:p>
          <a:p>
            <a:endParaRPr lang="he-IL" sz="2800" dirty="0">
              <a:cs typeface="+mj-cs"/>
            </a:endParaRPr>
          </a:p>
        </p:txBody>
      </p:sp>
      <p:pic>
        <p:nvPicPr>
          <p:cNvPr id="4" name="תמונה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5688" y="2057401"/>
            <a:ext cx="4937352" cy="28039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לחצן פעולה: בית 4">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52764295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5"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6"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3">
                                            <p:txEl>
                                              <p:pRg st="0" end="0"/>
                                            </p:txEl>
                                          </p:spTgt>
                                        </p:tgtEl>
                                      </p:cBhvr>
                                    </p:animEffect>
                                  </p:childTnLst>
                                </p:cTn>
                              </p:par>
                            </p:childTnLst>
                          </p:cTn>
                        </p:par>
                        <p:par>
                          <p:cTn id="21" fill="hold">
                            <p:stCondLst>
                              <p:cond delay="2000"/>
                            </p:stCondLst>
                            <p:childTnLst>
                              <p:par>
                                <p:cTn id="22" presetID="25" presetClass="entr" presetSubtype="0" fill="hold" grpId="0" nodeType="after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7"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3">
                                            <p:txEl>
                                              <p:pRg st="1" end="1"/>
                                            </p:txEl>
                                          </p:spTgt>
                                        </p:tgtEl>
                                      </p:cBhvr>
                                    </p:animEffect>
                                  </p:childTnLst>
                                </p:cTn>
                              </p:par>
                            </p:childTnLst>
                          </p:cTn>
                        </p:par>
                        <p:par>
                          <p:cTn id="32" fill="hold">
                            <p:stCondLst>
                              <p:cond delay="3000"/>
                            </p:stCondLst>
                            <p:childTnLst>
                              <p:par>
                                <p:cTn id="33" presetID="25" presetClass="entr" presetSubtype="0" fill="hold" grpId="0" nodeType="after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8"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3">
                                            <p:txEl>
                                              <p:pRg st="2" end="2"/>
                                            </p:txEl>
                                          </p:spTgt>
                                        </p:tgtEl>
                                      </p:cBhvr>
                                    </p:animEffect>
                                  </p:childTnLst>
                                </p:cTn>
                              </p:par>
                            </p:childTnLst>
                          </p:cTn>
                        </p:par>
                        <p:par>
                          <p:cTn id="43" fill="hold">
                            <p:stCondLst>
                              <p:cond delay="4000"/>
                            </p:stCondLst>
                            <p:childTnLst>
                              <p:par>
                                <p:cTn id="44" presetID="25" presetClass="entr" presetSubtype="0" fill="hold" grpId="0" nodeType="after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 calcmode="lin" valueType="num">
                                      <p:cBhvr>
                                        <p:cTn id="46"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47"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48"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49"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50"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51"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52"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53" dur="1000" decel="50000">
                                          <p:stCondLst>
                                            <p:cond delay="0"/>
                                          </p:stCondLst>
                                        </p:cTn>
                                        <p:tgtEl>
                                          <p:spTgt spid="3">
                                            <p:txEl>
                                              <p:pRg st="3" end="3"/>
                                            </p:txEl>
                                          </p:spTgt>
                                        </p:tgtEl>
                                      </p:cBhvr>
                                    </p:animEffect>
                                  </p:childTnLst>
                                </p:cTn>
                              </p:par>
                            </p:childTnLst>
                          </p:cTn>
                        </p:par>
                        <p:par>
                          <p:cTn id="54" fill="hold">
                            <p:stCondLst>
                              <p:cond delay="5000"/>
                            </p:stCondLst>
                            <p:childTnLst>
                              <p:par>
                                <p:cTn id="55" presetID="25" presetClass="entr" presetSubtype="0" fill="hold" grpId="0" nodeType="after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 calcmode="lin" valueType="num">
                                      <p:cBhvr>
                                        <p:cTn id="57"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60"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3">
                                            <p:txEl>
                                              <p:pRg st="4" end="4"/>
                                            </p:txEl>
                                          </p:spTgt>
                                        </p:tgtEl>
                                      </p:cBhvr>
                                    </p:animEffect>
                                  </p:childTnLst>
                                </p:cTn>
                              </p:par>
                            </p:childTnLst>
                          </p:cTn>
                        </p:par>
                        <p:par>
                          <p:cTn id="65" fill="hold">
                            <p:stCondLst>
                              <p:cond delay="6000"/>
                            </p:stCondLst>
                            <p:childTnLst>
                              <p:par>
                                <p:cTn id="66" presetID="25" presetClass="entr" presetSubtype="0" fill="hold" grpId="0" nodeType="afterEffect">
                                  <p:stCondLst>
                                    <p:cond delay="0"/>
                                  </p:stCondLst>
                                  <p:childTnLst>
                                    <p:set>
                                      <p:cBhvr>
                                        <p:cTn id="67" dur="1" fill="hold">
                                          <p:stCondLst>
                                            <p:cond delay="0"/>
                                          </p:stCondLst>
                                        </p:cTn>
                                        <p:tgtEl>
                                          <p:spTgt spid="3">
                                            <p:txEl>
                                              <p:pRg st="5" end="5"/>
                                            </p:txEl>
                                          </p:spTgt>
                                        </p:tgtEl>
                                        <p:attrNameLst>
                                          <p:attrName>style.visibility</p:attrName>
                                        </p:attrNameLst>
                                      </p:cBhvr>
                                      <p:to>
                                        <p:strVal val="visible"/>
                                      </p:to>
                                    </p:set>
                                    <p:anim calcmode="lin" valueType="num">
                                      <p:cBhvr>
                                        <p:cTn id="68"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69"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70"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71"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72"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73"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74"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75" dur="1000" decel="50000">
                                          <p:stCondLst>
                                            <p:cond delay="0"/>
                                          </p:stCondLst>
                                        </p:cTn>
                                        <p:tgtEl>
                                          <p:spTgt spid="3">
                                            <p:txEl>
                                              <p:pRg st="5" end="5"/>
                                            </p:txEl>
                                          </p:spTgt>
                                        </p:tgtEl>
                                      </p:cBhvr>
                                    </p:animEffect>
                                  </p:childTnLst>
                                </p:cTn>
                              </p:par>
                            </p:childTnLst>
                          </p:cTn>
                        </p:par>
                        <p:par>
                          <p:cTn id="76" fill="hold">
                            <p:stCondLst>
                              <p:cond delay="7000"/>
                            </p:stCondLst>
                            <p:childTnLst>
                              <p:par>
                                <p:cTn id="77" presetID="25" presetClass="entr" presetSubtype="0" fill="hold" grpId="0" nodeType="afterEffect">
                                  <p:stCondLst>
                                    <p:cond delay="0"/>
                                  </p:stCondLst>
                                  <p:childTnLst>
                                    <p:set>
                                      <p:cBhvr>
                                        <p:cTn id="78" dur="1" fill="hold">
                                          <p:stCondLst>
                                            <p:cond delay="0"/>
                                          </p:stCondLst>
                                        </p:cTn>
                                        <p:tgtEl>
                                          <p:spTgt spid="3">
                                            <p:txEl>
                                              <p:pRg st="6" end="6"/>
                                            </p:txEl>
                                          </p:spTgt>
                                        </p:tgtEl>
                                        <p:attrNameLst>
                                          <p:attrName>style.visibility</p:attrName>
                                        </p:attrNameLst>
                                      </p:cBhvr>
                                      <p:to>
                                        <p:strVal val="visible"/>
                                      </p:to>
                                    </p:set>
                                    <p:anim calcmode="lin" valueType="num">
                                      <p:cBhvr>
                                        <p:cTn id="79"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82"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486860" y="2565266"/>
            <a:ext cx="7576456" cy="1293028"/>
          </a:xfrm>
        </p:spPr>
        <p:txBody>
          <a:bodyPr>
            <a:noAutofit/>
          </a:bodyPr>
          <a:lstStyle/>
          <a:p>
            <a:r>
              <a:rPr lang="he-IL" sz="16600" cap="none" dirty="0" smtClean="0">
                <a:ln w="0"/>
                <a:solidFill>
                  <a:schemeClr val="accent1"/>
                </a:solidFill>
                <a:effectLst>
                  <a:glow rad="139700">
                    <a:schemeClr val="accent2">
                      <a:satMod val="175000"/>
                      <a:alpha val="40000"/>
                    </a:schemeClr>
                  </a:glow>
                  <a:outerShdw blurRad="38100" dist="25400" dir="5400000" algn="ctr" rotWithShape="0">
                    <a:srgbClr val="6E747A">
                      <a:alpha val="43000"/>
                    </a:srgbClr>
                  </a:outerShdw>
                </a:effectLst>
              </a:rPr>
              <a:t>הסוף!!!!!</a:t>
            </a:r>
            <a:endParaRPr lang="he-IL" sz="16600" cap="none" dirty="0">
              <a:ln w="0"/>
              <a:solidFill>
                <a:schemeClr val="accent1"/>
              </a:solidFill>
              <a:effectLst>
                <a:glow rad="139700">
                  <a:schemeClr val="accent2">
                    <a:satMod val="175000"/>
                    <a:alpha val="40000"/>
                  </a:schemeClr>
                </a:glow>
                <a:outerShdw blurRad="38100" dist="25400" dir="5400000" algn="ctr" rotWithShape="0">
                  <a:srgbClr val="6E747A">
                    <a:alpha val="43000"/>
                  </a:srgbClr>
                </a:outerShdw>
              </a:effectLst>
            </a:endParaRPr>
          </a:p>
        </p:txBody>
      </p:sp>
      <p:sp>
        <p:nvSpPr>
          <p:cNvPr id="4" name="לחצן פעולה: בית 3">
            <a:hlinkClick r:id="" action="ppaction://hlinkshowjump?jump=firstslide" highlightClick="1"/>
          </p:cNvPr>
          <p:cNvSpPr/>
          <p:nvPr/>
        </p:nvSpPr>
        <p:spPr>
          <a:xfrm>
            <a:off x="10063316" y="5840363"/>
            <a:ext cx="1671483" cy="860322"/>
          </a:xfrm>
          <a:prstGeom prst="actionButtonHome">
            <a:avLst/>
          </a:prstGeom>
          <a:ln/>
        </p:spPr>
        <p:style>
          <a:lnRef idx="2">
            <a:schemeClr val="accent3"/>
          </a:lnRef>
          <a:fillRef idx="1">
            <a:schemeClr val="lt1"/>
          </a:fillRef>
          <a:effectRef idx="0">
            <a:schemeClr val="accent3"/>
          </a:effectRef>
          <a:fontRef idx="minor">
            <a:schemeClr val="dk1"/>
          </a:fontRef>
        </p:style>
        <p:txBody>
          <a:bodyPr rtlCol="1" anchor="ctr"/>
          <a:lstStyle/>
          <a:p>
            <a:pPr algn="ctr"/>
            <a:endParaRPr lang="he-IL"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5" name="Picture 2" descr="D:\DOC\!\!\אתר חמדת ימים\כריכה חמדת ימים חלק ב'.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5148309"/>
            <a:ext cx="887963" cy="12585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07504" y="6389137"/>
            <a:ext cx="2083334" cy="253916"/>
          </a:xfrm>
          <a:prstGeom prst="rect">
            <a:avLst/>
          </a:prstGeom>
          <a:noFill/>
        </p:spPr>
        <p:txBody>
          <a:bodyPr wrap="square" rtlCol="1">
            <a:spAutoFit/>
          </a:bodyPr>
          <a:lstStyle/>
          <a:p>
            <a:r>
              <a:rPr lang="en-US" sz="1050" dirty="0" smtClean="0">
                <a:hlinkClick r:id="rId3"/>
              </a:rPr>
              <a:t>www.hemdatyamim.022.co.il</a:t>
            </a:r>
            <a:endParaRPr lang="he-IL" sz="1050" dirty="0"/>
          </a:p>
        </p:txBody>
      </p:sp>
      <p:sp>
        <p:nvSpPr>
          <p:cNvPr id="8" name="TextBox 7">
            <a:hlinkClick r:id="rId5"/>
          </p:cNvPr>
          <p:cNvSpPr txBox="1"/>
          <p:nvPr/>
        </p:nvSpPr>
        <p:spPr>
          <a:xfrm>
            <a:off x="2284300" y="5963192"/>
            <a:ext cx="2701752" cy="646331"/>
          </a:xfrm>
          <a:prstGeom prst="rect">
            <a:avLst/>
          </a:prstGeom>
          <a:noFill/>
        </p:spPr>
        <p:txBody>
          <a:bodyPr wrap="square" rtlCol="1">
            <a:spAutoFit/>
          </a:bodyPr>
          <a:lstStyle/>
          <a:p>
            <a:r>
              <a:rPr lang="he-IL" dirty="0" smtClean="0">
                <a:solidFill>
                  <a:srgbClr val="92D050"/>
                </a:solidFill>
                <a:effectLst>
                  <a:glow rad="101600">
                    <a:schemeClr val="tx2">
                      <a:alpha val="40000"/>
                    </a:schemeClr>
                  </a:glow>
                </a:effectLst>
                <a:cs typeface="Agas" pitchFamily="2" charset="-79"/>
              </a:rPr>
              <a:t>מצגות וחומרי עזר נוספים</a:t>
            </a:r>
          </a:p>
          <a:p>
            <a:r>
              <a:rPr lang="he-IL" dirty="0" smtClean="0">
                <a:solidFill>
                  <a:srgbClr val="92D050"/>
                </a:solidFill>
                <a:effectLst>
                  <a:glow rad="101600">
                    <a:schemeClr val="tx2">
                      <a:alpha val="40000"/>
                    </a:schemeClr>
                  </a:glow>
                </a:effectLst>
                <a:cs typeface="Agas" pitchFamily="2" charset="-79"/>
              </a:rPr>
              <a:t>באתר חמדת ימים</a:t>
            </a:r>
            <a:endParaRPr lang="he-IL" dirty="0">
              <a:solidFill>
                <a:srgbClr val="92D050"/>
              </a:solidFill>
              <a:effectLst>
                <a:glow rad="101600">
                  <a:schemeClr val="tx2">
                    <a:alpha val="40000"/>
                  </a:schemeClr>
                </a:glow>
              </a:effectLst>
              <a:cs typeface="Agas" pitchFamily="2" charset="-79"/>
            </a:endParaRPr>
          </a:p>
        </p:txBody>
      </p:sp>
      <p:pic>
        <p:nvPicPr>
          <p:cNvPr id="9" name="Picture 3" descr="D:\DOC\!\אברהם אביחי\תיקיה חדשה (2)\open_icon_library-standard-0.11\open_icon_library-standard\icons\png\64x64\actions\go-previous-5.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5740" y="6180220"/>
            <a:ext cx="610242" cy="610242"/>
          </a:xfrm>
          <a:prstGeom prst="rect">
            <a:avLst/>
          </a:prstGeom>
          <a:noFill/>
          <a:effectLst>
            <a:reflection endPos="0" dist="508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409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16" presetClass="entr" presetSubtype="37"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500"/>
                                        <p:tgtEl>
                                          <p:spTgt spid="5"/>
                                        </p:tgtEl>
                                      </p:cBhvr>
                                    </p:animEffect>
                                  </p:childTnLst>
                                </p:cTn>
                              </p:par>
                            </p:childTnLst>
                          </p:cTn>
                        </p:par>
                        <p:par>
                          <p:cTn id="11" fill="hold">
                            <p:stCondLst>
                              <p:cond delay="1500"/>
                            </p:stCondLst>
                            <p:childTnLst>
                              <p:par>
                                <p:cTn id="12" presetID="14" presetClass="entr" presetSubtype="10" fill="hold" grpId="0" nodeType="after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par>
                                <p:cTn id="15" presetID="55" presetClass="entr" presetSubtype="0" fill="hold" nodeType="withEffect">
                                  <p:stCondLst>
                                    <p:cond delay="50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strVal val="#ppt_w*0.70"/>
                                          </p:val>
                                        </p:tav>
                                        <p:tav tm="100000">
                                          <p:val>
                                            <p:strVal val="#ppt_w"/>
                                          </p:val>
                                        </p:tav>
                                      </p:tavLst>
                                    </p:anim>
                                    <p:anim calcmode="lin" valueType="num">
                                      <p:cBhvr>
                                        <p:cTn id="18" dur="500" fill="hold"/>
                                        <p:tgtEl>
                                          <p:spTgt spid="9"/>
                                        </p:tgtEl>
                                        <p:attrNameLst>
                                          <p:attrName>ppt_h</p:attrName>
                                        </p:attrNameLst>
                                      </p:cBhvr>
                                      <p:tavLst>
                                        <p:tav tm="0">
                                          <p:val>
                                            <p:strVal val="#ppt_h"/>
                                          </p:val>
                                        </p:tav>
                                        <p:tav tm="100000">
                                          <p:val>
                                            <p:strVal val="#ppt_h"/>
                                          </p:val>
                                        </p:tav>
                                      </p:tavLst>
                                    </p:anim>
                                    <p:animEffect transition="in" filter="fade">
                                      <p:cBhvr>
                                        <p:cTn id="19" dur="500"/>
                                        <p:tgtEl>
                                          <p:spTgt spid="9"/>
                                        </p:tgtEl>
                                      </p:cBhvr>
                                    </p:animEffect>
                                  </p:childTnLst>
                                </p:cTn>
                              </p:par>
                            </p:childTnLst>
                          </p:cTn>
                        </p:par>
                        <p:par>
                          <p:cTn id="20" fill="hold">
                            <p:stCondLst>
                              <p:cond delay="2500"/>
                            </p:stCondLst>
                            <p:childTnLst>
                              <p:par>
                                <p:cTn id="21" presetID="0" presetClass="path" presetSubtype="0" accel="50000" decel="50000" fill="hold" nodeType="afterEffect">
                                  <p:stCondLst>
                                    <p:cond delay="0"/>
                                  </p:stCondLst>
                                  <p:childTnLst>
                                    <p:animMotion origin="layout" path="M -3.05556E-6 -1.85185E-6 L -0.05208 0.00371 L -0.01267 0.00371 L -0.0592 0.00556 L -0.03524 0.00556 L -0.05781 0.00371 " pathEditMode="relative" rAng="0" ptsTypes="AAAAAA">
                                      <p:cBhvr>
                                        <p:cTn id="22" dur="3000" fill="hold"/>
                                        <p:tgtEl>
                                          <p:spTgt spid="9"/>
                                        </p:tgtEl>
                                        <p:attrNameLst>
                                          <p:attrName>ppt_x</p:attrName>
                                          <p:attrName>ppt_y</p:attrName>
                                        </p:attrNameLst>
                                      </p:cBhvr>
                                      <p:rCtr x="-2969" y="278"/>
                                    </p:animMotion>
                                  </p:childTnLst>
                                </p:cTn>
                              </p:par>
                              <p:par>
                                <p:cTn id="23" presetID="35" presetClass="path" presetSubtype="0" accel="50000" decel="50000" fill="hold" grpId="1" nodeType="withEffect">
                                  <p:stCondLst>
                                    <p:cond delay="100"/>
                                  </p:stCondLst>
                                  <p:childTnLst>
                                    <p:animMotion origin="layout" path="M 5.55556E-7 4.81481E-6 L -0.02344 0.00347 " pathEditMode="relative" rAng="0" ptsTypes="AA">
                                      <p:cBhvr>
                                        <p:cTn id="24" dur="3200" fill="hold"/>
                                        <p:tgtEl>
                                          <p:spTgt spid="8"/>
                                        </p:tgtEl>
                                        <p:attrNameLst>
                                          <p:attrName>ppt_x</p:attrName>
                                          <p:attrName>ppt_y</p:attrName>
                                        </p:attrNameLst>
                                      </p:cBhvr>
                                      <p:rCtr x="-1181" y="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Lst>
  </p:timing>
</p:sld>
</file>

<file path=ppt/theme/theme1.xml><?xml version="1.0" encoding="utf-8"?>
<a:theme xmlns:a="http://schemas.openxmlformats.org/drawingml/2006/main" name="שובל אדים">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שובל אדים">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שובל אדים">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TM04033937[[fn=שובל אדים]]</Template>
  <TotalTime>0</TotalTime>
  <Words>1296</Words>
  <Application>Microsoft Office PowerPoint</Application>
  <PresentationFormat>מסך רחב</PresentationFormat>
  <Paragraphs>191</Paragraphs>
  <Slides>41</Slides>
  <Notes>15</Notes>
  <HiddenSlides>0</HiddenSlides>
  <MMClips>5</MMClips>
  <ScaleCrop>false</ScaleCrop>
  <HeadingPairs>
    <vt:vector size="6" baseType="variant">
      <vt:variant>
        <vt:lpstr>גופנים בשימוש</vt:lpstr>
      </vt:variant>
      <vt:variant>
        <vt:i4>10</vt:i4>
      </vt:variant>
      <vt:variant>
        <vt:lpstr>ערכת נושא</vt:lpstr>
      </vt:variant>
      <vt:variant>
        <vt:i4>1</vt:i4>
      </vt:variant>
      <vt:variant>
        <vt:lpstr>כותרות שקופיות</vt:lpstr>
      </vt:variant>
      <vt:variant>
        <vt:i4>41</vt:i4>
      </vt:variant>
    </vt:vector>
  </HeadingPairs>
  <TitlesOfParts>
    <vt:vector size="52" baseType="lpstr">
      <vt:lpstr>.David</vt:lpstr>
      <vt:lpstr>Agas</vt:lpstr>
      <vt:lpstr>Arial</vt:lpstr>
      <vt:lpstr>Calibri</vt:lpstr>
      <vt:lpstr>Century Gothic</vt:lpstr>
      <vt:lpstr>David</vt:lpstr>
      <vt:lpstr>Franklin Gothic Demi</vt:lpstr>
      <vt:lpstr>Guttman Keren</vt:lpstr>
      <vt:lpstr>Guttman Stam</vt:lpstr>
      <vt:lpstr>Times New Roman</vt:lpstr>
      <vt:lpstr>שובל אדים</vt:lpstr>
      <vt:lpstr>מלאכת כותב</vt:lpstr>
      <vt:lpstr>המלאכה במשכן</vt:lpstr>
      <vt:lpstr>       סוגי כתיבה מותרים ואסורים בשבת</vt:lpstr>
      <vt:lpstr>יופי תשובה נכונה!!!!!!!</vt:lpstr>
      <vt:lpstr>יופי תשובה נכונה!!!!!!!</vt:lpstr>
      <vt:lpstr>יופי תשובה נכונה!!!!!!!</vt:lpstr>
      <vt:lpstr>יופי תשובה נכונה!!!!!!!</vt:lpstr>
      <vt:lpstr>יופי תשובה נכונה!!!!!!!</vt:lpstr>
      <vt:lpstr>לא נורא אולי בפעם הבאה תצליחו!!!</vt:lpstr>
      <vt:lpstr>לא נורא אולי בפעם הבאה תצליחו!!!</vt:lpstr>
      <vt:lpstr>לא נורא אולי בפעם הבאה תצליחו!!!</vt:lpstr>
      <vt:lpstr>לא נורא אולי בפעם הבאה תצליחו!!!</vt:lpstr>
      <vt:lpstr>לא נורא אולי בפעם הבאה תצליחו!!!</vt:lpstr>
      <vt:lpstr> כתיבה של סופר סת"ם בשבת</vt:lpstr>
      <vt:lpstr>מצייר ורושם</vt:lpstr>
      <vt:lpstr>הליכה עם נעלים על גבי עפר</vt:lpstr>
      <vt:lpstr>קירוב חצאי נייר בשבת</vt:lpstr>
      <vt:lpstr>פתיחת מנעול מספרים בשבת</vt:lpstr>
      <vt:lpstr>גזירות דרבנן משום חשש לאיסור כותב</vt:lpstr>
      <vt:lpstr>איסורי דרבנן </vt:lpstr>
      <vt:lpstr>שאלה והלוואה בשבת</vt:lpstr>
      <vt:lpstr>שאלה והלוואה בשבת</vt:lpstr>
      <vt:lpstr>מדידה בשבת</vt:lpstr>
      <vt:lpstr>איסור חז"ל</vt:lpstr>
      <vt:lpstr>מדידה לצורך מצווה</vt:lpstr>
      <vt:lpstr>נתינת מתנה בשבת</vt:lpstr>
      <vt:lpstr>נתינת מתנה בשבת</vt:lpstr>
      <vt:lpstr>נתינת מתנה בשבת - המשך</vt:lpstr>
      <vt:lpstr>הלכות מעשיות</vt:lpstr>
      <vt:lpstr>חישוב חשבונות</vt:lpstr>
      <vt:lpstr>מניית נקודות במשחק</vt:lpstr>
      <vt:lpstr>מניית נקודות במשחק</vt:lpstr>
      <vt:lpstr>המוחק</vt:lpstr>
      <vt:lpstr>מחיקה במשכן</vt:lpstr>
      <vt:lpstr>מחיקת אותיות שבדברי מאכל</vt:lpstr>
      <vt:lpstr>מחיקת אותיות שבדברי מאכל </vt:lpstr>
      <vt:lpstr>מחיקת אותיות שבדברי מאכל</vt:lpstr>
      <vt:lpstr>קריעת אריזות שכתובות עליהן אותיות</vt:lpstr>
      <vt:lpstr>גזירות דרבנן ממלאכת מוחק</vt:lpstr>
      <vt:lpstr>שטרות חוב</vt:lpstr>
      <vt:lpstr>הסוף!!!!!</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הלכות שבת</dc:subject>
  <dc:creator/>
  <cp:lastModifiedBy/>
  <cp:revision>1</cp:revision>
  <dcterms:created xsi:type="dcterms:W3CDTF">2016-06-08T12:09:41Z</dcterms:created>
  <dcterms:modified xsi:type="dcterms:W3CDTF">2016-06-08T12:12:02Z</dcterms:modified>
</cp:coreProperties>
</file>