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96" r:id="rId1"/>
  </p:sldMasterIdLst>
  <p:notesMasterIdLst>
    <p:notesMasterId r:id="rId27"/>
  </p:notesMasterIdLst>
  <p:sldIdLst>
    <p:sldId id="260" r:id="rId2"/>
    <p:sldId id="262" r:id="rId3"/>
    <p:sldId id="277" r:id="rId4"/>
    <p:sldId id="265" r:id="rId5"/>
    <p:sldId id="290" r:id="rId6"/>
    <p:sldId id="266" r:id="rId7"/>
    <p:sldId id="279" r:id="rId8"/>
    <p:sldId id="267" r:id="rId9"/>
    <p:sldId id="291" r:id="rId10"/>
    <p:sldId id="268" r:id="rId11"/>
    <p:sldId id="281" r:id="rId12"/>
    <p:sldId id="269" r:id="rId13"/>
    <p:sldId id="282" r:id="rId14"/>
    <p:sldId id="270" r:id="rId15"/>
    <p:sldId id="292" r:id="rId16"/>
    <p:sldId id="271" r:id="rId17"/>
    <p:sldId id="284" r:id="rId18"/>
    <p:sldId id="272" r:id="rId19"/>
    <p:sldId id="293" r:id="rId20"/>
    <p:sldId id="273" r:id="rId21"/>
    <p:sldId id="294" r:id="rId22"/>
    <p:sldId id="274" r:id="rId23"/>
    <p:sldId id="295" r:id="rId24"/>
    <p:sldId id="296" r:id="rId25"/>
    <p:sldId id="297" r:id="rId26"/>
  </p:sldIdLst>
  <p:sldSz cx="9144000" cy="6858000" type="screen4x3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EE6F7"/>
    <a:srgbClr val="024E4C"/>
    <a:srgbClr val="F24826"/>
    <a:srgbClr val="FA721E"/>
    <a:srgbClr val="F29126"/>
    <a:srgbClr val="F9A45D"/>
    <a:srgbClr val="993300"/>
    <a:srgbClr val="FFFFFF"/>
    <a:srgbClr val="FF3399"/>
    <a:srgbClr val="FF96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>
      <p:cViewPr varScale="1">
        <p:scale>
          <a:sx n="84" d="100"/>
          <a:sy n="84" d="100"/>
        </p:scale>
        <p:origin x="-72" y="-3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EB5F807F-7A22-446B-B1C7-91AFD91006C3}" type="datetimeFigureOut">
              <a:rPr lang="he-IL" smtClean="0"/>
              <a:t>כ"ג/ניסן/תשע"ד</a:t>
            </a:fld>
            <a:endParaRPr lang="he-IL"/>
          </a:p>
        </p:txBody>
      </p:sp>
      <p:sp>
        <p:nvSpPr>
          <p:cNvPr id="4" name="מציין מיקום של תמונת שקופית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he-IL"/>
          </a:p>
        </p:txBody>
      </p:sp>
      <p:sp>
        <p:nvSpPr>
          <p:cNvPr id="5" name="מציין מיקום של הערות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42AB4375-EB53-47BD-998B-1B743C35D90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5260831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CFCEC5-4F13-4FD8-B74A-BECB0D5B5708}" type="slidenum">
              <a:rPr lang="he-IL" smtClean="0">
                <a:solidFill>
                  <a:prstClr val="black"/>
                </a:solidFill>
              </a:rPr>
              <a:pPr/>
              <a:t>1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34394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CFCEC5-4F13-4FD8-B74A-BECB0D5B5708}" type="slidenum">
              <a:rPr lang="he-IL" smtClean="0">
                <a:solidFill>
                  <a:prstClr val="black"/>
                </a:solidFill>
              </a:rPr>
              <a:pPr/>
              <a:t>2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34394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CFCEC5-4F13-4FD8-B74A-BECB0D5B5708}" type="slidenum">
              <a:rPr lang="he-IL" smtClean="0">
                <a:solidFill>
                  <a:prstClr val="black"/>
                </a:solidFill>
              </a:rPr>
              <a:pPr/>
              <a:t>3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34394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CFCEC5-4F13-4FD8-B74A-BECB0D5B5708}" type="slidenum">
              <a:rPr lang="he-IL" smtClean="0">
                <a:solidFill>
                  <a:prstClr val="black"/>
                </a:solidFill>
              </a:rPr>
              <a:pPr/>
              <a:t>4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34394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CFCEC5-4F13-4FD8-B74A-BECB0D5B5708}" type="slidenum">
              <a:rPr lang="he-IL" smtClean="0">
                <a:solidFill>
                  <a:prstClr val="black"/>
                </a:solidFill>
              </a:rPr>
              <a:pPr/>
              <a:t>5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34394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CFCEC5-4F13-4FD8-B74A-BECB0D5B5708}" type="slidenum">
              <a:rPr lang="he-IL" smtClean="0">
                <a:solidFill>
                  <a:prstClr val="black"/>
                </a:solidFill>
              </a:rPr>
              <a:pPr/>
              <a:t>6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3439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CFCEC5-4F13-4FD8-B74A-BECB0D5B5708}" type="slidenum">
              <a:rPr lang="he-IL" smtClean="0">
                <a:solidFill>
                  <a:prstClr val="black"/>
                </a:solidFill>
              </a:rPr>
              <a:pPr/>
              <a:t>7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34394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CFCEC5-4F13-4FD8-B74A-BECB0D5B5708}" type="slidenum">
              <a:rPr lang="he-IL" smtClean="0">
                <a:solidFill>
                  <a:prstClr val="black"/>
                </a:solidFill>
              </a:rPr>
              <a:pPr/>
              <a:t>8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34394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CFCEC5-4F13-4FD8-B74A-BECB0D5B5708}" type="slidenum">
              <a:rPr lang="he-IL" smtClean="0">
                <a:solidFill>
                  <a:prstClr val="black"/>
                </a:solidFill>
              </a:rPr>
              <a:pPr/>
              <a:t>9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34394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CFCEC5-4F13-4FD8-B74A-BECB0D5B5708}" type="slidenum">
              <a:rPr lang="he-IL" smtClean="0">
                <a:solidFill>
                  <a:prstClr val="black"/>
                </a:solidFill>
              </a:rPr>
              <a:pPr/>
              <a:t>10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34394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CFCEC5-4F13-4FD8-B74A-BECB0D5B5708}" type="slidenum">
              <a:rPr lang="he-IL" smtClean="0">
                <a:solidFill>
                  <a:prstClr val="black"/>
                </a:solidFill>
              </a:rPr>
              <a:pPr/>
              <a:t>11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34394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CFCEC5-4F13-4FD8-B74A-BECB0D5B5708}" type="slidenum">
              <a:rPr lang="he-IL" smtClean="0">
                <a:solidFill>
                  <a:prstClr val="black"/>
                </a:solidFill>
              </a:rPr>
              <a:pPr/>
              <a:t>12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34394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CFCEC5-4F13-4FD8-B74A-BECB0D5B5708}" type="slidenum">
              <a:rPr lang="he-IL" smtClean="0">
                <a:solidFill>
                  <a:prstClr val="black"/>
                </a:solidFill>
              </a:rPr>
              <a:pPr/>
              <a:t>13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34394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CFCEC5-4F13-4FD8-B74A-BECB0D5B5708}" type="slidenum">
              <a:rPr lang="he-IL" smtClean="0">
                <a:solidFill>
                  <a:prstClr val="black"/>
                </a:solidFill>
              </a:rPr>
              <a:pPr/>
              <a:t>14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34394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CFCEC5-4F13-4FD8-B74A-BECB0D5B5708}" type="slidenum">
              <a:rPr lang="he-IL" smtClean="0">
                <a:solidFill>
                  <a:prstClr val="black"/>
                </a:solidFill>
              </a:rPr>
              <a:pPr/>
              <a:t>15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34394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CFCEC5-4F13-4FD8-B74A-BECB0D5B5708}" type="slidenum">
              <a:rPr lang="he-IL" smtClean="0">
                <a:solidFill>
                  <a:prstClr val="black"/>
                </a:solidFill>
              </a:rPr>
              <a:pPr/>
              <a:t>16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34394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CFCEC5-4F13-4FD8-B74A-BECB0D5B5708}" type="slidenum">
              <a:rPr lang="he-IL" smtClean="0">
                <a:solidFill>
                  <a:prstClr val="black"/>
                </a:solidFill>
              </a:rPr>
              <a:pPr/>
              <a:t>17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34394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CFCEC5-4F13-4FD8-B74A-BECB0D5B5708}" type="slidenum">
              <a:rPr lang="he-IL" smtClean="0">
                <a:solidFill>
                  <a:prstClr val="black"/>
                </a:solidFill>
              </a:rPr>
              <a:pPr/>
              <a:t>18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34394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CFCEC5-4F13-4FD8-B74A-BECB0D5B5708}" type="slidenum">
              <a:rPr lang="he-IL" smtClean="0">
                <a:solidFill>
                  <a:prstClr val="black"/>
                </a:solidFill>
              </a:rPr>
              <a:pPr/>
              <a:t>19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34394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CFCEC5-4F13-4FD8-B74A-BECB0D5B5708}" type="slidenum">
              <a:rPr lang="he-IL" smtClean="0">
                <a:solidFill>
                  <a:prstClr val="black"/>
                </a:solidFill>
              </a:rPr>
              <a:pPr/>
              <a:t>20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34394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CFCEC5-4F13-4FD8-B74A-BECB0D5B5708}" type="slidenum">
              <a:rPr lang="he-IL" smtClean="0">
                <a:solidFill>
                  <a:prstClr val="black"/>
                </a:solidFill>
              </a:rPr>
              <a:pPr/>
              <a:t>21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34394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CFCEC5-4F13-4FD8-B74A-BECB0D5B5708}" type="slidenum">
              <a:rPr lang="he-IL" smtClean="0">
                <a:solidFill>
                  <a:prstClr val="black"/>
                </a:solidFill>
              </a:rPr>
              <a:pPr/>
              <a:t>22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34394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CFCEC5-4F13-4FD8-B74A-BECB0D5B5708}" type="slidenum">
              <a:rPr lang="he-IL" smtClean="0">
                <a:solidFill>
                  <a:prstClr val="black"/>
                </a:solidFill>
              </a:rPr>
              <a:pPr/>
              <a:t>23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34394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CFCEC5-4F13-4FD8-B74A-BECB0D5B5708}" type="slidenum">
              <a:rPr lang="he-IL" smtClean="0">
                <a:solidFill>
                  <a:prstClr val="black"/>
                </a:solidFill>
              </a:rPr>
              <a:pPr/>
              <a:t>24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34394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CFCEC5-4F13-4FD8-B74A-BECB0D5B5708}" type="slidenum">
              <a:rPr lang="he-IL" smtClean="0">
                <a:solidFill>
                  <a:prstClr val="black"/>
                </a:solidFill>
              </a:rPr>
              <a:pPr/>
              <a:t>25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3439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11FB3F-7103-44AF-AF57-7D069C9F39AF}" type="datetimeFigureOut">
              <a:rPr lang="he-IL" smtClean="0">
                <a:solidFill>
                  <a:srgbClr val="073E87"/>
                </a:solidFill>
              </a:rPr>
              <a:pPr/>
              <a:t>כ"ג/ניסן/תשע"ד</a:t>
            </a:fld>
            <a:endParaRPr lang="he-IL">
              <a:solidFill>
                <a:srgbClr val="073E87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srgbClr val="073E87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2B929-7FF8-457F-A2B5-7ADDF994F20A}" type="slidenum">
              <a:rPr lang="he-IL" smtClean="0">
                <a:solidFill>
                  <a:srgbClr val="073E87"/>
                </a:solidFill>
              </a:rPr>
              <a:pPr/>
              <a:t>‹#›</a:t>
            </a:fld>
            <a:endParaRPr lang="he-IL">
              <a:solidFill>
                <a:srgbClr val="073E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7478443"/>
      </p:ext>
    </p:extLst>
  </p:cSld>
  <p:clrMapOvr>
    <a:masterClrMapping/>
  </p:clrMapOvr>
  <p:transition spd="slow" advClick="0"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11FB3F-7103-44AF-AF57-7D069C9F39AF}" type="datetimeFigureOut">
              <a:rPr lang="he-IL" smtClean="0">
                <a:solidFill>
                  <a:srgbClr val="073E87"/>
                </a:solidFill>
              </a:rPr>
              <a:pPr/>
              <a:t>כ"ג/ניסן/תשע"ד</a:t>
            </a:fld>
            <a:endParaRPr lang="he-IL">
              <a:solidFill>
                <a:srgbClr val="073E87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srgbClr val="073E87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2B929-7FF8-457F-A2B5-7ADDF994F20A}" type="slidenum">
              <a:rPr lang="he-IL" smtClean="0">
                <a:solidFill>
                  <a:srgbClr val="073E87"/>
                </a:solidFill>
              </a:rPr>
              <a:pPr/>
              <a:t>‹#›</a:t>
            </a:fld>
            <a:endParaRPr lang="he-IL">
              <a:solidFill>
                <a:srgbClr val="073E87"/>
              </a:solidFill>
            </a:endParaRPr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338086"/>
      </p:ext>
    </p:extLst>
  </p:cSld>
  <p:clrMapOvr>
    <a:masterClrMapping/>
  </p:clrMapOvr>
  <p:transition spd="slow" advClick="0"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11FB3F-7103-44AF-AF57-7D069C9F39AF}" type="datetimeFigureOut">
              <a:rPr lang="he-IL" smtClean="0">
                <a:solidFill>
                  <a:srgbClr val="073E87"/>
                </a:solidFill>
              </a:rPr>
              <a:pPr/>
              <a:t>כ"ג/ניסן/תשע"ד</a:t>
            </a:fld>
            <a:endParaRPr lang="he-IL">
              <a:solidFill>
                <a:srgbClr val="073E87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srgbClr val="073E87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2B929-7FF8-457F-A2B5-7ADDF994F20A}" type="slidenum">
              <a:rPr lang="he-IL" smtClean="0">
                <a:solidFill>
                  <a:srgbClr val="073E87"/>
                </a:solidFill>
              </a:rPr>
              <a:pPr/>
              <a:t>‹#›</a:t>
            </a:fld>
            <a:endParaRPr lang="he-IL">
              <a:solidFill>
                <a:srgbClr val="073E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1480276"/>
      </p:ext>
    </p:extLst>
  </p:cSld>
  <p:clrMapOvr>
    <a:masterClrMapping/>
  </p:clrMapOvr>
  <p:transition spd="slow" advClick="0"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11FB3F-7103-44AF-AF57-7D069C9F39AF}" type="datetimeFigureOut">
              <a:rPr lang="he-IL" smtClean="0">
                <a:solidFill>
                  <a:srgbClr val="073E87"/>
                </a:solidFill>
              </a:rPr>
              <a:pPr/>
              <a:t>כ"ג/ניסן/תשע"ד</a:t>
            </a:fld>
            <a:endParaRPr lang="he-IL">
              <a:solidFill>
                <a:srgbClr val="073E87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srgbClr val="073E87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2B929-7FF8-457F-A2B5-7ADDF994F20A}" type="slidenum">
              <a:rPr lang="he-IL" smtClean="0">
                <a:solidFill>
                  <a:srgbClr val="073E87"/>
                </a:solidFill>
              </a:rPr>
              <a:pPr/>
              <a:t>‹#›</a:t>
            </a:fld>
            <a:endParaRPr lang="he-IL">
              <a:solidFill>
                <a:srgbClr val="073E87"/>
              </a:solidFill>
            </a:endParaRPr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1188674"/>
      </p:ext>
    </p:extLst>
  </p:cSld>
  <p:clrMapOvr>
    <a:masterClrMapping/>
  </p:clrMapOvr>
  <p:transition spd="slow" advClick="0"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11FB3F-7103-44AF-AF57-7D069C9F39AF}" type="datetimeFigureOut">
              <a:rPr lang="he-IL" smtClean="0">
                <a:solidFill>
                  <a:srgbClr val="073E87"/>
                </a:solidFill>
              </a:rPr>
              <a:pPr/>
              <a:t>כ"ג/ניסן/תשע"ד</a:t>
            </a:fld>
            <a:endParaRPr lang="he-IL">
              <a:solidFill>
                <a:srgbClr val="073E87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srgbClr val="073E87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2B929-7FF8-457F-A2B5-7ADDF994F20A}" type="slidenum">
              <a:rPr lang="he-IL" smtClean="0">
                <a:solidFill>
                  <a:srgbClr val="073E87"/>
                </a:solidFill>
              </a:rPr>
              <a:pPr/>
              <a:t>‹#›</a:t>
            </a:fld>
            <a:endParaRPr lang="he-IL">
              <a:solidFill>
                <a:srgbClr val="073E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2639517"/>
      </p:ext>
    </p:extLst>
  </p:cSld>
  <p:clrMapOvr>
    <a:masterClrMapping/>
  </p:clrMapOvr>
  <p:transition spd="slow" advClick="0"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11FB3F-7103-44AF-AF57-7D069C9F39AF}" type="datetimeFigureOut">
              <a:rPr lang="he-IL" smtClean="0">
                <a:solidFill>
                  <a:srgbClr val="073E87"/>
                </a:solidFill>
              </a:rPr>
              <a:pPr/>
              <a:t>כ"ג/ניסן/תשע"ד</a:t>
            </a:fld>
            <a:endParaRPr lang="he-IL">
              <a:solidFill>
                <a:srgbClr val="073E87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srgbClr val="073E87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2B929-7FF8-457F-A2B5-7ADDF994F20A}" type="slidenum">
              <a:rPr lang="he-IL" smtClean="0">
                <a:solidFill>
                  <a:srgbClr val="073E87"/>
                </a:solidFill>
              </a:rPr>
              <a:pPr/>
              <a:t>‹#›</a:t>
            </a:fld>
            <a:endParaRPr lang="he-IL">
              <a:solidFill>
                <a:srgbClr val="073E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1563386"/>
      </p:ext>
    </p:extLst>
  </p:cSld>
  <p:clrMapOvr>
    <a:masterClrMapping/>
  </p:clrMapOvr>
  <p:transition spd="slow" advClick="0"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11FB3F-7103-44AF-AF57-7D069C9F39AF}" type="datetimeFigureOut">
              <a:rPr lang="he-IL" smtClean="0">
                <a:solidFill>
                  <a:srgbClr val="073E87"/>
                </a:solidFill>
              </a:rPr>
              <a:pPr/>
              <a:t>כ"ג/ניסן/תשע"ד</a:t>
            </a:fld>
            <a:endParaRPr lang="he-IL">
              <a:solidFill>
                <a:srgbClr val="073E87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srgbClr val="073E87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2B929-7FF8-457F-A2B5-7ADDF994F20A}" type="slidenum">
              <a:rPr lang="he-IL" smtClean="0">
                <a:solidFill>
                  <a:srgbClr val="073E87"/>
                </a:solidFill>
              </a:rPr>
              <a:pPr/>
              <a:t>‹#›</a:t>
            </a:fld>
            <a:endParaRPr lang="he-IL">
              <a:solidFill>
                <a:srgbClr val="073E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3434623"/>
      </p:ext>
    </p:extLst>
  </p:cSld>
  <p:clrMapOvr>
    <a:masterClrMapping/>
  </p:clrMapOvr>
  <p:transition spd="slow" advClick="0"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11FB3F-7103-44AF-AF57-7D069C9F39AF}" type="datetimeFigureOut">
              <a:rPr lang="he-IL" smtClean="0">
                <a:solidFill>
                  <a:srgbClr val="073E87"/>
                </a:solidFill>
              </a:rPr>
              <a:pPr/>
              <a:t>כ"ג/ניסן/תשע"ד</a:t>
            </a:fld>
            <a:endParaRPr lang="he-IL">
              <a:solidFill>
                <a:srgbClr val="073E87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srgbClr val="073E87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2B929-7FF8-457F-A2B5-7ADDF994F20A}" type="slidenum">
              <a:rPr lang="he-IL" smtClean="0">
                <a:solidFill>
                  <a:srgbClr val="073E87"/>
                </a:solidFill>
              </a:rPr>
              <a:pPr/>
              <a:t>‹#›</a:t>
            </a:fld>
            <a:endParaRPr lang="he-IL">
              <a:solidFill>
                <a:srgbClr val="073E87"/>
              </a:solidFill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668063"/>
      </p:ext>
    </p:extLst>
  </p:cSld>
  <p:clrMapOvr>
    <a:masterClrMapping/>
  </p:clrMapOvr>
  <p:transition spd="slow" advClick="0"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11FB3F-7103-44AF-AF57-7D069C9F39AF}" type="datetimeFigureOut">
              <a:rPr lang="he-IL" smtClean="0">
                <a:solidFill>
                  <a:srgbClr val="073E87"/>
                </a:solidFill>
              </a:rPr>
              <a:pPr/>
              <a:t>כ"ג/ניסן/תשע"ד</a:t>
            </a:fld>
            <a:endParaRPr lang="he-IL">
              <a:solidFill>
                <a:srgbClr val="073E87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srgbClr val="073E87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2B929-7FF8-457F-A2B5-7ADDF994F20A}" type="slidenum">
              <a:rPr lang="he-IL" smtClean="0">
                <a:solidFill>
                  <a:srgbClr val="073E87"/>
                </a:solidFill>
              </a:rPr>
              <a:pPr/>
              <a:t>‹#›</a:t>
            </a:fld>
            <a:endParaRPr lang="he-IL">
              <a:solidFill>
                <a:srgbClr val="073E87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he-IL" smtClean="0"/>
              <a:t>לחץ על הסמל כדי להוסיף תמונה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26825279"/>
      </p:ext>
    </p:extLst>
  </p:cSld>
  <p:clrMapOvr>
    <a:masterClrMapping/>
  </p:clrMapOvr>
  <p:transition spd="slow" advClick="0"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11FB3F-7103-44AF-AF57-7D069C9F39AF}" type="datetimeFigureOut">
              <a:rPr lang="he-IL" smtClean="0">
                <a:solidFill>
                  <a:srgbClr val="073E87"/>
                </a:solidFill>
              </a:rPr>
              <a:pPr/>
              <a:t>כ"ג/ניסן/תשע"ד</a:t>
            </a:fld>
            <a:endParaRPr lang="he-IL">
              <a:solidFill>
                <a:srgbClr val="073E87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srgbClr val="073E87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2B929-7FF8-457F-A2B5-7ADDF994F20A}" type="slidenum">
              <a:rPr lang="he-IL" smtClean="0">
                <a:solidFill>
                  <a:srgbClr val="073E87"/>
                </a:solidFill>
              </a:rPr>
              <a:pPr/>
              <a:t>‹#›</a:t>
            </a:fld>
            <a:endParaRPr lang="he-IL">
              <a:solidFill>
                <a:srgbClr val="073E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5530216"/>
      </p:ext>
    </p:extLst>
  </p:cSld>
  <p:clrMapOvr>
    <a:masterClrMapping/>
  </p:clrMapOvr>
  <p:transition spd="slow" advClick="0"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11FB3F-7103-44AF-AF57-7D069C9F39AF}" type="datetimeFigureOut">
              <a:rPr lang="he-IL" smtClean="0">
                <a:solidFill>
                  <a:srgbClr val="073E87"/>
                </a:solidFill>
              </a:rPr>
              <a:pPr/>
              <a:t>כ"ג/ניסן/תשע"ד</a:t>
            </a:fld>
            <a:endParaRPr lang="he-IL">
              <a:solidFill>
                <a:srgbClr val="073E87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srgbClr val="073E87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2B929-7FF8-457F-A2B5-7ADDF994F20A}" type="slidenum">
              <a:rPr lang="he-IL" smtClean="0">
                <a:solidFill>
                  <a:srgbClr val="073E87"/>
                </a:solidFill>
              </a:rPr>
              <a:pPr/>
              <a:t>‹#›</a:t>
            </a:fld>
            <a:endParaRPr lang="he-IL">
              <a:solidFill>
                <a:srgbClr val="073E87"/>
              </a:solidFill>
            </a:endParaRPr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7815153"/>
      </p:ext>
    </p:extLst>
  </p:cSld>
  <p:clrMapOvr>
    <a:masterClrMapping/>
  </p:clrMapOvr>
  <p:transition spd="slow" advClick="0">
    <p:wipe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5A11FB3F-7103-44AF-AF57-7D069C9F39AF}" type="datetimeFigureOut">
              <a:rPr lang="he-IL" smtClean="0">
                <a:solidFill>
                  <a:srgbClr val="073E87"/>
                </a:solidFill>
              </a:rPr>
              <a:pPr/>
              <a:t>כ"ג/ניסן/תשע"ד</a:t>
            </a:fld>
            <a:endParaRPr lang="he-IL">
              <a:solidFill>
                <a:srgbClr val="073E87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he-IL">
              <a:solidFill>
                <a:srgbClr val="073E87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EFD2B929-7FF8-457F-A2B5-7ADDF994F20A}" type="slidenum">
              <a:rPr lang="he-IL" smtClean="0">
                <a:solidFill>
                  <a:srgbClr val="073E87"/>
                </a:solidFill>
              </a:rPr>
              <a:pPr/>
              <a:t>‹#›</a:t>
            </a:fld>
            <a:endParaRPr lang="he-IL">
              <a:solidFill>
                <a:srgbClr val="073E87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945658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 spd="slow" advClick="0">
    <p:wipe dir="d"/>
  </p:transition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rtl="1" eaLnBrk="1" hangingPunct="1">
        <a:defRPr>
          <a:solidFill>
            <a:schemeClr val="tx2"/>
          </a:solidFill>
        </a:defRPr>
      </a:lvl2pPr>
      <a:lvl3pPr rtl="1" eaLnBrk="1" hangingPunct="1">
        <a:defRPr>
          <a:solidFill>
            <a:schemeClr val="tx2"/>
          </a:solidFill>
        </a:defRPr>
      </a:lvl3pPr>
      <a:lvl4pPr rtl="1" eaLnBrk="1" hangingPunct="1">
        <a:defRPr>
          <a:solidFill>
            <a:schemeClr val="tx2"/>
          </a:solidFill>
        </a:defRPr>
      </a:lvl4pPr>
      <a:lvl5pPr rtl="1" eaLnBrk="1" hangingPunct="1">
        <a:defRPr>
          <a:solidFill>
            <a:schemeClr val="tx2"/>
          </a:solidFill>
        </a:defRPr>
      </a:lvl5pPr>
      <a:lvl6pPr rtl="1" eaLnBrk="1" hangingPunct="1">
        <a:defRPr>
          <a:solidFill>
            <a:schemeClr val="tx2"/>
          </a:solidFill>
        </a:defRPr>
      </a:lvl6pPr>
      <a:lvl7pPr rtl="1" eaLnBrk="1" hangingPunct="1">
        <a:defRPr>
          <a:solidFill>
            <a:schemeClr val="tx2"/>
          </a:solidFill>
        </a:defRPr>
      </a:lvl7pPr>
      <a:lvl8pPr rtl="1" eaLnBrk="1" hangingPunct="1">
        <a:defRPr>
          <a:solidFill>
            <a:schemeClr val="tx2"/>
          </a:solidFill>
        </a:defRPr>
      </a:lvl8pPr>
      <a:lvl9pPr rtl="1" eaLnBrk="1" hangingPunct="1">
        <a:defRPr>
          <a:solidFill>
            <a:schemeClr val="tx2"/>
          </a:solidFill>
        </a:defRPr>
      </a:lvl9pPr>
    </p:titleStyle>
    <p:bodyStyle>
      <a:lvl1pPr marL="274320" indent="-274320" algn="r" defTabSz="914400" rtl="1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r" defTabSz="914400" rtl="1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r" defTabSz="914400" rtl="1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r" defTabSz="914400" rtl="1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r" defTabSz="914400" rtl="1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r" defTabSz="914400" rtl="1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r" defTabSz="914400" rtl="1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r" defTabSz="914400" rtl="1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r" defTabSz="914400" rtl="1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hemdatyamim.022.co.il/BRPortal/br/P102.jsp?arc=805750" TargetMode="Externa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hyperlink" Target="http://www.hemdatyamim.022.co.il/BRPortal/br/P102.jsp?arc=809944" TargetMode="External"/><Relationship Id="rId4" Type="http://schemas.openxmlformats.org/officeDocument/2006/relationships/hyperlink" Target="http://www.hemdatyamim.022.co.il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30323" y="476672"/>
            <a:ext cx="8071049" cy="192103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>
              <a:lnSpc>
                <a:spcPts val="7700"/>
              </a:lnSpc>
            </a:pPr>
            <a:r>
              <a:rPr lang="he-IL" sz="7200" b="1" spc="20" dirty="0" smtClean="0">
                <a:ln>
                  <a:solidFill>
                    <a:srgbClr val="FF964F"/>
                  </a:solidFill>
                </a:ln>
                <a:solidFill>
                  <a:srgbClr val="F4A34A"/>
                </a:solidFill>
                <a:effectLst>
                  <a:glow rad="76200">
                    <a:schemeClr val="accent2">
                      <a:lumMod val="75000"/>
                      <a:alpha val="40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הטיפול באוכל</a:t>
            </a:r>
          </a:p>
          <a:p>
            <a:pPr algn="ctr">
              <a:lnSpc>
                <a:spcPts val="3200"/>
              </a:lnSpc>
            </a:pPr>
            <a:r>
              <a:rPr lang="he-IL" sz="3200" b="1" spc="20" dirty="0">
                <a:ln>
                  <a:solidFill>
                    <a:srgbClr val="FF964F"/>
                  </a:solidFill>
                </a:ln>
                <a:solidFill>
                  <a:srgbClr val="F4A34A"/>
                </a:solidFill>
                <a:effectLst>
                  <a:glow rad="76200">
                    <a:schemeClr val="accent2">
                      <a:lumMod val="75000"/>
                      <a:alpha val="40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נושאים שונים </a:t>
            </a:r>
            <a:r>
              <a:rPr lang="he-IL" sz="3200" b="1" spc="20" dirty="0" smtClean="0">
                <a:ln>
                  <a:solidFill>
                    <a:srgbClr val="FF964F"/>
                  </a:solidFill>
                </a:ln>
                <a:solidFill>
                  <a:srgbClr val="F4A34A"/>
                </a:solidFill>
                <a:effectLst>
                  <a:glow rad="76200">
                    <a:schemeClr val="accent2">
                      <a:lumMod val="75000"/>
                      <a:alpha val="40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מתוך מלאכות: </a:t>
            </a:r>
          </a:p>
          <a:p>
            <a:pPr algn="ctr">
              <a:lnSpc>
                <a:spcPts val="3200"/>
              </a:lnSpc>
            </a:pPr>
            <a:r>
              <a:rPr lang="he-IL" sz="3200" b="1" spc="20" dirty="0" smtClean="0">
                <a:ln>
                  <a:solidFill>
                    <a:srgbClr val="FF964F"/>
                  </a:solidFill>
                </a:ln>
                <a:solidFill>
                  <a:srgbClr val="F4A34A"/>
                </a:solidFill>
                <a:effectLst>
                  <a:glow rad="76200">
                    <a:schemeClr val="accent2">
                      <a:lumMod val="75000"/>
                      <a:alpha val="40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דש, לש, מעבד, צביעה באוכלים.</a:t>
            </a:r>
            <a:endParaRPr lang="he-IL" sz="2800" b="1" spc="20" dirty="0">
              <a:ln>
                <a:solidFill>
                  <a:srgbClr val="FF964F"/>
                </a:solidFill>
              </a:ln>
              <a:solidFill>
                <a:srgbClr val="F4A34A"/>
              </a:solidFill>
              <a:effectLst>
                <a:glow rad="76200">
                  <a:schemeClr val="accent2">
                    <a:lumMod val="75000"/>
                    <a:alpha val="40000"/>
                  </a:schemeClr>
                </a:glow>
              </a:effectLst>
              <a:latin typeface="David" pitchFamily="34" charset="-79"/>
              <a:cs typeface="David" pitchFamily="34" charset="-79"/>
            </a:endParaRPr>
          </a:p>
        </p:txBody>
      </p:sp>
      <p:sp>
        <p:nvSpPr>
          <p:cNvPr id="27" name="כותרת 1"/>
          <p:cNvSpPr txBox="1">
            <a:spLocks/>
          </p:cNvSpPr>
          <p:nvPr/>
        </p:nvSpPr>
        <p:spPr>
          <a:xfrm>
            <a:off x="1334089" y="2564904"/>
            <a:ext cx="6836296" cy="79208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1" eaLnBrk="1" latinLnBrk="0" hangingPunct="1">
              <a:spcBef>
                <a:spcPct val="0"/>
              </a:spcBef>
              <a:buNone/>
              <a:defRPr sz="44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rtl="1" eaLnBrk="1" hangingPunct="1">
              <a:defRPr>
                <a:solidFill>
                  <a:schemeClr val="tx2"/>
                </a:solidFill>
              </a:defRPr>
            </a:lvl2pPr>
            <a:lvl3pPr rtl="1" eaLnBrk="1" hangingPunct="1">
              <a:defRPr>
                <a:solidFill>
                  <a:schemeClr val="tx2"/>
                </a:solidFill>
              </a:defRPr>
            </a:lvl3pPr>
            <a:lvl4pPr rtl="1" eaLnBrk="1" hangingPunct="1">
              <a:defRPr>
                <a:solidFill>
                  <a:schemeClr val="tx2"/>
                </a:solidFill>
              </a:defRPr>
            </a:lvl4pPr>
            <a:lvl5pPr rtl="1" eaLnBrk="1" hangingPunct="1">
              <a:defRPr>
                <a:solidFill>
                  <a:schemeClr val="tx2"/>
                </a:solidFill>
              </a:defRPr>
            </a:lvl5pPr>
            <a:lvl6pPr rtl="1" eaLnBrk="1" hangingPunct="1">
              <a:defRPr>
                <a:solidFill>
                  <a:schemeClr val="tx2"/>
                </a:solidFill>
              </a:defRPr>
            </a:lvl6pPr>
            <a:lvl7pPr rtl="1" eaLnBrk="1" hangingPunct="1">
              <a:defRPr>
                <a:solidFill>
                  <a:schemeClr val="tx2"/>
                </a:solidFill>
              </a:defRPr>
            </a:lvl7pPr>
            <a:lvl8pPr rtl="1" eaLnBrk="1" hangingPunct="1">
              <a:defRPr>
                <a:solidFill>
                  <a:schemeClr val="tx2"/>
                </a:solidFill>
              </a:defRPr>
            </a:lvl8pPr>
            <a:lvl9pPr rtl="1"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914400" rtl="1" eaLnBrk="1" fontAlgn="auto" latinLnBrk="0" hangingPunct="1">
              <a:lnSpc>
                <a:spcPts val="27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e-IL" sz="2800" b="1" i="0" u="none" strike="noStrike" kern="1200" cap="none" spc="20" normalizeH="0" baseline="0" noProof="0" dirty="0" smtClean="0">
                <a:ln w="3175">
                  <a:solidFill>
                    <a:srgbClr val="89358B"/>
                  </a:solidFill>
                </a:ln>
                <a:solidFill>
                  <a:srgbClr val="8E0000"/>
                </a:solidFill>
                <a:effectLst>
                  <a:glow>
                    <a:srgbClr val="21798F">
                      <a:lumMod val="75000"/>
                    </a:srgbClr>
                  </a:glow>
                </a:effectLst>
                <a:uLnTx/>
                <a:uFillTx/>
                <a:latin typeface="David" pitchFamily="34" charset="-79"/>
                <a:ea typeface="+mn-ea"/>
                <a:cs typeface="David" pitchFamily="34" charset="-79"/>
              </a:rPr>
              <a:t>מצגת שאלות מסכמות</a:t>
            </a:r>
            <a:r>
              <a:rPr kumimoji="0" lang="he-IL" sz="2800" b="1" i="0" u="none" strike="noStrike" kern="1200" cap="none" spc="20" normalizeH="0" noProof="0" dirty="0" smtClean="0">
                <a:ln w="3175">
                  <a:solidFill>
                    <a:srgbClr val="89358B"/>
                  </a:solidFill>
                </a:ln>
                <a:solidFill>
                  <a:srgbClr val="8E0000"/>
                </a:solidFill>
                <a:effectLst>
                  <a:glow>
                    <a:srgbClr val="21798F">
                      <a:lumMod val="75000"/>
                    </a:srgbClr>
                  </a:glow>
                </a:effectLst>
                <a:uLnTx/>
                <a:uFillTx/>
                <a:latin typeface="David" pitchFamily="34" charset="-79"/>
                <a:ea typeface="+mn-ea"/>
                <a:cs typeface="David" pitchFamily="34" charset="-79"/>
              </a:rPr>
              <a:t> </a:t>
            </a:r>
            <a:r>
              <a:rPr kumimoji="0" lang="he-IL" sz="2800" b="1" i="0" u="none" strike="noStrike" kern="1200" cap="none" spc="20" normalizeH="0" baseline="0" noProof="0" dirty="0" smtClean="0">
                <a:ln w="3175">
                  <a:solidFill>
                    <a:srgbClr val="89358B"/>
                  </a:solidFill>
                </a:ln>
                <a:solidFill>
                  <a:srgbClr val="8E0000"/>
                </a:solidFill>
                <a:effectLst>
                  <a:glow>
                    <a:srgbClr val="21798F">
                      <a:lumMod val="75000"/>
                    </a:srgbClr>
                  </a:glow>
                </a:effectLst>
                <a:uLnTx/>
                <a:uFillTx/>
                <a:latin typeface="David" pitchFamily="34" charset="-79"/>
                <a:ea typeface="+mn-ea"/>
                <a:cs typeface="David" pitchFamily="34" charset="-79"/>
              </a:rPr>
              <a:t/>
            </a:r>
            <a:br>
              <a:rPr kumimoji="0" lang="he-IL" sz="2800" b="1" i="0" u="none" strike="noStrike" kern="1200" cap="none" spc="20" normalizeH="0" baseline="0" noProof="0" dirty="0" smtClean="0">
                <a:ln w="3175">
                  <a:solidFill>
                    <a:srgbClr val="89358B"/>
                  </a:solidFill>
                </a:ln>
                <a:solidFill>
                  <a:srgbClr val="8E0000"/>
                </a:solidFill>
                <a:effectLst>
                  <a:glow>
                    <a:srgbClr val="21798F">
                      <a:lumMod val="75000"/>
                    </a:srgbClr>
                  </a:glow>
                </a:effectLst>
                <a:uLnTx/>
                <a:uFillTx/>
                <a:latin typeface="David" pitchFamily="34" charset="-79"/>
                <a:ea typeface="+mn-ea"/>
                <a:cs typeface="David" pitchFamily="34" charset="-79"/>
              </a:rPr>
            </a:br>
            <a:r>
              <a:rPr kumimoji="0" lang="he-IL" sz="2800" b="1" i="0" u="none" strike="noStrike" kern="1200" cap="none" spc="20" normalizeH="0" baseline="0" noProof="0" dirty="0" smtClean="0">
                <a:ln w="3175">
                  <a:solidFill>
                    <a:srgbClr val="89358B"/>
                  </a:solidFill>
                </a:ln>
                <a:solidFill>
                  <a:srgbClr val="8E0000"/>
                </a:solidFill>
                <a:effectLst>
                  <a:glow>
                    <a:srgbClr val="21798F">
                      <a:lumMod val="75000"/>
                    </a:srgbClr>
                  </a:glow>
                </a:effectLst>
                <a:uLnTx/>
                <a:uFillTx/>
                <a:latin typeface="David" pitchFamily="34" charset="-79"/>
                <a:cs typeface="David" pitchFamily="34" charset="-79"/>
              </a:rPr>
              <a:t>על פי הספר חמדת ימים חלק ב</a:t>
            </a:r>
            <a:endParaRPr kumimoji="0" lang="he-IL" sz="2800" b="1" i="0" u="none" strike="noStrike" kern="1200" cap="none" spc="20" normalizeH="0" baseline="0" noProof="0" dirty="0">
              <a:ln w="3175">
                <a:solidFill>
                  <a:srgbClr val="89358B"/>
                </a:solidFill>
              </a:ln>
              <a:solidFill>
                <a:srgbClr val="8E0000"/>
              </a:solidFill>
              <a:effectLst>
                <a:glow>
                  <a:srgbClr val="21798F">
                    <a:lumMod val="75000"/>
                  </a:srgbClr>
                </a:glow>
              </a:effectLst>
              <a:uLnTx/>
              <a:uFillTx/>
              <a:latin typeface="David" pitchFamily="34" charset="-79"/>
              <a:ea typeface="+mn-ea"/>
              <a:cs typeface="David" pitchFamily="34" charset="-79"/>
            </a:endParaRPr>
          </a:p>
        </p:txBody>
      </p:sp>
      <p:pic>
        <p:nvPicPr>
          <p:cNvPr id="28" name="Picture 2" descr="D:\DOC\!\!\אתר חמדת ימים\כריכה חמדת ימים חלק ב'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892" y="3420980"/>
            <a:ext cx="2058892" cy="29181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9" name="קבוצה 28"/>
          <p:cNvGrpSpPr/>
          <p:nvPr/>
        </p:nvGrpSpPr>
        <p:grpSpPr>
          <a:xfrm>
            <a:off x="3059832" y="4880078"/>
            <a:ext cx="3046984" cy="1789282"/>
            <a:chOff x="4788024" y="2977708"/>
            <a:chExt cx="2481263" cy="1225550"/>
          </a:xfrm>
        </p:grpSpPr>
        <p:pic>
          <p:nvPicPr>
            <p:cNvPr id="30" name="Picture 2">
              <a:hlinkClick r:id="" action="ppaction://hlinkshowjump?jump=nextslide"/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88024" y="2977708"/>
              <a:ext cx="2481263" cy="1225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31" name="TextBox 30">
              <a:hlinkClick r:id="" action="ppaction://hlinkshowjump?jump=nextslide"/>
            </p:cNvPr>
            <p:cNvSpPr txBox="1"/>
            <p:nvPr/>
          </p:nvSpPr>
          <p:spPr>
            <a:xfrm>
              <a:off x="5200563" y="3373151"/>
              <a:ext cx="1656184" cy="484859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he-IL" sz="4000" b="1" spc="20" dirty="0">
                  <a:ln w="1270">
                    <a:solidFill>
                      <a:srgbClr val="024E4C"/>
                    </a:solidFill>
                  </a:ln>
                  <a:solidFill>
                    <a:srgbClr val="024E4C"/>
                  </a:solidFill>
                  <a:effectLst>
                    <a:glow rad="101600">
                      <a:schemeClr val="accent2">
                        <a:satMod val="175000"/>
                        <a:alpha val="40000"/>
                      </a:schemeClr>
                    </a:glow>
                  </a:effectLst>
                  <a:latin typeface="David" pitchFamily="34" charset="-79"/>
                  <a:cs typeface="David" pitchFamily="34" charset="-79"/>
                </a:rPr>
                <a:t>התחל</a:t>
              </a:r>
              <a:endParaRPr lang="he-IL" sz="3200" b="1" spc="20" dirty="0">
                <a:ln w="1270">
                  <a:solidFill>
                    <a:srgbClr val="024E4C"/>
                  </a:solidFill>
                </a:ln>
                <a:solidFill>
                  <a:srgbClr val="024E4C"/>
                </a:soli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</a:effectLst>
                <a:latin typeface="David" pitchFamily="34" charset="-79"/>
                <a:cs typeface="David" pitchFamily="34" charset="-79"/>
              </a:endParaRPr>
            </a:p>
          </p:txBody>
        </p:sp>
      </p:grpSp>
      <p:sp>
        <p:nvSpPr>
          <p:cNvPr id="33" name="TextBox 32"/>
          <p:cNvSpPr txBox="1"/>
          <p:nvPr/>
        </p:nvSpPr>
        <p:spPr>
          <a:xfrm>
            <a:off x="40394" y="6373307"/>
            <a:ext cx="2587390" cy="25391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050" dirty="0" smtClean="0">
                <a:hlinkClick r:id="rId5"/>
              </a:rPr>
              <a:t>מצגות וחומרי עזר נוספים באתר חמדת ימים</a:t>
            </a:r>
            <a:endParaRPr lang="he-IL" sz="1050" dirty="0"/>
          </a:p>
        </p:txBody>
      </p:sp>
    </p:spTree>
    <p:extLst>
      <p:ext uri="{BB962C8B-B14F-4D97-AF65-F5344CB8AC3E}">
        <p14:creationId xmlns:p14="http://schemas.microsoft.com/office/powerpoint/2010/main" val="1711483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1375554" y="1340769"/>
            <a:ext cx="6836296" cy="792087"/>
          </a:xfrm>
        </p:spPr>
        <p:txBody>
          <a:bodyPr>
            <a:normAutofit/>
          </a:bodyPr>
          <a:lstStyle/>
          <a:p>
            <a:pPr algn="r"/>
            <a:r>
              <a:rPr lang="he-IL" sz="3200" b="1" spc="20" dirty="0">
                <a:ln w="9525" cmpd="thickThin">
                  <a:solidFill>
                    <a:srgbClr val="FFC000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latin typeface="David" pitchFamily="34" charset="-79"/>
                <a:cs typeface="David" pitchFamily="34" charset="-79"/>
              </a:rPr>
              <a:t>בחר את המשפט הנכון.</a:t>
            </a:r>
            <a:endParaRPr lang="he-IL" sz="3200" b="1" spc="20" dirty="0">
              <a:ln w="9525" cmpd="thickThin">
                <a:solidFill>
                  <a:srgbClr val="FFC000"/>
                </a:solidFill>
              </a:ln>
              <a:solidFill>
                <a:schemeClr val="accent5">
                  <a:lumMod val="60000"/>
                  <a:lumOff val="40000"/>
                </a:schemeClr>
              </a:solidFill>
              <a:effectLst/>
              <a:latin typeface="David" pitchFamily="34" charset="-79"/>
              <a:cs typeface="David" pitchFamily="34" charset="-79"/>
            </a:endParaRPr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395536" y="2348880"/>
            <a:ext cx="7920880" cy="47705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א.	אין כל איסור בהוצאת קטניות מתוך תרמיליהן.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30323" y="620688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>
                  <a:solidFill>
                    <a:srgbClr val="FF964F"/>
                  </a:solidFill>
                </a:ln>
                <a:solidFill>
                  <a:srgbClr val="F4A34A"/>
                </a:solidFill>
                <a:effectLst>
                  <a:glow rad="76200">
                    <a:schemeClr val="accent2">
                      <a:lumMod val="75000"/>
                      <a:alpha val="40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1. </a:t>
            </a:r>
            <a:r>
              <a:rPr lang="he-IL" sz="4400" b="1" spc="20" dirty="0">
                <a:ln>
                  <a:solidFill>
                    <a:srgbClr val="FF964F"/>
                  </a:solidFill>
                </a:ln>
                <a:solidFill>
                  <a:srgbClr val="F4A34A"/>
                </a:solidFill>
                <a:effectLst>
                  <a:glow rad="76200">
                    <a:schemeClr val="accent2">
                      <a:lumMod val="75000"/>
                      <a:alpha val="40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מלאכת דש - קילוף קטניות</a:t>
            </a: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1447561" y="2996952"/>
            <a:ext cx="6856051" cy="47705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ב.	אסור להוציא קטניות מתוך תרמיליהן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. </a:t>
            </a:r>
            <a:endParaRPr lang="he-IL" sz="3200" b="1" spc="30" dirty="0">
              <a:ln>
                <a:solidFill>
                  <a:srgbClr val="073E87">
                    <a:lumMod val="75000"/>
                  </a:srgbClr>
                </a:solidFill>
              </a:ln>
              <a:solidFill>
                <a:srgbClr val="7030A0"/>
              </a:solidFill>
              <a:latin typeface="David" pitchFamily="34" charset="-79"/>
              <a:cs typeface="David" pitchFamily="34" charset="-79"/>
            </a:endParaRPr>
          </a:p>
        </p:txBody>
      </p:sp>
      <p:sp>
        <p:nvSpPr>
          <p:cNvPr id="14" name="Text Box 4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603667" y="3620415"/>
            <a:ext cx="7699945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ג.	אסור להוציא קטניות מתוך 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תרמיליהן,</a:t>
            </a:r>
          </a:p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אלא 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אם כן גם התרמילים ראויים לאכילה. 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 </a:t>
            </a:r>
            <a:endParaRPr lang="he-IL" sz="3200" b="1" spc="30" dirty="0">
              <a:ln>
                <a:solidFill>
                  <a:srgbClr val="073E87">
                    <a:lumMod val="75000"/>
                  </a:srgbClr>
                </a:solidFill>
              </a:ln>
              <a:solidFill>
                <a:srgbClr val="7030A0"/>
              </a:solidFill>
              <a:latin typeface="David" pitchFamily="34" charset="-79"/>
              <a:cs typeface="David" pitchFamily="34" charset="-79"/>
            </a:endParaRPr>
          </a:p>
        </p:txBody>
      </p:sp>
      <p:grpSp>
        <p:nvGrpSpPr>
          <p:cNvPr id="3" name="קבוצה 2"/>
          <p:cNvGrpSpPr/>
          <p:nvPr/>
        </p:nvGrpSpPr>
        <p:grpSpPr>
          <a:xfrm>
            <a:off x="654947" y="4980940"/>
            <a:ext cx="1099343" cy="1360487"/>
            <a:chOff x="654947" y="4980940"/>
            <a:chExt cx="1099343" cy="1360487"/>
          </a:xfrm>
        </p:grpSpPr>
        <p:pic>
          <p:nvPicPr>
            <p:cNvPr id="18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4947" y="4980940"/>
              <a:ext cx="945265" cy="136048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תיבת טקסט 2"/>
            <p:cNvSpPr txBox="1">
              <a:spLocks noChangeArrowheads="1"/>
            </p:cNvSpPr>
            <p:nvPr/>
          </p:nvSpPr>
          <p:spPr bwMode="auto">
            <a:xfrm flipH="1">
              <a:off x="996818" y="5436139"/>
              <a:ext cx="757472" cy="575947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BD4B4"/>
                </a:gs>
              </a:gsLst>
              <a:lin ang="5400000" scaled="1"/>
            </a:gradFill>
            <a:ln w="25400">
              <a:solidFill>
                <a:srgbClr val="FABF8F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lnSpc>
                  <a:spcPts val="1400"/>
                </a:lnSpc>
                <a:spcBef>
                  <a:spcPts val="1200"/>
                </a:spcBef>
              </a:pPr>
              <a:r>
                <a:rPr lang="he-IL" sz="2000" b="1" dirty="0" smtClean="0">
                  <a:solidFill>
                    <a:prstClr val="black"/>
                  </a:solidFill>
                  <a:latin typeface="FrankRuehl" pitchFamily="34" charset="-79"/>
                  <a:ea typeface="Arial" pitchFamily="34" charset="0"/>
                  <a:cs typeface="FrankRuehl" pitchFamily="34" charset="-79"/>
                </a:rPr>
                <a:t>עמוד</a:t>
              </a:r>
            </a:p>
            <a:p>
              <a:pPr algn="ctr" fontAlgn="base">
                <a:lnSpc>
                  <a:spcPts val="1400"/>
                </a:lnSpc>
                <a:spcBef>
                  <a:spcPct val="0"/>
                </a:spcBef>
              </a:pPr>
              <a:r>
                <a:rPr lang="he-IL" sz="2000" b="1" dirty="0">
                  <a:solidFill>
                    <a:prstClr val="black"/>
                  </a:solidFill>
                  <a:latin typeface="FrankRuehl" pitchFamily="34" charset="-79"/>
                  <a:ea typeface="Arial" pitchFamily="34" charset="0"/>
                  <a:cs typeface="FrankRuehl" pitchFamily="34" charset="-79"/>
                </a:rPr>
                <a:t>31</a:t>
              </a:r>
            </a:p>
          </p:txBody>
        </p:sp>
      </p:grpSp>
      <p:sp>
        <p:nvSpPr>
          <p:cNvPr id="24" name="TextBox 23"/>
          <p:cNvSpPr txBox="1"/>
          <p:nvPr/>
        </p:nvSpPr>
        <p:spPr>
          <a:xfrm>
            <a:off x="3053680" y="4797152"/>
            <a:ext cx="302433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rgbClr val="8E0000"/>
                </a:solidFill>
                <a:effectLst>
                  <a:glow rad="38100">
                    <a:srgbClr val="FEE6F7">
                      <a:alpha val="18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טעות, נסה שנית.</a:t>
            </a:r>
          </a:p>
        </p:txBody>
      </p:sp>
      <p:sp>
        <p:nvSpPr>
          <p:cNvPr id="11" name="מלבן מעוגל 10"/>
          <p:cNvSpPr/>
          <p:nvPr/>
        </p:nvSpPr>
        <p:spPr>
          <a:xfrm>
            <a:off x="-2585413" y="3105717"/>
            <a:ext cx="3052957" cy="646566"/>
          </a:xfrm>
          <a:prstGeom prst="roundRect">
            <a:avLst/>
          </a:prstGeom>
          <a:solidFill>
            <a:srgbClr val="0070C0"/>
          </a:solidFill>
          <a:ln w="19050">
            <a:solidFill>
              <a:srgbClr val="006E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Ins="0" rtlCol="1" anchor="ctr"/>
          <a:lstStyle/>
          <a:p>
            <a:r>
              <a:rPr lang="he-IL" sz="1100" dirty="0" smtClean="0">
                <a:solidFill>
                  <a:srgbClr val="FFFFFF"/>
                </a:solidFill>
              </a:rPr>
              <a:t>הוראות</a:t>
            </a:r>
            <a:endParaRPr lang="he-IL" dirty="0" smtClean="0">
              <a:solidFill>
                <a:srgbClr val="FFFFFF"/>
              </a:solidFill>
            </a:endParaRPr>
          </a:p>
          <a:p>
            <a:pPr algn="ctr"/>
            <a:endParaRPr lang="he-IL" dirty="0"/>
          </a:p>
        </p:txBody>
      </p:sp>
      <p:sp>
        <p:nvSpPr>
          <p:cNvPr id="15" name="TextBox 14"/>
          <p:cNvSpPr txBox="1"/>
          <p:nvPr/>
        </p:nvSpPr>
        <p:spPr>
          <a:xfrm>
            <a:off x="0" y="3382951"/>
            <a:ext cx="460142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b="1" spc="-210" dirty="0" smtClean="0">
                <a:solidFill>
                  <a:srgbClr val="000000"/>
                </a:solidFill>
              </a:rPr>
              <a:t>&lt;&lt;</a:t>
            </a:r>
            <a:endParaRPr lang="he-IL" b="1" spc="-210" dirty="0">
              <a:solidFill>
                <a:srgbClr val="00000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-834647" y="-550173"/>
            <a:ext cx="10576572" cy="7571303"/>
          </a:xfrm>
          <a:prstGeom prst="rect">
            <a:avLst/>
          </a:prstGeom>
          <a:solidFill>
            <a:srgbClr val="000000">
              <a:alpha val="50000"/>
            </a:srgbClr>
          </a:solidFill>
        </p:spPr>
        <p:txBody>
          <a:bodyPr wrap="square" rtlCol="1">
            <a:spAutoFit/>
          </a:bodyPr>
          <a:lstStyle/>
          <a:p>
            <a:r>
              <a:rPr lang="he-IL" dirty="0" smtClean="0">
                <a:solidFill>
                  <a:schemeClr val="tx1">
                    <a:alpha val="0"/>
                  </a:schemeClr>
                </a:solidFill>
              </a:rPr>
              <a:t>שחור</a:t>
            </a:r>
          </a:p>
          <a:p>
            <a:endParaRPr lang="he-IL" dirty="0">
              <a:solidFill>
                <a:schemeClr val="tx1">
                  <a:alpha val="0"/>
                </a:schemeClr>
              </a:solidFill>
            </a:endParaRPr>
          </a:p>
          <a:p>
            <a:endParaRPr lang="he-IL" dirty="0" smtClean="0">
              <a:solidFill>
                <a:schemeClr val="tx1">
                  <a:alpha val="0"/>
                </a:schemeClr>
              </a:solidFill>
            </a:endParaRPr>
          </a:p>
          <a:p>
            <a:endParaRPr lang="he-IL" dirty="0">
              <a:solidFill>
                <a:schemeClr val="tx1">
                  <a:alpha val="0"/>
                </a:schemeClr>
              </a:solidFill>
            </a:endParaRPr>
          </a:p>
          <a:p>
            <a:endParaRPr lang="he-IL" dirty="0" smtClean="0">
              <a:solidFill>
                <a:schemeClr val="tx1">
                  <a:alpha val="0"/>
                </a:schemeClr>
              </a:solidFill>
            </a:endParaRPr>
          </a:p>
          <a:p>
            <a:endParaRPr lang="he-IL" dirty="0">
              <a:solidFill>
                <a:schemeClr val="tx1">
                  <a:alpha val="0"/>
                </a:schemeClr>
              </a:solidFill>
            </a:endParaRPr>
          </a:p>
          <a:p>
            <a:endParaRPr lang="he-IL" dirty="0" smtClean="0">
              <a:solidFill>
                <a:schemeClr val="tx1">
                  <a:alpha val="0"/>
                </a:schemeClr>
              </a:solidFill>
            </a:endParaRPr>
          </a:p>
          <a:p>
            <a:endParaRPr lang="he-IL" dirty="0">
              <a:solidFill>
                <a:schemeClr val="tx1">
                  <a:alpha val="0"/>
                </a:schemeClr>
              </a:solidFill>
            </a:endParaRPr>
          </a:p>
          <a:p>
            <a:endParaRPr lang="he-IL" dirty="0" smtClean="0">
              <a:solidFill>
                <a:schemeClr val="tx1">
                  <a:alpha val="0"/>
                </a:schemeClr>
              </a:solidFill>
            </a:endParaRPr>
          </a:p>
          <a:p>
            <a:endParaRPr lang="he-IL" dirty="0">
              <a:solidFill>
                <a:schemeClr val="tx1">
                  <a:alpha val="0"/>
                </a:schemeClr>
              </a:solidFill>
            </a:endParaRPr>
          </a:p>
          <a:p>
            <a:endParaRPr lang="he-IL" dirty="0" smtClean="0">
              <a:solidFill>
                <a:schemeClr val="tx1">
                  <a:alpha val="0"/>
                </a:schemeClr>
              </a:solidFill>
            </a:endParaRPr>
          </a:p>
          <a:p>
            <a:endParaRPr lang="he-IL" dirty="0">
              <a:solidFill>
                <a:schemeClr val="tx1">
                  <a:alpha val="0"/>
                </a:schemeClr>
              </a:solidFill>
            </a:endParaRPr>
          </a:p>
          <a:p>
            <a:endParaRPr lang="he-IL" dirty="0" smtClean="0">
              <a:solidFill>
                <a:schemeClr val="tx1">
                  <a:alpha val="0"/>
                </a:schemeClr>
              </a:solidFill>
            </a:endParaRPr>
          </a:p>
          <a:p>
            <a:endParaRPr lang="he-IL" dirty="0">
              <a:solidFill>
                <a:schemeClr val="tx1">
                  <a:alpha val="0"/>
                </a:schemeClr>
              </a:solidFill>
            </a:endParaRPr>
          </a:p>
          <a:p>
            <a:endParaRPr lang="he-IL" dirty="0" smtClean="0">
              <a:solidFill>
                <a:schemeClr val="tx1">
                  <a:alpha val="0"/>
                </a:schemeClr>
              </a:solidFill>
            </a:endParaRPr>
          </a:p>
          <a:p>
            <a:endParaRPr lang="he-IL" dirty="0">
              <a:solidFill>
                <a:schemeClr val="tx1">
                  <a:alpha val="0"/>
                </a:schemeClr>
              </a:solidFill>
            </a:endParaRPr>
          </a:p>
          <a:p>
            <a:endParaRPr lang="he-IL" dirty="0" smtClean="0">
              <a:solidFill>
                <a:schemeClr val="tx1">
                  <a:alpha val="0"/>
                </a:schemeClr>
              </a:solidFill>
            </a:endParaRPr>
          </a:p>
          <a:p>
            <a:endParaRPr lang="he-IL" dirty="0">
              <a:solidFill>
                <a:schemeClr val="tx1">
                  <a:alpha val="0"/>
                </a:schemeClr>
              </a:solidFill>
            </a:endParaRPr>
          </a:p>
          <a:p>
            <a:endParaRPr lang="he-IL" dirty="0" smtClean="0">
              <a:solidFill>
                <a:schemeClr val="tx1">
                  <a:alpha val="0"/>
                </a:schemeClr>
              </a:solidFill>
            </a:endParaRPr>
          </a:p>
          <a:p>
            <a:endParaRPr lang="he-IL" dirty="0">
              <a:solidFill>
                <a:schemeClr val="tx1">
                  <a:alpha val="0"/>
                </a:schemeClr>
              </a:solidFill>
            </a:endParaRPr>
          </a:p>
          <a:p>
            <a:endParaRPr lang="he-IL" dirty="0" smtClean="0">
              <a:solidFill>
                <a:schemeClr val="tx1">
                  <a:alpha val="0"/>
                </a:schemeClr>
              </a:solidFill>
            </a:endParaRPr>
          </a:p>
          <a:p>
            <a:endParaRPr lang="he-IL" dirty="0">
              <a:solidFill>
                <a:schemeClr val="tx1">
                  <a:alpha val="0"/>
                </a:schemeClr>
              </a:solidFill>
            </a:endParaRPr>
          </a:p>
          <a:p>
            <a:endParaRPr lang="he-IL" dirty="0" smtClean="0">
              <a:solidFill>
                <a:schemeClr val="tx1">
                  <a:alpha val="0"/>
                </a:schemeClr>
              </a:solidFill>
            </a:endParaRPr>
          </a:p>
          <a:p>
            <a:endParaRPr lang="he-IL" dirty="0">
              <a:solidFill>
                <a:schemeClr val="tx1">
                  <a:alpha val="0"/>
                </a:schemeClr>
              </a:solidFill>
            </a:endParaRPr>
          </a:p>
          <a:p>
            <a:endParaRPr lang="he-IL" dirty="0" smtClean="0">
              <a:solidFill>
                <a:schemeClr val="tx1">
                  <a:alpha val="0"/>
                </a:schemeClr>
              </a:solidFill>
            </a:endParaRPr>
          </a:p>
          <a:p>
            <a:endParaRPr lang="he-IL" dirty="0">
              <a:solidFill>
                <a:schemeClr val="tx1">
                  <a:alpha val="0"/>
                </a:schemeClr>
              </a:solidFill>
            </a:endParaRPr>
          </a:p>
          <a:p>
            <a:endParaRPr lang="he-IL" dirty="0">
              <a:solidFill>
                <a:schemeClr val="tx1">
                  <a:alpha val="0"/>
                </a:schemeClr>
              </a:solidFill>
            </a:endParaRPr>
          </a:p>
        </p:txBody>
      </p:sp>
      <p:sp>
        <p:nvSpPr>
          <p:cNvPr id="17" name="מלבן מעוגל 16"/>
          <p:cNvSpPr/>
          <p:nvPr/>
        </p:nvSpPr>
        <p:spPr>
          <a:xfrm>
            <a:off x="726955" y="2564904"/>
            <a:ext cx="2476893" cy="1631575"/>
          </a:xfrm>
          <a:prstGeom prst="roundRect">
            <a:avLst/>
          </a:prstGeom>
          <a:gradFill flip="none" rotWithShape="1">
            <a:gsLst>
              <a:gs pos="7083">
                <a:srgbClr val="69C058"/>
              </a:gs>
              <a:gs pos="26000">
                <a:srgbClr val="7AC76B"/>
              </a:gs>
              <a:gs pos="52000">
                <a:srgbClr val="88CC7A"/>
              </a:gs>
              <a:gs pos="73000">
                <a:schemeClr val="accent1">
                  <a:tint val="66000"/>
                  <a:satMod val="160000"/>
                </a:schemeClr>
              </a:gs>
              <a:gs pos="100000">
                <a:schemeClr val="accent1">
                  <a:tint val="44500"/>
                  <a:satMod val="160000"/>
                </a:schemeClr>
              </a:gs>
            </a:gsLst>
            <a:lin ang="135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t" anchorCtr="0"/>
          <a:lstStyle/>
          <a:p>
            <a:pPr algn="ctr"/>
            <a:r>
              <a:rPr lang="he-IL" sz="2000" b="1" dirty="0" smtClean="0">
                <a:cs typeface="David" pitchFamily="2" charset="-79"/>
              </a:rPr>
              <a:t>לחץ בעזרת העכבר</a:t>
            </a:r>
          </a:p>
          <a:p>
            <a:pPr algn="ctr"/>
            <a:r>
              <a:rPr lang="he-IL" sz="2000" b="1" dirty="0" smtClean="0">
                <a:cs typeface="David" pitchFamily="2" charset="-79"/>
              </a:rPr>
              <a:t>על התשובה הנכונה</a:t>
            </a:r>
          </a:p>
          <a:p>
            <a:pPr algn="ctr"/>
            <a:endParaRPr lang="he-IL" sz="500" b="1" dirty="0" smtClean="0">
              <a:cs typeface="David" pitchFamily="2" charset="-79"/>
            </a:endParaRPr>
          </a:p>
          <a:p>
            <a:pPr algn="ctr">
              <a:lnSpc>
                <a:spcPts val="1300"/>
              </a:lnSpc>
            </a:pPr>
            <a:r>
              <a:rPr lang="he-IL" sz="1400" b="1" dirty="0" smtClean="0">
                <a:cs typeface="David" pitchFamily="2" charset="-79"/>
              </a:rPr>
              <a:t>(להצגת סמן לייזר - לחץ והחזק</a:t>
            </a:r>
          </a:p>
          <a:p>
            <a:pPr algn="ctr">
              <a:lnSpc>
                <a:spcPts val="1300"/>
              </a:lnSpc>
            </a:pPr>
            <a:r>
              <a:rPr lang="en-US" sz="1400" b="1" dirty="0" smtClean="0">
                <a:cs typeface="David" pitchFamily="2" charset="-79"/>
              </a:rPr>
              <a:t>Ctrl</a:t>
            </a:r>
            <a:r>
              <a:rPr lang="he-IL" sz="1400" b="1" dirty="0" smtClean="0">
                <a:cs typeface="David" pitchFamily="2" charset="-79"/>
              </a:rPr>
              <a:t> + לחצן העכבר)</a:t>
            </a:r>
          </a:p>
          <a:p>
            <a:pPr algn="ctr">
              <a:lnSpc>
                <a:spcPts val="1300"/>
              </a:lnSpc>
            </a:pPr>
            <a:endParaRPr lang="he-IL" sz="1400" b="1" dirty="0">
              <a:cs typeface="David" pitchFamily="2" charset="-79"/>
            </a:endParaRPr>
          </a:p>
          <a:p>
            <a:pPr algn="ctr">
              <a:lnSpc>
                <a:spcPts val="1300"/>
              </a:lnSpc>
            </a:pPr>
            <a:endParaRPr lang="he-IL" sz="1400" b="1" dirty="0">
              <a:cs typeface="David" pitchFamily="2" charset="-79"/>
            </a:endParaRPr>
          </a:p>
        </p:txBody>
      </p:sp>
      <p:sp>
        <p:nvSpPr>
          <p:cNvPr id="20" name="מלבן מעוגל 19"/>
          <p:cNvSpPr/>
          <p:nvPr/>
        </p:nvSpPr>
        <p:spPr>
          <a:xfrm>
            <a:off x="1494273" y="3764431"/>
            <a:ext cx="792087" cy="300337"/>
          </a:xfrm>
          <a:prstGeom prst="roundRect">
            <a:avLst/>
          </a:prstGeom>
          <a:solidFill>
            <a:srgbClr val="0070C0"/>
          </a:solidFill>
          <a:ln w="19050">
            <a:solidFill>
              <a:srgbClr val="006E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>
                <a:solidFill>
                  <a:srgbClr val="FFFFFF"/>
                </a:solidFill>
              </a:rPr>
              <a:t>אישור</a:t>
            </a:r>
            <a:endParaRPr lang="he-IL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8404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>
        <p14:prism dir="r" isContent="1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5" presetClass="entr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32" presetClass="emph" presetSubtype="0" fill="hold" grpId="1" nodeType="afterEffect">
                                  <p:stCondLst>
                                    <p:cond delay="1100"/>
                                  </p:stCondLst>
                                  <p:childTnLst>
                                    <p:animRot by="120000">
                                      <p:cBhvr>
                                        <p:cTn id="20" dur="13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60" fill="hold">
                                          <p:stCondLst>
                                            <p:cond delay="26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260" fill="hold">
                                          <p:stCondLst>
                                            <p:cond delay="52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60" fill="hold">
                                          <p:stCondLst>
                                            <p:cond delay="78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260" fill="hold">
                                          <p:stCondLst>
                                            <p:cond delay="104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900"/>
                            </p:stCondLst>
                            <p:childTnLst>
                              <p:par>
                                <p:cTn id="26" presetID="32" presetClass="emph" presetSubtype="0" fill="hold" grpId="4" nodeType="afterEffect">
                                  <p:stCondLst>
                                    <p:cond delay="3600"/>
                                  </p:stCondLst>
                                  <p:childTnLst>
                                    <p:animRot by="120000">
                                      <p:cBhvr>
                                        <p:cTn id="27" dur="13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260" fill="hold">
                                          <p:stCondLst>
                                            <p:cond delay="26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9" dur="260" fill="hold">
                                          <p:stCondLst>
                                            <p:cond delay="52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0" dur="260" fill="hold">
                                          <p:stCondLst>
                                            <p:cond delay="78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1" dur="260" fill="hold">
                                          <p:stCondLst>
                                            <p:cond delay="104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933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7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933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96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7" fill="hold">
                      <p:stCondLst>
                        <p:cond delay="0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0" presetClass="entr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16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7" fill="hold">
                      <p:stCondLst>
                        <p:cond delay="0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xit" presetSubtype="8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24" grpId="0"/>
      <p:bldP spid="24" grpId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5" grpId="0"/>
      <p:bldP spid="15" grpId="1"/>
      <p:bldP spid="15" grpId="2"/>
      <p:bldP spid="15" grpId="3"/>
      <p:bldP spid="15" grpId="4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20" grpId="0" animBg="1"/>
      <p:bldP spid="20" grpId="1" animBg="1"/>
      <p:bldP spid="20" grpId="2" animBg="1"/>
      <p:bldP spid="20" grpId="3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1375554" y="1340769"/>
            <a:ext cx="6836296" cy="792087"/>
          </a:xfrm>
        </p:spPr>
        <p:txBody>
          <a:bodyPr>
            <a:normAutofit/>
          </a:bodyPr>
          <a:lstStyle/>
          <a:p>
            <a:pPr algn="r"/>
            <a:r>
              <a:rPr lang="he-IL" sz="3200" b="1" spc="20" dirty="0">
                <a:ln w="9525" cmpd="thickThin">
                  <a:solidFill>
                    <a:srgbClr val="FFC000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latin typeface="David" pitchFamily="34" charset="-79"/>
                <a:cs typeface="David" pitchFamily="34" charset="-79"/>
              </a:rPr>
              <a:t>בחר את המשפט הנכון.</a:t>
            </a:r>
            <a:endParaRPr lang="he-IL" sz="3200" b="1" spc="20" dirty="0">
              <a:ln w="9525" cmpd="thickThin">
                <a:solidFill>
                  <a:srgbClr val="FFC000"/>
                </a:solidFill>
              </a:ln>
              <a:solidFill>
                <a:schemeClr val="accent5">
                  <a:lumMod val="60000"/>
                  <a:lumOff val="40000"/>
                </a:schemeClr>
              </a:solidFill>
              <a:effectLst/>
              <a:latin typeface="David" pitchFamily="34" charset="-79"/>
              <a:cs typeface="David" pitchFamily="34" charset="-79"/>
            </a:endParaRPr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395536" y="2348880"/>
            <a:ext cx="7920880" cy="47705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א.	אין כל איסור בהוצאת קטניות מתוך תרמיליהן.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30323" y="620688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>
                  <a:solidFill>
                    <a:srgbClr val="FF964F"/>
                  </a:solidFill>
                </a:ln>
                <a:solidFill>
                  <a:srgbClr val="F4A34A"/>
                </a:solidFill>
                <a:effectLst>
                  <a:glow rad="76200">
                    <a:schemeClr val="accent2">
                      <a:lumMod val="75000"/>
                      <a:alpha val="40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1. </a:t>
            </a:r>
            <a:r>
              <a:rPr lang="he-IL" sz="4400" b="1" spc="20" dirty="0">
                <a:ln>
                  <a:solidFill>
                    <a:srgbClr val="FF964F"/>
                  </a:solidFill>
                </a:ln>
                <a:solidFill>
                  <a:srgbClr val="F4A34A"/>
                </a:solidFill>
                <a:effectLst>
                  <a:glow rad="76200">
                    <a:schemeClr val="accent2">
                      <a:lumMod val="75000"/>
                      <a:alpha val="40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מלאכת דש - קילוף קטניות</a:t>
            </a: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1447561" y="2996952"/>
            <a:ext cx="6856051" cy="47705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ב.	אסור להוציא קטניות מתוך תרמיליהן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. </a:t>
            </a:r>
            <a:endParaRPr lang="he-IL" sz="3200" b="1" spc="30" dirty="0">
              <a:ln>
                <a:solidFill>
                  <a:srgbClr val="073E87">
                    <a:lumMod val="75000"/>
                  </a:srgbClr>
                </a:solidFill>
              </a:ln>
              <a:solidFill>
                <a:srgbClr val="7030A0"/>
              </a:solidFill>
              <a:latin typeface="David" pitchFamily="34" charset="-79"/>
              <a:cs typeface="David" pitchFamily="34" charset="-79"/>
            </a:endParaRPr>
          </a:p>
        </p:txBody>
      </p:sp>
      <p:sp>
        <p:nvSpPr>
          <p:cNvPr id="14" name="Text Box 4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603667" y="3620415"/>
            <a:ext cx="7699945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30" dirty="0">
                <a:ln w="19050">
                  <a:noFill/>
                </a:ln>
                <a:solidFill>
                  <a:srgbClr val="7030A0"/>
                </a:solidFill>
                <a:effectLst>
                  <a:glow rad="1270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ג.	אסור להוציא קטניות מתוך תרמיליהן,</a:t>
            </a:r>
          </a:p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30" dirty="0">
                <a:ln w="19050">
                  <a:noFill/>
                </a:ln>
                <a:solidFill>
                  <a:srgbClr val="7030A0"/>
                </a:solidFill>
                <a:effectLst>
                  <a:glow rad="1270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	אלא אם כן גם התרמילים ראויים לאכילה.  </a:t>
            </a:r>
          </a:p>
        </p:txBody>
      </p:sp>
      <p:grpSp>
        <p:nvGrpSpPr>
          <p:cNvPr id="3" name="קבוצה 2"/>
          <p:cNvGrpSpPr/>
          <p:nvPr/>
        </p:nvGrpSpPr>
        <p:grpSpPr>
          <a:xfrm>
            <a:off x="654947" y="4980940"/>
            <a:ext cx="1099343" cy="1360487"/>
            <a:chOff x="654947" y="4980940"/>
            <a:chExt cx="1099343" cy="1360487"/>
          </a:xfrm>
        </p:grpSpPr>
        <p:pic>
          <p:nvPicPr>
            <p:cNvPr id="18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4947" y="4980940"/>
              <a:ext cx="945265" cy="136048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תיבת טקסט 2"/>
            <p:cNvSpPr txBox="1">
              <a:spLocks noChangeArrowheads="1"/>
            </p:cNvSpPr>
            <p:nvPr/>
          </p:nvSpPr>
          <p:spPr bwMode="auto">
            <a:xfrm flipH="1">
              <a:off x="996818" y="5436139"/>
              <a:ext cx="757472" cy="575947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BD4B4"/>
                </a:gs>
              </a:gsLst>
              <a:lin ang="5400000" scaled="1"/>
            </a:gradFill>
            <a:ln w="25400">
              <a:solidFill>
                <a:srgbClr val="FABF8F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lnSpc>
                  <a:spcPts val="1400"/>
                </a:lnSpc>
                <a:spcBef>
                  <a:spcPts val="1200"/>
                </a:spcBef>
              </a:pPr>
              <a:r>
                <a:rPr lang="he-IL" sz="2000" b="1" dirty="0" smtClean="0">
                  <a:solidFill>
                    <a:prstClr val="black"/>
                  </a:solidFill>
                  <a:latin typeface="FrankRuehl" pitchFamily="34" charset="-79"/>
                  <a:ea typeface="Arial" pitchFamily="34" charset="0"/>
                  <a:cs typeface="FrankRuehl" pitchFamily="34" charset="-79"/>
                </a:rPr>
                <a:t>עמוד</a:t>
              </a:r>
            </a:p>
            <a:p>
              <a:pPr algn="ctr" fontAlgn="base">
                <a:lnSpc>
                  <a:spcPts val="1400"/>
                </a:lnSpc>
                <a:spcBef>
                  <a:spcPct val="0"/>
                </a:spcBef>
              </a:pPr>
              <a:r>
                <a:rPr lang="he-IL" sz="2000" b="1" dirty="0">
                  <a:solidFill>
                    <a:prstClr val="black"/>
                  </a:solidFill>
                  <a:latin typeface="FrankRuehl" pitchFamily="34" charset="-79"/>
                  <a:ea typeface="Arial" pitchFamily="34" charset="0"/>
                  <a:cs typeface="FrankRuehl" pitchFamily="34" charset="-79"/>
                </a:rPr>
                <a:t>31</a:t>
              </a:r>
            </a:p>
          </p:txBody>
        </p:sp>
      </p:grpSp>
      <p:sp>
        <p:nvSpPr>
          <p:cNvPr id="10" name="TextBox 9"/>
          <p:cNvSpPr txBox="1"/>
          <p:nvPr/>
        </p:nvSpPr>
        <p:spPr>
          <a:xfrm>
            <a:off x="1907704" y="4725144"/>
            <a:ext cx="5616624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prstClr val="black">
                      <a:lumMod val="85000"/>
                      <a:lumOff val="15000"/>
                    </a:prstClr>
                  </a:solidFill>
                </a:ln>
                <a:solidFill>
                  <a:srgbClr val="5BD078">
                    <a:lumMod val="75000"/>
                  </a:srgbClr>
                </a:solidFill>
                <a:latin typeface="David" pitchFamily="34" charset="-79"/>
                <a:cs typeface="David" pitchFamily="34" charset="-79"/>
              </a:rPr>
              <a:t>תשובה נכונה! יישר כוחך!</a:t>
            </a:r>
          </a:p>
        </p:txBody>
      </p:sp>
      <p:grpSp>
        <p:nvGrpSpPr>
          <p:cNvPr id="11" name="קבוצה 10"/>
          <p:cNvGrpSpPr/>
          <p:nvPr/>
        </p:nvGrpSpPr>
        <p:grpSpPr>
          <a:xfrm>
            <a:off x="3325215" y="5443810"/>
            <a:ext cx="2481263" cy="1225550"/>
            <a:chOff x="3330575" y="2816225"/>
            <a:chExt cx="2481263" cy="1225550"/>
          </a:xfrm>
        </p:grpSpPr>
        <p:pic>
          <p:nvPicPr>
            <p:cNvPr id="15" name="Picture 2">
              <a:hlinkClick r:id="" action="ppaction://hlinkshowjump?jump=nextslide"/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30575" y="2816225"/>
              <a:ext cx="2481263" cy="1225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6" name="TextBox 15">
              <a:hlinkClick r:id="" action="ppaction://hlinkshowjump?jump=nextslide"/>
            </p:cNvPr>
            <p:cNvSpPr txBox="1"/>
            <p:nvPr/>
          </p:nvSpPr>
          <p:spPr>
            <a:xfrm>
              <a:off x="3737755" y="3132257"/>
              <a:ext cx="1656184" cy="584775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he-IL" sz="3200" b="1" spc="20" dirty="0">
                  <a:ln w="1270">
                    <a:solidFill>
                      <a:srgbClr val="024E4C"/>
                    </a:solidFill>
                  </a:ln>
                  <a:solidFill>
                    <a:srgbClr val="024E4C"/>
                  </a:solidFill>
                  <a:latin typeface="David" pitchFamily="34" charset="-79"/>
                  <a:cs typeface="David" pitchFamily="34" charset="-79"/>
                </a:rPr>
                <a:t>המשך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32610782"/>
      </p:ext>
    </p:extLst>
  </p:cSld>
  <p:clrMapOvr>
    <a:masterClrMapping/>
  </p:clrMapOvr>
  <p:transition spd="slow" advClick="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8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160" fill="hold">
                                          <p:stCondLst>
                                            <p:cond delay="16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160" fill="hold">
                                          <p:stCondLst>
                                            <p:cond delay="32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160" fill="hold">
                                          <p:stCondLst>
                                            <p:cond delay="48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160" fill="hold">
                                          <p:stCondLst>
                                            <p:cond delay="64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47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8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323528" y="1340769"/>
            <a:ext cx="7776863" cy="792087"/>
          </a:xfrm>
        </p:spPr>
        <p:txBody>
          <a:bodyPr>
            <a:normAutofit/>
          </a:bodyPr>
          <a:lstStyle/>
          <a:p>
            <a:pPr algn="r"/>
            <a:r>
              <a:rPr lang="he-IL" sz="3200" b="1" spc="20" dirty="0" smtClean="0">
                <a:ln w="9525" cmpd="thickThin">
                  <a:solidFill>
                    <a:srgbClr val="FFC000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latin typeface="David" pitchFamily="34" charset="-79"/>
                <a:cs typeface="David" pitchFamily="34" charset="-79"/>
              </a:rPr>
              <a:t>מדוע מותר לפצח </a:t>
            </a:r>
            <a:r>
              <a:rPr lang="he-IL" sz="3200" b="1" spc="20" dirty="0">
                <a:ln w="9525" cmpd="thickThin">
                  <a:solidFill>
                    <a:srgbClr val="FFC000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latin typeface="David" pitchFamily="34" charset="-79"/>
                <a:cs typeface="David" pitchFamily="34" charset="-79"/>
              </a:rPr>
              <a:t>בשבת אגוזים </a:t>
            </a:r>
            <a:r>
              <a:rPr lang="he-IL" sz="3200" b="1" spc="20" dirty="0" smtClean="0">
                <a:ln w="9525" cmpd="thickThin">
                  <a:solidFill>
                    <a:srgbClr val="FFC000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latin typeface="David" pitchFamily="34" charset="-79"/>
                <a:cs typeface="David" pitchFamily="34" charset="-79"/>
              </a:rPr>
              <a:t>ושקדים? </a:t>
            </a:r>
            <a:endParaRPr lang="he-IL" sz="3200" b="1" spc="20" dirty="0">
              <a:ln w="9525" cmpd="thickThin">
                <a:solidFill>
                  <a:srgbClr val="FFC000"/>
                </a:solidFill>
              </a:ln>
              <a:solidFill>
                <a:schemeClr val="accent5">
                  <a:lumMod val="60000"/>
                  <a:lumOff val="40000"/>
                </a:schemeClr>
              </a:solidFill>
              <a:latin typeface="David" pitchFamily="34" charset="-79"/>
              <a:cs typeface="David" pitchFamily="34" charset="-79"/>
            </a:endParaRPr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323529" y="2348952"/>
            <a:ext cx="7920880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א.	משום 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שהקליפות ראויות לאכילה.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30323" y="699119"/>
            <a:ext cx="8071049" cy="71365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>
              <a:lnSpc>
                <a:spcPts val="4700"/>
              </a:lnSpc>
            </a:pPr>
            <a:r>
              <a:rPr lang="he-IL" sz="4400" b="1" spc="20" dirty="0" smtClean="0">
                <a:ln>
                  <a:solidFill>
                    <a:srgbClr val="FF964F"/>
                  </a:solidFill>
                </a:ln>
                <a:solidFill>
                  <a:srgbClr val="F4A34A"/>
                </a:solidFill>
                <a:effectLst>
                  <a:glow rad="76200">
                    <a:schemeClr val="accent2">
                      <a:lumMod val="75000"/>
                      <a:alpha val="40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2. קילוף אגוזים ושקדים</a:t>
            </a:r>
            <a:endParaRPr lang="he-IL" sz="4400" b="1" spc="20" dirty="0">
              <a:ln>
                <a:solidFill>
                  <a:srgbClr val="FF964F"/>
                </a:solidFill>
              </a:ln>
              <a:solidFill>
                <a:srgbClr val="F4A34A"/>
              </a:solidFill>
              <a:effectLst>
                <a:glow rad="76200">
                  <a:schemeClr val="accent2">
                    <a:lumMod val="75000"/>
                    <a:alpha val="40000"/>
                  </a:schemeClr>
                </a:glow>
              </a:effectLst>
              <a:latin typeface="David" pitchFamily="34" charset="-79"/>
              <a:cs typeface="David" pitchFamily="34" charset="-79"/>
            </a:endParaRPr>
          </a:p>
        </p:txBody>
      </p:sp>
      <p:sp>
        <p:nvSpPr>
          <p:cNvPr id="13" name="Text Box 4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531660" y="2972343"/>
            <a:ext cx="7699945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ב.	משום שהקילוף נחשב כחלק מפעולות 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האכילה</a:t>
            </a:r>
          </a:p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ולא 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כמלאכת דישה.</a:t>
            </a:r>
          </a:p>
        </p:txBody>
      </p:sp>
      <p:sp>
        <p:nvSpPr>
          <p:cNvPr id="14" name="Text Box 4"/>
          <p:cNvSpPr txBox="1">
            <a:spLocks noChangeArrowheads="1"/>
          </p:cNvSpPr>
          <p:nvPr/>
        </p:nvSpPr>
        <p:spPr bwMode="auto">
          <a:xfrm>
            <a:off x="531660" y="3980455"/>
            <a:ext cx="7699945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ג.	מכיוון שזוהי דישה כלאחר 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יד,</a:t>
            </a:r>
          </a:p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והתירו 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משום אוכל נפש.</a:t>
            </a:r>
          </a:p>
        </p:txBody>
      </p:sp>
      <p:grpSp>
        <p:nvGrpSpPr>
          <p:cNvPr id="3" name="קבוצה 2"/>
          <p:cNvGrpSpPr/>
          <p:nvPr/>
        </p:nvGrpSpPr>
        <p:grpSpPr>
          <a:xfrm>
            <a:off x="654947" y="4980940"/>
            <a:ext cx="1099343" cy="1360487"/>
            <a:chOff x="654947" y="4980940"/>
            <a:chExt cx="1099343" cy="1360487"/>
          </a:xfrm>
        </p:grpSpPr>
        <p:pic>
          <p:nvPicPr>
            <p:cNvPr id="18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4947" y="4980940"/>
              <a:ext cx="945265" cy="136048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תיבת טקסט 2"/>
            <p:cNvSpPr txBox="1">
              <a:spLocks noChangeArrowheads="1"/>
            </p:cNvSpPr>
            <p:nvPr/>
          </p:nvSpPr>
          <p:spPr bwMode="auto">
            <a:xfrm flipH="1">
              <a:off x="996818" y="5436139"/>
              <a:ext cx="757472" cy="575947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BD4B4"/>
                </a:gs>
              </a:gsLst>
              <a:lin ang="5400000" scaled="1"/>
            </a:gradFill>
            <a:ln w="25400">
              <a:solidFill>
                <a:srgbClr val="FABF8F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lnSpc>
                  <a:spcPts val="1400"/>
                </a:lnSpc>
                <a:spcBef>
                  <a:spcPts val="1200"/>
                </a:spcBef>
              </a:pPr>
              <a:r>
                <a:rPr lang="he-IL" sz="2000" b="1" dirty="0" smtClean="0">
                  <a:solidFill>
                    <a:prstClr val="black"/>
                  </a:solidFill>
                  <a:latin typeface="FrankRuehl" pitchFamily="34" charset="-79"/>
                  <a:ea typeface="Arial" pitchFamily="34" charset="0"/>
                  <a:cs typeface="FrankRuehl" pitchFamily="34" charset="-79"/>
                </a:rPr>
                <a:t>עמוד</a:t>
              </a:r>
            </a:p>
            <a:p>
              <a:pPr algn="ctr" fontAlgn="base">
                <a:lnSpc>
                  <a:spcPts val="1400"/>
                </a:lnSpc>
                <a:spcBef>
                  <a:spcPct val="0"/>
                </a:spcBef>
              </a:pPr>
              <a:r>
                <a:rPr lang="he-IL" sz="2000" b="1" dirty="0" smtClean="0">
                  <a:solidFill>
                    <a:prstClr val="black"/>
                  </a:solidFill>
                  <a:latin typeface="FrankRuehl" pitchFamily="34" charset="-79"/>
                  <a:ea typeface="Arial" pitchFamily="34" charset="0"/>
                  <a:cs typeface="FrankRuehl" pitchFamily="34" charset="-79"/>
                </a:rPr>
                <a:t>32</a:t>
              </a:r>
              <a:endParaRPr lang="he-IL" sz="2000" b="1" dirty="0">
                <a:solidFill>
                  <a:prstClr val="black"/>
                </a:solidFill>
                <a:latin typeface="FrankRuehl" pitchFamily="34" charset="-79"/>
                <a:ea typeface="Arial" pitchFamily="34" charset="0"/>
                <a:cs typeface="FrankRuehl" pitchFamily="34" charset="-79"/>
              </a:endParaRPr>
            </a:p>
          </p:txBody>
        </p:sp>
      </p:grpSp>
      <p:sp>
        <p:nvSpPr>
          <p:cNvPr id="24" name="TextBox 23"/>
          <p:cNvSpPr txBox="1"/>
          <p:nvPr/>
        </p:nvSpPr>
        <p:spPr>
          <a:xfrm>
            <a:off x="3053680" y="5076473"/>
            <a:ext cx="302433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rgbClr val="8E0000"/>
                </a:solidFill>
                <a:effectLst>
                  <a:glow rad="38100">
                    <a:srgbClr val="FEE6F7">
                      <a:alpha val="18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טעות, נסה שנית.</a:t>
            </a:r>
          </a:p>
        </p:txBody>
      </p:sp>
    </p:spTree>
    <p:extLst>
      <p:ext uri="{BB962C8B-B14F-4D97-AF65-F5344CB8AC3E}">
        <p14:creationId xmlns:p14="http://schemas.microsoft.com/office/powerpoint/2010/main" val="3726063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>
        <p14:prism dir="r" isContent="1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933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933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2" grpId="0"/>
      <p:bldP spid="14" grpId="0"/>
      <p:bldP spid="24" grpId="0"/>
      <p:bldP spid="24" grpId="2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323528" y="1340769"/>
            <a:ext cx="7776863" cy="792087"/>
          </a:xfrm>
        </p:spPr>
        <p:txBody>
          <a:bodyPr>
            <a:normAutofit/>
          </a:bodyPr>
          <a:lstStyle/>
          <a:p>
            <a:pPr algn="r"/>
            <a:r>
              <a:rPr lang="he-IL" sz="3200" b="1" spc="20" dirty="0" smtClean="0">
                <a:ln w="9525" cmpd="thickThin">
                  <a:solidFill>
                    <a:srgbClr val="FFC000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latin typeface="David" pitchFamily="34" charset="-79"/>
                <a:cs typeface="David" pitchFamily="34" charset="-79"/>
              </a:rPr>
              <a:t>מדוע מותר לפצח </a:t>
            </a:r>
            <a:r>
              <a:rPr lang="he-IL" sz="3200" b="1" spc="20" dirty="0">
                <a:ln w="9525" cmpd="thickThin">
                  <a:solidFill>
                    <a:srgbClr val="FFC000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latin typeface="David" pitchFamily="34" charset="-79"/>
                <a:cs typeface="David" pitchFamily="34" charset="-79"/>
              </a:rPr>
              <a:t>בשבת אגוזים </a:t>
            </a:r>
            <a:r>
              <a:rPr lang="he-IL" sz="3200" b="1" spc="20" dirty="0" smtClean="0">
                <a:ln w="9525" cmpd="thickThin">
                  <a:solidFill>
                    <a:srgbClr val="FFC000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latin typeface="David" pitchFamily="34" charset="-79"/>
                <a:cs typeface="David" pitchFamily="34" charset="-79"/>
              </a:rPr>
              <a:t>ושקדים? </a:t>
            </a:r>
            <a:endParaRPr lang="he-IL" sz="3200" b="1" spc="20" dirty="0">
              <a:ln w="9525" cmpd="thickThin">
                <a:solidFill>
                  <a:srgbClr val="FFC000"/>
                </a:solidFill>
              </a:ln>
              <a:solidFill>
                <a:schemeClr val="accent5">
                  <a:lumMod val="60000"/>
                  <a:lumOff val="40000"/>
                </a:schemeClr>
              </a:solidFill>
              <a:latin typeface="David" pitchFamily="34" charset="-79"/>
              <a:cs typeface="David" pitchFamily="34" charset="-79"/>
            </a:endParaRPr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323529" y="2348952"/>
            <a:ext cx="7920880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א.	משום 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שהקליפות ראויות לאכילה.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30323" y="699119"/>
            <a:ext cx="8071049" cy="71365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>
              <a:lnSpc>
                <a:spcPts val="4700"/>
              </a:lnSpc>
            </a:pPr>
            <a:r>
              <a:rPr lang="he-IL" sz="4400" b="1" spc="20" dirty="0" smtClean="0">
                <a:ln>
                  <a:solidFill>
                    <a:srgbClr val="FF964F"/>
                  </a:solidFill>
                </a:ln>
                <a:solidFill>
                  <a:srgbClr val="F4A34A"/>
                </a:solidFill>
                <a:effectLst>
                  <a:glow rad="76200">
                    <a:schemeClr val="accent2">
                      <a:lumMod val="75000"/>
                      <a:alpha val="40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2. קילוף אגוזים ושקדים</a:t>
            </a:r>
            <a:endParaRPr lang="he-IL" sz="4400" b="1" spc="20" dirty="0">
              <a:ln>
                <a:solidFill>
                  <a:srgbClr val="FF964F"/>
                </a:solidFill>
              </a:ln>
              <a:solidFill>
                <a:srgbClr val="F4A34A"/>
              </a:solidFill>
              <a:effectLst>
                <a:glow rad="76200">
                  <a:schemeClr val="accent2">
                    <a:lumMod val="75000"/>
                    <a:alpha val="40000"/>
                  </a:schemeClr>
                </a:glow>
              </a:effectLst>
              <a:latin typeface="David" pitchFamily="34" charset="-79"/>
              <a:cs typeface="David" pitchFamily="34" charset="-79"/>
            </a:endParaRP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531660" y="2972343"/>
            <a:ext cx="7699945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30" dirty="0">
                <a:ln w="19050">
                  <a:noFill/>
                </a:ln>
                <a:solidFill>
                  <a:srgbClr val="7030A0"/>
                </a:solidFill>
                <a:effectLst>
                  <a:glow rad="1270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ב.	משום שהקילוף נחשב כחלק מפעולות האכילה</a:t>
            </a:r>
          </a:p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30" dirty="0">
                <a:ln w="19050">
                  <a:noFill/>
                </a:ln>
                <a:solidFill>
                  <a:srgbClr val="7030A0"/>
                </a:solidFill>
                <a:effectLst>
                  <a:glow rad="1270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	ולא כמלאכת דישה.</a:t>
            </a:r>
          </a:p>
        </p:txBody>
      </p:sp>
      <p:sp>
        <p:nvSpPr>
          <p:cNvPr id="14" name="Text Box 4"/>
          <p:cNvSpPr txBox="1">
            <a:spLocks noChangeArrowheads="1"/>
          </p:cNvSpPr>
          <p:nvPr/>
        </p:nvSpPr>
        <p:spPr bwMode="auto">
          <a:xfrm>
            <a:off x="531660" y="3980455"/>
            <a:ext cx="7699945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ג.	מכיוון שזוהי דישה כלאחר 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יד,</a:t>
            </a:r>
          </a:p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והתירו 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משום אוכל נפש.</a:t>
            </a:r>
          </a:p>
        </p:txBody>
      </p:sp>
      <p:grpSp>
        <p:nvGrpSpPr>
          <p:cNvPr id="3" name="קבוצה 2"/>
          <p:cNvGrpSpPr/>
          <p:nvPr/>
        </p:nvGrpSpPr>
        <p:grpSpPr>
          <a:xfrm>
            <a:off x="654947" y="4980940"/>
            <a:ext cx="1099343" cy="1360487"/>
            <a:chOff x="654947" y="4980940"/>
            <a:chExt cx="1099343" cy="1360487"/>
          </a:xfrm>
        </p:grpSpPr>
        <p:pic>
          <p:nvPicPr>
            <p:cNvPr id="18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4947" y="4980940"/>
              <a:ext cx="945265" cy="136048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תיבת טקסט 2"/>
            <p:cNvSpPr txBox="1">
              <a:spLocks noChangeArrowheads="1"/>
            </p:cNvSpPr>
            <p:nvPr/>
          </p:nvSpPr>
          <p:spPr bwMode="auto">
            <a:xfrm flipH="1">
              <a:off x="996818" y="5436139"/>
              <a:ext cx="757472" cy="575947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BD4B4"/>
                </a:gs>
              </a:gsLst>
              <a:lin ang="5400000" scaled="1"/>
            </a:gradFill>
            <a:ln w="25400">
              <a:solidFill>
                <a:srgbClr val="FABF8F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lnSpc>
                  <a:spcPts val="1400"/>
                </a:lnSpc>
                <a:spcBef>
                  <a:spcPts val="1200"/>
                </a:spcBef>
              </a:pPr>
              <a:r>
                <a:rPr lang="he-IL" sz="2000" b="1" dirty="0" smtClean="0">
                  <a:solidFill>
                    <a:prstClr val="black"/>
                  </a:solidFill>
                  <a:latin typeface="FrankRuehl" pitchFamily="34" charset="-79"/>
                  <a:ea typeface="Arial" pitchFamily="34" charset="0"/>
                  <a:cs typeface="FrankRuehl" pitchFamily="34" charset="-79"/>
                </a:rPr>
                <a:t>עמוד</a:t>
              </a:r>
            </a:p>
            <a:p>
              <a:pPr algn="ctr" fontAlgn="base">
                <a:lnSpc>
                  <a:spcPts val="1400"/>
                </a:lnSpc>
                <a:spcBef>
                  <a:spcPct val="0"/>
                </a:spcBef>
              </a:pPr>
              <a:r>
                <a:rPr lang="he-IL" sz="2000" b="1" dirty="0" smtClean="0">
                  <a:solidFill>
                    <a:prstClr val="black"/>
                  </a:solidFill>
                  <a:latin typeface="FrankRuehl" pitchFamily="34" charset="-79"/>
                  <a:ea typeface="Arial" pitchFamily="34" charset="0"/>
                  <a:cs typeface="FrankRuehl" pitchFamily="34" charset="-79"/>
                </a:rPr>
                <a:t>32</a:t>
              </a:r>
              <a:endParaRPr lang="he-IL" sz="2000" b="1" dirty="0">
                <a:solidFill>
                  <a:prstClr val="black"/>
                </a:solidFill>
                <a:latin typeface="FrankRuehl" pitchFamily="34" charset="-79"/>
                <a:ea typeface="Arial" pitchFamily="34" charset="0"/>
                <a:cs typeface="FrankRuehl" pitchFamily="34" charset="-79"/>
              </a:endParaRPr>
            </a:p>
          </p:txBody>
        </p:sp>
      </p:grpSp>
      <p:sp>
        <p:nvSpPr>
          <p:cNvPr id="20" name="TextBox 19"/>
          <p:cNvSpPr txBox="1"/>
          <p:nvPr/>
        </p:nvSpPr>
        <p:spPr>
          <a:xfrm>
            <a:off x="1907704" y="4860449"/>
            <a:ext cx="5616624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prstClr val="black">
                      <a:lumMod val="85000"/>
                      <a:lumOff val="15000"/>
                    </a:prstClr>
                  </a:solidFill>
                </a:ln>
                <a:solidFill>
                  <a:srgbClr val="5BD078">
                    <a:lumMod val="75000"/>
                  </a:srgbClr>
                </a:solidFill>
                <a:latin typeface="David" pitchFamily="34" charset="-79"/>
                <a:cs typeface="David" pitchFamily="34" charset="-79"/>
              </a:rPr>
              <a:t>תשובה נכונה! יישר כוחך!</a:t>
            </a:r>
          </a:p>
        </p:txBody>
      </p:sp>
      <p:grpSp>
        <p:nvGrpSpPr>
          <p:cNvPr id="21" name="קבוצה 20"/>
          <p:cNvGrpSpPr/>
          <p:nvPr/>
        </p:nvGrpSpPr>
        <p:grpSpPr>
          <a:xfrm>
            <a:off x="3325215" y="5443810"/>
            <a:ext cx="2481263" cy="1225550"/>
            <a:chOff x="3330575" y="2816225"/>
            <a:chExt cx="2481263" cy="1225550"/>
          </a:xfrm>
        </p:grpSpPr>
        <p:pic>
          <p:nvPicPr>
            <p:cNvPr id="22" name="Picture 2">
              <a:hlinkClick r:id="" action="ppaction://hlinkshowjump?jump=nextslide"/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30575" y="2816225"/>
              <a:ext cx="2481263" cy="1225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3" name="TextBox 22">
              <a:hlinkClick r:id="" action="ppaction://hlinkshowjump?jump=nextslide"/>
            </p:cNvPr>
            <p:cNvSpPr txBox="1"/>
            <p:nvPr/>
          </p:nvSpPr>
          <p:spPr>
            <a:xfrm>
              <a:off x="3737755" y="3132257"/>
              <a:ext cx="1656184" cy="584775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he-IL" sz="3200" b="1" spc="20" dirty="0">
                  <a:ln w="1270">
                    <a:solidFill>
                      <a:srgbClr val="024E4C"/>
                    </a:solidFill>
                  </a:ln>
                  <a:solidFill>
                    <a:srgbClr val="024E4C"/>
                  </a:solidFill>
                  <a:latin typeface="David" pitchFamily="34" charset="-79"/>
                  <a:cs typeface="David" pitchFamily="34" charset="-79"/>
                </a:rPr>
                <a:t>המשך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513445300"/>
      </p:ext>
    </p:extLst>
  </p:cSld>
  <p:clrMapOvr>
    <a:masterClrMapping/>
  </p:clrMapOvr>
  <p:transition spd="slow" advClick="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8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160" fill="hold">
                                          <p:stCondLst>
                                            <p:cond delay="16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160" fill="hold">
                                          <p:stCondLst>
                                            <p:cond delay="32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160" fill="hold">
                                          <p:stCondLst>
                                            <p:cond delay="48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160" fill="hold">
                                          <p:stCondLst>
                                            <p:cond delay="64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47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8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933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933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933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2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1375554" y="1340769"/>
            <a:ext cx="6836296" cy="792087"/>
          </a:xfrm>
        </p:spPr>
        <p:txBody>
          <a:bodyPr>
            <a:normAutofit/>
          </a:bodyPr>
          <a:lstStyle/>
          <a:p>
            <a:pPr algn="r"/>
            <a:r>
              <a:rPr lang="he-IL" sz="3200" b="1" spc="20" dirty="0">
                <a:ln w="9525" cmpd="thickThin">
                  <a:solidFill>
                    <a:srgbClr val="FFC000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latin typeface="David" pitchFamily="34" charset="-79"/>
                <a:cs typeface="David" pitchFamily="34" charset="-79"/>
              </a:rPr>
              <a:t>מה הדין של סחיטת תפוזים בשבת?</a:t>
            </a:r>
            <a:endParaRPr lang="he-IL" sz="3200" b="1" spc="20" dirty="0">
              <a:ln w="9525" cmpd="thickThin">
                <a:solidFill>
                  <a:srgbClr val="FFC000"/>
                </a:solidFill>
              </a:ln>
              <a:solidFill>
                <a:schemeClr val="accent5">
                  <a:lumMod val="60000"/>
                  <a:lumOff val="40000"/>
                </a:schemeClr>
              </a:solidFill>
              <a:effectLst/>
              <a:latin typeface="David" pitchFamily="34" charset="-79"/>
              <a:cs typeface="David" pitchFamily="34" charset="-79"/>
            </a:endParaRPr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323529" y="2301553"/>
            <a:ext cx="7920880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א.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אסור מהתורה משום תולדת דישה.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30323" y="620688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>
                <a:ln>
                  <a:solidFill>
                    <a:srgbClr val="FF964F"/>
                  </a:solidFill>
                </a:ln>
                <a:solidFill>
                  <a:srgbClr val="F4A34A"/>
                </a:solidFill>
                <a:effectLst>
                  <a:glow rad="76200">
                    <a:schemeClr val="accent2">
                      <a:lumMod val="75000"/>
                      <a:alpha val="40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3. סחיטת תפוזים</a:t>
            </a:r>
          </a:p>
        </p:txBody>
      </p:sp>
      <p:sp>
        <p:nvSpPr>
          <p:cNvPr id="13" name="Text Box 4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1375554" y="3021633"/>
            <a:ext cx="6856051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ב.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אסור מדרבנן משום דישה.</a:t>
            </a:r>
          </a:p>
        </p:txBody>
      </p:sp>
      <p:sp>
        <p:nvSpPr>
          <p:cNvPr id="14" name="Text Box 4"/>
          <p:cNvSpPr txBox="1">
            <a:spLocks noChangeArrowheads="1"/>
          </p:cNvSpPr>
          <p:nvPr/>
        </p:nvSpPr>
        <p:spPr bwMode="auto">
          <a:xfrm>
            <a:off x="531660" y="3717104"/>
            <a:ext cx="7699945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ג.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מותר לכתחילה.</a:t>
            </a:r>
          </a:p>
        </p:txBody>
      </p:sp>
      <p:grpSp>
        <p:nvGrpSpPr>
          <p:cNvPr id="3" name="קבוצה 2"/>
          <p:cNvGrpSpPr/>
          <p:nvPr/>
        </p:nvGrpSpPr>
        <p:grpSpPr>
          <a:xfrm>
            <a:off x="654947" y="4980940"/>
            <a:ext cx="1099343" cy="1360487"/>
            <a:chOff x="654947" y="4980940"/>
            <a:chExt cx="1099343" cy="1360487"/>
          </a:xfrm>
        </p:grpSpPr>
        <p:pic>
          <p:nvPicPr>
            <p:cNvPr id="18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4947" y="4980940"/>
              <a:ext cx="945265" cy="136048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תיבת טקסט 2"/>
            <p:cNvSpPr txBox="1">
              <a:spLocks noChangeArrowheads="1"/>
            </p:cNvSpPr>
            <p:nvPr/>
          </p:nvSpPr>
          <p:spPr bwMode="auto">
            <a:xfrm flipH="1">
              <a:off x="996818" y="5436139"/>
              <a:ext cx="757472" cy="575947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BD4B4"/>
                </a:gs>
              </a:gsLst>
              <a:lin ang="5400000" scaled="1"/>
            </a:gradFill>
            <a:ln w="25400">
              <a:solidFill>
                <a:srgbClr val="FABF8F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lnSpc>
                  <a:spcPts val="1400"/>
                </a:lnSpc>
                <a:spcBef>
                  <a:spcPts val="1200"/>
                </a:spcBef>
              </a:pPr>
              <a:r>
                <a:rPr lang="he-IL" sz="2000" b="1" dirty="0" smtClean="0">
                  <a:solidFill>
                    <a:prstClr val="black"/>
                  </a:solidFill>
                  <a:latin typeface="FrankRuehl" pitchFamily="34" charset="-79"/>
                  <a:ea typeface="Arial" pitchFamily="34" charset="0"/>
                  <a:cs typeface="FrankRuehl" pitchFamily="34" charset="-79"/>
                </a:rPr>
                <a:t>עמוד</a:t>
              </a:r>
            </a:p>
            <a:p>
              <a:pPr algn="ctr" fontAlgn="base">
                <a:lnSpc>
                  <a:spcPts val="1400"/>
                </a:lnSpc>
                <a:spcBef>
                  <a:spcPct val="0"/>
                </a:spcBef>
              </a:pPr>
              <a:r>
                <a:rPr lang="he-IL" sz="2000" b="1" dirty="0">
                  <a:solidFill>
                    <a:prstClr val="black"/>
                  </a:solidFill>
                  <a:latin typeface="FrankRuehl" pitchFamily="34" charset="-79"/>
                  <a:ea typeface="Arial" pitchFamily="34" charset="0"/>
                  <a:cs typeface="FrankRuehl" pitchFamily="34" charset="-79"/>
                </a:rPr>
                <a:t>33</a:t>
              </a:r>
            </a:p>
          </p:txBody>
        </p:sp>
      </p:grpSp>
      <p:sp>
        <p:nvSpPr>
          <p:cNvPr id="24" name="TextBox 23"/>
          <p:cNvSpPr txBox="1"/>
          <p:nvPr/>
        </p:nvSpPr>
        <p:spPr>
          <a:xfrm>
            <a:off x="3053680" y="4797152"/>
            <a:ext cx="302433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rgbClr val="8E0000"/>
                </a:solidFill>
                <a:effectLst>
                  <a:glow rad="38100">
                    <a:srgbClr val="FEE6F7">
                      <a:alpha val="18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טעות, נסה שנית.</a:t>
            </a:r>
          </a:p>
        </p:txBody>
      </p:sp>
    </p:spTree>
    <p:extLst>
      <p:ext uri="{BB962C8B-B14F-4D97-AF65-F5344CB8AC3E}">
        <p14:creationId xmlns:p14="http://schemas.microsoft.com/office/powerpoint/2010/main" val="4181070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>
        <p14:prism dir="r" isContent="1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933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933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2" grpId="0"/>
      <p:bldP spid="14" grpId="0"/>
      <p:bldP spid="24" grpId="0"/>
      <p:bldP spid="24" grpId="2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1375554" y="1340769"/>
            <a:ext cx="6836296" cy="792087"/>
          </a:xfrm>
        </p:spPr>
        <p:txBody>
          <a:bodyPr>
            <a:normAutofit/>
          </a:bodyPr>
          <a:lstStyle/>
          <a:p>
            <a:pPr algn="r"/>
            <a:r>
              <a:rPr lang="he-IL" sz="3200" b="1" spc="20" dirty="0">
                <a:ln w="9525" cmpd="thickThin">
                  <a:solidFill>
                    <a:srgbClr val="FFC000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latin typeface="David" pitchFamily="34" charset="-79"/>
                <a:cs typeface="David" pitchFamily="34" charset="-79"/>
              </a:rPr>
              <a:t>מה הדין של סחיטת תפוזים בשבת?</a:t>
            </a:r>
            <a:endParaRPr lang="he-IL" sz="3200" b="1" spc="20" dirty="0">
              <a:ln w="9525" cmpd="thickThin">
                <a:solidFill>
                  <a:srgbClr val="FFC000"/>
                </a:solidFill>
              </a:ln>
              <a:solidFill>
                <a:schemeClr val="accent5">
                  <a:lumMod val="60000"/>
                  <a:lumOff val="40000"/>
                </a:schemeClr>
              </a:solidFill>
              <a:effectLst/>
              <a:latin typeface="David" pitchFamily="34" charset="-79"/>
              <a:cs typeface="David" pitchFamily="34" charset="-79"/>
            </a:endParaRPr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323529" y="2301553"/>
            <a:ext cx="7920880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א.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אסור מהתורה משום תולדת דישה.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30323" y="620688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>
                <a:ln>
                  <a:solidFill>
                    <a:srgbClr val="FF964F"/>
                  </a:solidFill>
                </a:ln>
                <a:solidFill>
                  <a:srgbClr val="F4A34A"/>
                </a:solidFill>
                <a:effectLst>
                  <a:glow rad="76200">
                    <a:schemeClr val="accent2">
                      <a:lumMod val="75000"/>
                      <a:alpha val="40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3. סחיטת תפוזים</a:t>
            </a: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1375554" y="3021633"/>
            <a:ext cx="6856051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30" dirty="0">
                <a:ln w="19050">
                  <a:noFill/>
                </a:ln>
                <a:solidFill>
                  <a:srgbClr val="7030A0"/>
                </a:solidFill>
                <a:effectLst>
                  <a:glow rad="1270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ב.	אסור מדרבנן משום דישה.</a:t>
            </a:r>
          </a:p>
        </p:txBody>
      </p:sp>
      <p:sp>
        <p:nvSpPr>
          <p:cNvPr id="14" name="Text Box 4"/>
          <p:cNvSpPr txBox="1">
            <a:spLocks noChangeArrowheads="1"/>
          </p:cNvSpPr>
          <p:nvPr/>
        </p:nvSpPr>
        <p:spPr bwMode="auto">
          <a:xfrm>
            <a:off x="531660" y="3717104"/>
            <a:ext cx="7699945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ג.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מותר לכתחילה.</a:t>
            </a:r>
          </a:p>
        </p:txBody>
      </p:sp>
      <p:grpSp>
        <p:nvGrpSpPr>
          <p:cNvPr id="3" name="קבוצה 2"/>
          <p:cNvGrpSpPr/>
          <p:nvPr/>
        </p:nvGrpSpPr>
        <p:grpSpPr>
          <a:xfrm>
            <a:off x="654947" y="4980940"/>
            <a:ext cx="1099343" cy="1360487"/>
            <a:chOff x="654947" y="4980940"/>
            <a:chExt cx="1099343" cy="1360487"/>
          </a:xfrm>
        </p:grpSpPr>
        <p:pic>
          <p:nvPicPr>
            <p:cNvPr id="18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4947" y="4980940"/>
              <a:ext cx="945265" cy="136048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תיבת טקסט 2"/>
            <p:cNvSpPr txBox="1">
              <a:spLocks noChangeArrowheads="1"/>
            </p:cNvSpPr>
            <p:nvPr/>
          </p:nvSpPr>
          <p:spPr bwMode="auto">
            <a:xfrm flipH="1">
              <a:off x="996818" y="5436139"/>
              <a:ext cx="757472" cy="575947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BD4B4"/>
                </a:gs>
              </a:gsLst>
              <a:lin ang="5400000" scaled="1"/>
            </a:gradFill>
            <a:ln w="25400">
              <a:solidFill>
                <a:srgbClr val="FABF8F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lnSpc>
                  <a:spcPts val="1400"/>
                </a:lnSpc>
                <a:spcBef>
                  <a:spcPts val="1200"/>
                </a:spcBef>
              </a:pPr>
              <a:r>
                <a:rPr lang="he-IL" sz="2000" b="1" dirty="0" smtClean="0">
                  <a:solidFill>
                    <a:prstClr val="black"/>
                  </a:solidFill>
                  <a:latin typeface="FrankRuehl" pitchFamily="34" charset="-79"/>
                  <a:ea typeface="Arial" pitchFamily="34" charset="0"/>
                  <a:cs typeface="FrankRuehl" pitchFamily="34" charset="-79"/>
                </a:rPr>
                <a:t>עמוד</a:t>
              </a:r>
            </a:p>
            <a:p>
              <a:pPr algn="ctr" fontAlgn="base">
                <a:lnSpc>
                  <a:spcPts val="1400"/>
                </a:lnSpc>
                <a:spcBef>
                  <a:spcPct val="0"/>
                </a:spcBef>
              </a:pPr>
              <a:r>
                <a:rPr lang="he-IL" sz="2000" b="1" dirty="0">
                  <a:solidFill>
                    <a:prstClr val="black"/>
                  </a:solidFill>
                  <a:latin typeface="FrankRuehl" pitchFamily="34" charset="-79"/>
                  <a:ea typeface="Arial" pitchFamily="34" charset="0"/>
                  <a:cs typeface="FrankRuehl" pitchFamily="34" charset="-79"/>
                </a:rPr>
                <a:t>33</a:t>
              </a:r>
            </a:p>
          </p:txBody>
        </p:sp>
      </p:grpSp>
      <p:sp>
        <p:nvSpPr>
          <p:cNvPr id="10" name="TextBox 9"/>
          <p:cNvSpPr txBox="1"/>
          <p:nvPr/>
        </p:nvSpPr>
        <p:spPr>
          <a:xfrm>
            <a:off x="1907704" y="4725144"/>
            <a:ext cx="5616624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prstClr val="black">
                      <a:lumMod val="85000"/>
                      <a:lumOff val="15000"/>
                    </a:prstClr>
                  </a:solidFill>
                </a:ln>
                <a:solidFill>
                  <a:srgbClr val="5BD078">
                    <a:lumMod val="75000"/>
                  </a:srgbClr>
                </a:solidFill>
                <a:latin typeface="David" pitchFamily="34" charset="-79"/>
                <a:cs typeface="David" pitchFamily="34" charset="-79"/>
              </a:rPr>
              <a:t>תשובה נכונה! יישר כוחך!</a:t>
            </a:r>
          </a:p>
        </p:txBody>
      </p:sp>
      <p:grpSp>
        <p:nvGrpSpPr>
          <p:cNvPr id="11" name="קבוצה 10"/>
          <p:cNvGrpSpPr/>
          <p:nvPr/>
        </p:nvGrpSpPr>
        <p:grpSpPr>
          <a:xfrm>
            <a:off x="3325215" y="5443810"/>
            <a:ext cx="2481263" cy="1225550"/>
            <a:chOff x="3330575" y="2816225"/>
            <a:chExt cx="2481263" cy="1225550"/>
          </a:xfrm>
        </p:grpSpPr>
        <p:pic>
          <p:nvPicPr>
            <p:cNvPr id="15" name="Picture 2">
              <a:hlinkClick r:id="" action="ppaction://hlinkshowjump?jump=nextslide"/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30575" y="2816225"/>
              <a:ext cx="2481263" cy="1225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6" name="TextBox 15">
              <a:hlinkClick r:id="" action="ppaction://hlinkshowjump?jump=nextslide"/>
            </p:cNvPr>
            <p:cNvSpPr txBox="1"/>
            <p:nvPr/>
          </p:nvSpPr>
          <p:spPr>
            <a:xfrm>
              <a:off x="3737755" y="3132257"/>
              <a:ext cx="1656184" cy="584775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he-IL" sz="3200" b="1" spc="20" dirty="0">
                  <a:ln w="1270">
                    <a:solidFill>
                      <a:srgbClr val="024E4C"/>
                    </a:solidFill>
                  </a:ln>
                  <a:solidFill>
                    <a:srgbClr val="024E4C"/>
                  </a:solidFill>
                  <a:latin typeface="David" pitchFamily="34" charset="-79"/>
                  <a:cs typeface="David" pitchFamily="34" charset="-79"/>
                </a:rPr>
                <a:t>המשך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150951324"/>
      </p:ext>
    </p:extLst>
  </p:cSld>
  <p:clrMapOvr>
    <a:masterClrMapping/>
  </p:clrMapOvr>
  <p:transition spd="slow" advClick="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8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160" fill="hold">
                                          <p:stCondLst>
                                            <p:cond delay="16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160" fill="hold">
                                          <p:stCondLst>
                                            <p:cond delay="32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160" fill="hold">
                                          <p:stCondLst>
                                            <p:cond delay="48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160" fill="hold">
                                          <p:stCondLst>
                                            <p:cond delay="64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47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8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933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933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933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30323" y="1340769"/>
            <a:ext cx="8071049" cy="792087"/>
          </a:xfrm>
        </p:spPr>
        <p:txBody>
          <a:bodyPr>
            <a:noAutofit/>
          </a:bodyPr>
          <a:lstStyle/>
          <a:p>
            <a:pPr algn="r"/>
            <a:r>
              <a:rPr lang="he-IL" sz="3200" b="1" spc="20" dirty="0">
                <a:ln w="9525" cmpd="thickThin">
                  <a:solidFill>
                    <a:srgbClr val="FFC000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latin typeface="David" pitchFamily="34" charset="-79"/>
                <a:cs typeface="David" pitchFamily="34" charset="-79"/>
              </a:rPr>
              <a:t>האם מותר לסחוט </a:t>
            </a:r>
            <a:r>
              <a:rPr lang="he-IL" sz="3200" b="1" spc="20" dirty="0" smtClean="0">
                <a:ln w="9525" cmpd="thickThin">
                  <a:solidFill>
                    <a:srgbClr val="FFC000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latin typeface="David" pitchFamily="34" charset="-79"/>
                <a:cs typeface="David" pitchFamily="34" charset="-79"/>
              </a:rPr>
              <a:t>פירות </a:t>
            </a:r>
            <a:r>
              <a:rPr lang="he-IL" sz="3200" b="1" spc="20" dirty="0">
                <a:ln w="9525" cmpd="thickThin">
                  <a:solidFill>
                    <a:srgbClr val="FFC000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latin typeface="David" pitchFamily="34" charset="-79"/>
                <a:cs typeface="David" pitchFamily="34" charset="-79"/>
              </a:rPr>
              <a:t>לתוך אוכל או </a:t>
            </a:r>
            <a:r>
              <a:rPr lang="he-IL" sz="3200" b="1" spc="20" dirty="0" smtClean="0">
                <a:ln w="9525" cmpd="thickThin">
                  <a:solidFill>
                    <a:srgbClr val="FFC000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latin typeface="David" pitchFamily="34" charset="-79"/>
                <a:cs typeface="David" pitchFamily="34" charset="-79"/>
              </a:rPr>
              <a:t>לתוך משקה</a:t>
            </a:r>
            <a:r>
              <a:rPr lang="he-IL" sz="3200" b="1" spc="20" dirty="0">
                <a:ln w="9525" cmpd="thickThin">
                  <a:solidFill>
                    <a:srgbClr val="FFC000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latin typeface="David" pitchFamily="34" charset="-79"/>
                <a:cs typeface="David" pitchFamily="34" charset="-79"/>
              </a:rPr>
              <a:t>?</a:t>
            </a:r>
            <a:endParaRPr lang="he-IL" sz="3200" b="1" spc="20" dirty="0">
              <a:ln w="9525" cmpd="thickThin">
                <a:solidFill>
                  <a:srgbClr val="FFC000"/>
                </a:solidFill>
              </a:ln>
              <a:solidFill>
                <a:schemeClr val="accent5">
                  <a:lumMod val="60000"/>
                  <a:lumOff val="40000"/>
                </a:schemeClr>
              </a:solidFill>
              <a:effectLst/>
              <a:latin typeface="David" pitchFamily="34" charset="-79"/>
              <a:cs typeface="David" pitchFamily="34" charset="-79"/>
            </a:endParaRPr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323529" y="2301553"/>
            <a:ext cx="7920880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א.	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מותר.</a:t>
            </a:r>
            <a:endParaRPr lang="he-IL" sz="3200" b="1" spc="30" dirty="0">
              <a:ln>
                <a:solidFill>
                  <a:srgbClr val="073E87">
                    <a:lumMod val="75000"/>
                  </a:srgbClr>
                </a:solidFill>
              </a:ln>
              <a:solidFill>
                <a:srgbClr val="7030A0"/>
              </a:solidFill>
              <a:latin typeface="David" pitchFamily="34" charset="-79"/>
              <a:cs typeface="David" pitchFamily="34" charset="-79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30323" y="620688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>
                <a:ln>
                  <a:solidFill>
                    <a:srgbClr val="FF964F"/>
                  </a:solidFill>
                </a:ln>
                <a:solidFill>
                  <a:srgbClr val="F4A34A"/>
                </a:solidFill>
                <a:effectLst>
                  <a:glow rad="76200">
                    <a:schemeClr val="accent2">
                      <a:lumMod val="75000"/>
                      <a:alpha val="40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4. סחיטה לתוך אוכל</a:t>
            </a:r>
          </a:p>
        </p:txBody>
      </p:sp>
      <p:sp>
        <p:nvSpPr>
          <p:cNvPr id="13" name="Text Box 4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1375554" y="3501008"/>
            <a:ext cx="6856051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ג.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מותר לסחוט פירות לתוך 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אוכל,</a:t>
            </a:r>
          </a:p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ואסור 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לסחוט לתוך משקה.</a:t>
            </a:r>
          </a:p>
        </p:txBody>
      </p:sp>
      <p:sp>
        <p:nvSpPr>
          <p:cNvPr id="14" name="Text Box 4"/>
          <p:cNvSpPr txBox="1">
            <a:spLocks noChangeArrowheads="1"/>
          </p:cNvSpPr>
          <p:nvPr/>
        </p:nvSpPr>
        <p:spPr bwMode="auto">
          <a:xfrm>
            <a:off x="531660" y="2924944"/>
            <a:ext cx="7699945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.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אסור.</a:t>
            </a:r>
            <a:endParaRPr lang="he-IL" sz="3200" b="1" spc="30" dirty="0">
              <a:ln>
                <a:solidFill>
                  <a:srgbClr val="073E87">
                    <a:lumMod val="75000"/>
                  </a:srgbClr>
                </a:solidFill>
              </a:ln>
              <a:solidFill>
                <a:srgbClr val="7030A0"/>
              </a:solidFill>
              <a:latin typeface="David" pitchFamily="34" charset="-79"/>
              <a:cs typeface="David" pitchFamily="34" charset="-79"/>
            </a:endParaRPr>
          </a:p>
        </p:txBody>
      </p:sp>
      <p:grpSp>
        <p:nvGrpSpPr>
          <p:cNvPr id="3" name="קבוצה 2"/>
          <p:cNvGrpSpPr/>
          <p:nvPr/>
        </p:nvGrpSpPr>
        <p:grpSpPr>
          <a:xfrm>
            <a:off x="654947" y="4980940"/>
            <a:ext cx="1099343" cy="1360487"/>
            <a:chOff x="654947" y="4980940"/>
            <a:chExt cx="1099343" cy="1360487"/>
          </a:xfrm>
        </p:grpSpPr>
        <p:pic>
          <p:nvPicPr>
            <p:cNvPr id="18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4947" y="4980940"/>
              <a:ext cx="945265" cy="136048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תיבת טקסט 2"/>
            <p:cNvSpPr txBox="1">
              <a:spLocks noChangeArrowheads="1"/>
            </p:cNvSpPr>
            <p:nvPr/>
          </p:nvSpPr>
          <p:spPr bwMode="auto">
            <a:xfrm flipH="1">
              <a:off x="996818" y="5436139"/>
              <a:ext cx="757472" cy="575947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BD4B4"/>
                </a:gs>
              </a:gsLst>
              <a:lin ang="5400000" scaled="1"/>
            </a:gradFill>
            <a:ln w="25400">
              <a:solidFill>
                <a:srgbClr val="FABF8F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lnSpc>
                  <a:spcPts val="1400"/>
                </a:lnSpc>
                <a:spcBef>
                  <a:spcPts val="1200"/>
                </a:spcBef>
              </a:pPr>
              <a:r>
                <a:rPr lang="he-IL" sz="2000" b="1" dirty="0" smtClean="0">
                  <a:solidFill>
                    <a:prstClr val="black"/>
                  </a:solidFill>
                  <a:latin typeface="FrankRuehl" pitchFamily="34" charset="-79"/>
                  <a:ea typeface="Arial" pitchFamily="34" charset="0"/>
                  <a:cs typeface="FrankRuehl" pitchFamily="34" charset="-79"/>
                </a:rPr>
                <a:t>עמוד</a:t>
              </a:r>
            </a:p>
            <a:p>
              <a:pPr algn="ctr" fontAlgn="base">
                <a:lnSpc>
                  <a:spcPts val="1400"/>
                </a:lnSpc>
                <a:spcBef>
                  <a:spcPct val="0"/>
                </a:spcBef>
              </a:pPr>
              <a:r>
                <a:rPr lang="he-IL" sz="2000" b="1" dirty="0">
                  <a:solidFill>
                    <a:prstClr val="black"/>
                  </a:solidFill>
                  <a:latin typeface="FrankRuehl" pitchFamily="34" charset="-79"/>
                  <a:ea typeface="Arial" pitchFamily="34" charset="0"/>
                  <a:cs typeface="FrankRuehl" pitchFamily="34" charset="-79"/>
                </a:rPr>
                <a:t>34</a:t>
              </a:r>
            </a:p>
          </p:txBody>
        </p:sp>
      </p:grpSp>
      <p:sp>
        <p:nvSpPr>
          <p:cNvPr id="24" name="TextBox 23"/>
          <p:cNvSpPr txBox="1"/>
          <p:nvPr/>
        </p:nvSpPr>
        <p:spPr>
          <a:xfrm>
            <a:off x="3053680" y="4860449"/>
            <a:ext cx="302433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rgbClr val="8E0000"/>
                </a:solidFill>
                <a:effectLst>
                  <a:glow rad="38100">
                    <a:srgbClr val="FEE6F7">
                      <a:alpha val="18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טעות, נסה שנית.</a:t>
            </a:r>
          </a:p>
        </p:txBody>
      </p:sp>
    </p:spTree>
    <p:extLst>
      <p:ext uri="{BB962C8B-B14F-4D97-AF65-F5344CB8AC3E}">
        <p14:creationId xmlns:p14="http://schemas.microsoft.com/office/powerpoint/2010/main" val="2501795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>
        <p14:prism dir="r" isContent="1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933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933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2" grpId="0"/>
      <p:bldP spid="14" grpId="0"/>
      <p:bldP spid="24" grpId="0"/>
      <p:bldP spid="24" grpId="2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30323" y="1340769"/>
            <a:ext cx="8071049" cy="792087"/>
          </a:xfrm>
        </p:spPr>
        <p:txBody>
          <a:bodyPr>
            <a:noAutofit/>
          </a:bodyPr>
          <a:lstStyle/>
          <a:p>
            <a:pPr algn="r"/>
            <a:r>
              <a:rPr lang="he-IL" sz="3200" b="1" spc="20" dirty="0">
                <a:ln w="9525" cmpd="thickThin">
                  <a:solidFill>
                    <a:srgbClr val="FFC000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latin typeface="David" pitchFamily="34" charset="-79"/>
                <a:cs typeface="David" pitchFamily="34" charset="-79"/>
              </a:rPr>
              <a:t>האם מותר לסחוט </a:t>
            </a:r>
            <a:r>
              <a:rPr lang="he-IL" sz="3200" b="1" spc="20" dirty="0" smtClean="0">
                <a:ln w="9525" cmpd="thickThin">
                  <a:solidFill>
                    <a:srgbClr val="FFC000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latin typeface="David" pitchFamily="34" charset="-79"/>
                <a:cs typeface="David" pitchFamily="34" charset="-79"/>
              </a:rPr>
              <a:t>פירות </a:t>
            </a:r>
            <a:r>
              <a:rPr lang="he-IL" sz="3200" b="1" spc="20" dirty="0">
                <a:ln w="9525" cmpd="thickThin">
                  <a:solidFill>
                    <a:srgbClr val="FFC000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latin typeface="David" pitchFamily="34" charset="-79"/>
                <a:cs typeface="David" pitchFamily="34" charset="-79"/>
              </a:rPr>
              <a:t>לתוך אוכל או </a:t>
            </a:r>
            <a:r>
              <a:rPr lang="he-IL" sz="3200" b="1" spc="20" dirty="0" smtClean="0">
                <a:ln w="9525" cmpd="thickThin">
                  <a:solidFill>
                    <a:srgbClr val="FFC000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latin typeface="David" pitchFamily="34" charset="-79"/>
                <a:cs typeface="David" pitchFamily="34" charset="-79"/>
              </a:rPr>
              <a:t>לתוך משקה</a:t>
            </a:r>
            <a:r>
              <a:rPr lang="he-IL" sz="3200" b="1" spc="20" dirty="0">
                <a:ln w="9525" cmpd="thickThin">
                  <a:solidFill>
                    <a:srgbClr val="FFC000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latin typeface="David" pitchFamily="34" charset="-79"/>
                <a:cs typeface="David" pitchFamily="34" charset="-79"/>
              </a:rPr>
              <a:t>?</a:t>
            </a:r>
            <a:endParaRPr lang="he-IL" sz="3200" b="1" spc="20" dirty="0">
              <a:ln w="9525" cmpd="thickThin">
                <a:solidFill>
                  <a:srgbClr val="FFC000"/>
                </a:solidFill>
              </a:ln>
              <a:solidFill>
                <a:schemeClr val="accent5">
                  <a:lumMod val="60000"/>
                  <a:lumOff val="40000"/>
                </a:schemeClr>
              </a:solidFill>
              <a:effectLst/>
              <a:latin typeface="David" pitchFamily="34" charset="-79"/>
              <a:cs typeface="David" pitchFamily="34" charset="-79"/>
            </a:endParaRPr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323529" y="2301553"/>
            <a:ext cx="7920880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א.	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מותר.</a:t>
            </a:r>
            <a:endParaRPr lang="he-IL" sz="3200" b="1" spc="30" dirty="0">
              <a:ln>
                <a:solidFill>
                  <a:srgbClr val="073E87">
                    <a:lumMod val="75000"/>
                  </a:srgbClr>
                </a:solidFill>
              </a:ln>
              <a:solidFill>
                <a:srgbClr val="7030A0"/>
              </a:solidFill>
              <a:latin typeface="David" pitchFamily="34" charset="-79"/>
              <a:cs typeface="David" pitchFamily="34" charset="-79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30323" y="620688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>
                <a:ln>
                  <a:solidFill>
                    <a:srgbClr val="FF964F"/>
                  </a:solidFill>
                </a:ln>
                <a:solidFill>
                  <a:srgbClr val="F4A34A"/>
                </a:solidFill>
                <a:effectLst>
                  <a:glow rad="76200">
                    <a:schemeClr val="accent2">
                      <a:lumMod val="75000"/>
                      <a:alpha val="40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4. סחיטה לתוך אוכל</a:t>
            </a: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1375554" y="3501008"/>
            <a:ext cx="6856051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30" dirty="0">
                <a:ln w="19050">
                  <a:noFill/>
                </a:ln>
                <a:solidFill>
                  <a:srgbClr val="7030A0"/>
                </a:solidFill>
                <a:effectLst>
                  <a:glow rad="1270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ג.	מותר לסחוט פירות לתוך אוכל,</a:t>
            </a:r>
          </a:p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30" dirty="0">
                <a:ln w="19050">
                  <a:noFill/>
                </a:ln>
                <a:solidFill>
                  <a:srgbClr val="7030A0"/>
                </a:solidFill>
                <a:effectLst>
                  <a:glow rad="1270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	ואסור לסחוט לתוך משקה.</a:t>
            </a:r>
          </a:p>
        </p:txBody>
      </p:sp>
      <p:sp>
        <p:nvSpPr>
          <p:cNvPr id="14" name="Text Box 4"/>
          <p:cNvSpPr txBox="1">
            <a:spLocks noChangeArrowheads="1"/>
          </p:cNvSpPr>
          <p:nvPr/>
        </p:nvSpPr>
        <p:spPr bwMode="auto">
          <a:xfrm>
            <a:off x="531660" y="2924944"/>
            <a:ext cx="7699945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.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אסור.</a:t>
            </a:r>
            <a:endParaRPr lang="he-IL" sz="3200" b="1" spc="30" dirty="0">
              <a:ln>
                <a:solidFill>
                  <a:srgbClr val="073E87">
                    <a:lumMod val="75000"/>
                  </a:srgbClr>
                </a:solidFill>
              </a:ln>
              <a:solidFill>
                <a:srgbClr val="7030A0"/>
              </a:solidFill>
              <a:latin typeface="David" pitchFamily="34" charset="-79"/>
              <a:cs typeface="David" pitchFamily="34" charset="-79"/>
            </a:endParaRPr>
          </a:p>
        </p:txBody>
      </p:sp>
      <p:grpSp>
        <p:nvGrpSpPr>
          <p:cNvPr id="3" name="קבוצה 2"/>
          <p:cNvGrpSpPr/>
          <p:nvPr/>
        </p:nvGrpSpPr>
        <p:grpSpPr>
          <a:xfrm>
            <a:off x="654947" y="4980940"/>
            <a:ext cx="1099343" cy="1360487"/>
            <a:chOff x="654947" y="4980940"/>
            <a:chExt cx="1099343" cy="1360487"/>
          </a:xfrm>
        </p:grpSpPr>
        <p:pic>
          <p:nvPicPr>
            <p:cNvPr id="18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4947" y="4980940"/>
              <a:ext cx="945265" cy="136048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תיבת טקסט 2"/>
            <p:cNvSpPr txBox="1">
              <a:spLocks noChangeArrowheads="1"/>
            </p:cNvSpPr>
            <p:nvPr/>
          </p:nvSpPr>
          <p:spPr bwMode="auto">
            <a:xfrm flipH="1">
              <a:off x="996818" y="5436139"/>
              <a:ext cx="757472" cy="575947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BD4B4"/>
                </a:gs>
              </a:gsLst>
              <a:lin ang="5400000" scaled="1"/>
            </a:gradFill>
            <a:ln w="25400">
              <a:solidFill>
                <a:srgbClr val="FABF8F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lnSpc>
                  <a:spcPts val="1400"/>
                </a:lnSpc>
                <a:spcBef>
                  <a:spcPts val="1200"/>
                </a:spcBef>
              </a:pPr>
              <a:r>
                <a:rPr lang="he-IL" sz="2000" b="1" dirty="0" smtClean="0">
                  <a:solidFill>
                    <a:prstClr val="black"/>
                  </a:solidFill>
                  <a:latin typeface="FrankRuehl" pitchFamily="34" charset="-79"/>
                  <a:ea typeface="Arial" pitchFamily="34" charset="0"/>
                  <a:cs typeface="FrankRuehl" pitchFamily="34" charset="-79"/>
                </a:rPr>
                <a:t>עמוד</a:t>
              </a:r>
            </a:p>
            <a:p>
              <a:pPr algn="ctr" fontAlgn="base">
                <a:lnSpc>
                  <a:spcPts val="1400"/>
                </a:lnSpc>
                <a:spcBef>
                  <a:spcPct val="0"/>
                </a:spcBef>
              </a:pPr>
              <a:r>
                <a:rPr lang="he-IL" sz="2000" b="1" dirty="0">
                  <a:solidFill>
                    <a:prstClr val="black"/>
                  </a:solidFill>
                  <a:latin typeface="FrankRuehl" pitchFamily="34" charset="-79"/>
                  <a:ea typeface="Arial" pitchFamily="34" charset="0"/>
                  <a:cs typeface="FrankRuehl" pitchFamily="34" charset="-79"/>
                </a:rPr>
                <a:t>34</a:t>
              </a:r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1907704" y="4725144"/>
            <a:ext cx="5616624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prstClr val="black">
                      <a:lumMod val="85000"/>
                      <a:lumOff val="15000"/>
                    </a:prstClr>
                  </a:solidFill>
                </a:ln>
                <a:solidFill>
                  <a:srgbClr val="5BD078">
                    <a:lumMod val="75000"/>
                  </a:srgbClr>
                </a:solidFill>
                <a:latin typeface="David" pitchFamily="34" charset="-79"/>
                <a:cs typeface="David" pitchFamily="34" charset="-79"/>
              </a:rPr>
              <a:t>תשובה נכונה! יישר כוחך!</a:t>
            </a:r>
          </a:p>
        </p:txBody>
      </p:sp>
      <p:grpSp>
        <p:nvGrpSpPr>
          <p:cNvPr id="15" name="קבוצה 14"/>
          <p:cNvGrpSpPr/>
          <p:nvPr/>
        </p:nvGrpSpPr>
        <p:grpSpPr>
          <a:xfrm>
            <a:off x="3325215" y="5443810"/>
            <a:ext cx="2481263" cy="1225550"/>
            <a:chOff x="3330575" y="2816225"/>
            <a:chExt cx="2481263" cy="1225550"/>
          </a:xfrm>
        </p:grpSpPr>
        <p:pic>
          <p:nvPicPr>
            <p:cNvPr id="16" name="Picture 2">
              <a:hlinkClick r:id="" action="ppaction://hlinkshowjump?jump=nextslide"/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30575" y="2816225"/>
              <a:ext cx="2481263" cy="1225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7" name="TextBox 16">
              <a:hlinkClick r:id="" action="ppaction://hlinkshowjump?jump=nextslide"/>
            </p:cNvPr>
            <p:cNvSpPr txBox="1"/>
            <p:nvPr/>
          </p:nvSpPr>
          <p:spPr>
            <a:xfrm>
              <a:off x="3737755" y="3132257"/>
              <a:ext cx="1656184" cy="584775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he-IL" sz="3200" b="1" spc="20" dirty="0">
                  <a:ln w="1270">
                    <a:solidFill>
                      <a:srgbClr val="024E4C"/>
                    </a:solidFill>
                  </a:ln>
                  <a:solidFill>
                    <a:srgbClr val="024E4C"/>
                  </a:solidFill>
                  <a:latin typeface="David" pitchFamily="34" charset="-79"/>
                  <a:cs typeface="David" pitchFamily="34" charset="-79"/>
                </a:rPr>
                <a:t>המשך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613785423"/>
      </p:ext>
    </p:extLst>
  </p:cSld>
  <p:clrMapOvr>
    <a:masterClrMapping/>
  </p:clrMapOvr>
  <p:transition spd="slow" advClick="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8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160" fill="hold">
                                          <p:stCondLst>
                                            <p:cond delay="16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160" fill="hold">
                                          <p:stCondLst>
                                            <p:cond delay="32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160" fill="hold">
                                          <p:stCondLst>
                                            <p:cond delay="48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160" fill="hold">
                                          <p:stCondLst>
                                            <p:cond delay="64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47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8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1375554" y="1340769"/>
            <a:ext cx="6836296" cy="792087"/>
          </a:xfrm>
        </p:spPr>
        <p:txBody>
          <a:bodyPr>
            <a:normAutofit/>
          </a:bodyPr>
          <a:lstStyle/>
          <a:p>
            <a:pPr algn="r"/>
            <a:r>
              <a:rPr lang="he-IL" sz="3200" b="1" spc="20" dirty="0">
                <a:ln w="9525" cmpd="thickThin">
                  <a:solidFill>
                    <a:srgbClr val="FFC000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latin typeface="David" pitchFamily="34" charset="-79"/>
                <a:cs typeface="David" pitchFamily="34" charset="-79"/>
              </a:rPr>
              <a:t>מהו המשפט שאינו נכון?</a:t>
            </a:r>
            <a:endParaRPr lang="he-IL" sz="3200" b="1" spc="20" dirty="0">
              <a:ln w="9525" cmpd="thickThin">
                <a:solidFill>
                  <a:srgbClr val="FFC000"/>
                </a:solidFill>
              </a:ln>
              <a:solidFill>
                <a:schemeClr val="accent5">
                  <a:lumMod val="60000"/>
                  <a:lumOff val="40000"/>
                </a:schemeClr>
              </a:solidFill>
              <a:effectLst/>
              <a:latin typeface="David" pitchFamily="34" charset="-79"/>
              <a:cs typeface="David" pitchFamily="34" charset="-79"/>
            </a:endParaRPr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323529" y="2204864"/>
            <a:ext cx="7920880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א.	מותר לסחוט ביד לתוך אוכל 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-</a:t>
            </a:r>
          </a:p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אם 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רוב המיץ ייספג בתוכו.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30323" y="620688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>
                <a:ln>
                  <a:solidFill>
                    <a:srgbClr val="FF964F"/>
                  </a:solidFill>
                </a:ln>
                <a:solidFill>
                  <a:srgbClr val="F4A34A"/>
                </a:solidFill>
                <a:effectLst>
                  <a:glow rad="76200">
                    <a:schemeClr val="accent2">
                      <a:lumMod val="75000"/>
                      <a:alpha val="40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5. סחיטה לתוך אוכל - המשך</a:t>
            </a: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1375554" y="3188367"/>
            <a:ext cx="6856051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ב.	מותר לסחוט ביד לתוך אוכל 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-</a:t>
            </a:r>
          </a:p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אם 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המיץ בא לתקן את טעם האוכל.</a:t>
            </a:r>
          </a:p>
        </p:txBody>
      </p:sp>
      <p:sp>
        <p:nvSpPr>
          <p:cNvPr id="14" name="Text Box 4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531660" y="4196479"/>
            <a:ext cx="7699945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ג.	מותר לסחוט לתוך כלי ריק אם 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בדעתו</a:t>
            </a:r>
          </a:p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להכניס 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אחר כך את המיץ לתוך אוכל.</a:t>
            </a:r>
          </a:p>
        </p:txBody>
      </p:sp>
      <p:grpSp>
        <p:nvGrpSpPr>
          <p:cNvPr id="3" name="קבוצה 2"/>
          <p:cNvGrpSpPr/>
          <p:nvPr/>
        </p:nvGrpSpPr>
        <p:grpSpPr>
          <a:xfrm>
            <a:off x="654947" y="4980940"/>
            <a:ext cx="1099343" cy="1360487"/>
            <a:chOff x="654947" y="4980940"/>
            <a:chExt cx="1099343" cy="1360487"/>
          </a:xfrm>
        </p:grpSpPr>
        <p:pic>
          <p:nvPicPr>
            <p:cNvPr id="18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4947" y="4980940"/>
              <a:ext cx="945265" cy="136048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תיבת טקסט 2"/>
            <p:cNvSpPr txBox="1">
              <a:spLocks noChangeArrowheads="1"/>
            </p:cNvSpPr>
            <p:nvPr/>
          </p:nvSpPr>
          <p:spPr bwMode="auto">
            <a:xfrm flipH="1">
              <a:off x="996818" y="5436139"/>
              <a:ext cx="757472" cy="575947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BD4B4"/>
                </a:gs>
              </a:gsLst>
              <a:lin ang="5400000" scaled="1"/>
            </a:gradFill>
            <a:ln w="25400">
              <a:solidFill>
                <a:srgbClr val="FABF8F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lnSpc>
                  <a:spcPts val="1400"/>
                </a:lnSpc>
                <a:spcBef>
                  <a:spcPts val="1200"/>
                </a:spcBef>
              </a:pPr>
              <a:r>
                <a:rPr lang="he-IL" sz="2000" b="1" dirty="0" smtClean="0">
                  <a:solidFill>
                    <a:prstClr val="black"/>
                  </a:solidFill>
                  <a:latin typeface="FrankRuehl" pitchFamily="34" charset="-79"/>
                  <a:ea typeface="Arial" pitchFamily="34" charset="0"/>
                  <a:cs typeface="FrankRuehl" pitchFamily="34" charset="-79"/>
                </a:rPr>
                <a:t>עמוד</a:t>
              </a:r>
            </a:p>
            <a:p>
              <a:pPr algn="ctr" fontAlgn="base">
                <a:lnSpc>
                  <a:spcPts val="1400"/>
                </a:lnSpc>
                <a:spcBef>
                  <a:spcPct val="0"/>
                </a:spcBef>
              </a:pPr>
              <a:r>
                <a:rPr lang="he-IL" sz="2000" b="1" dirty="0">
                  <a:solidFill>
                    <a:prstClr val="black"/>
                  </a:solidFill>
                  <a:latin typeface="FrankRuehl" pitchFamily="34" charset="-79"/>
                  <a:ea typeface="Arial" pitchFamily="34" charset="0"/>
                  <a:cs typeface="FrankRuehl" pitchFamily="34" charset="-79"/>
                </a:rPr>
                <a:t>35</a:t>
              </a:r>
            </a:p>
          </p:txBody>
        </p:sp>
      </p:grpSp>
      <p:sp>
        <p:nvSpPr>
          <p:cNvPr id="24" name="TextBox 23"/>
          <p:cNvSpPr txBox="1"/>
          <p:nvPr/>
        </p:nvSpPr>
        <p:spPr>
          <a:xfrm>
            <a:off x="3053680" y="5148481"/>
            <a:ext cx="302433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rgbClr val="8E0000"/>
                </a:solidFill>
                <a:effectLst>
                  <a:glow rad="38100">
                    <a:srgbClr val="FEE6F7">
                      <a:alpha val="18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טעות, נסה שנית.</a:t>
            </a:r>
          </a:p>
        </p:txBody>
      </p:sp>
    </p:spTree>
    <p:extLst>
      <p:ext uri="{BB962C8B-B14F-4D97-AF65-F5344CB8AC3E}">
        <p14:creationId xmlns:p14="http://schemas.microsoft.com/office/powerpoint/2010/main" val="639364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>
        <p14:prism dir="r" isContent="1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933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933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24" grpId="0"/>
      <p:bldP spid="24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1375554" y="1340769"/>
            <a:ext cx="6836296" cy="792087"/>
          </a:xfrm>
        </p:spPr>
        <p:txBody>
          <a:bodyPr>
            <a:normAutofit/>
          </a:bodyPr>
          <a:lstStyle/>
          <a:p>
            <a:pPr algn="r"/>
            <a:r>
              <a:rPr lang="he-IL" sz="3200" b="1" spc="20" dirty="0">
                <a:ln w="9525" cmpd="thickThin">
                  <a:solidFill>
                    <a:srgbClr val="FFC000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latin typeface="David" pitchFamily="34" charset="-79"/>
                <a:cs typeface="David" pitchFamily="34" charset="-79"/>
              </a:rPr>
              <a:t>מהו המשפט שאינו נכון?</a:t>
            </a:r>
            <a:endParaRPr lang="he-IL" sz="3200" b="1" spc="20" dirty="0">
              <a:ln w="9525" cmpd="thickThin">
                <a:solidFill>
                  <a:srgbClr val="FFC000"/>
                </a:solidFill>
              </a:ln>
              <a:solidFill>
                <a:schemeClr val="accent5">
                  <a:lumMod val="60000"/>
                  <a:lumOff val="40000"/>
                </a:schemeClr>
              </a:solidFill>
              <a:effectLst/>
              <a:latin typeface="David" pitchFamily="34" charset="-79"/>
              <a:cs typeface="David" pitchFamily="34" charset="-79"/>
            </a:endParaRPr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323529" y="2204864"/>
            <a:ext cx="7920880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א.	מותר לסחוט ביד לתוך אוכל 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-</a:t>
            </a:r>
          </a:p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אם 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רוב המיץ ייספג בתוכו.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30323" y="620688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>
                <a:ln>
                  <a:solidFill>
                    <a:srgbClr val="FF964F"/>
                  </a:solidFill>
                </a:ln>
                <a:solidFill>
                  <a:srgbClr val="F4A34A"/>
                </a:solidFill>
                <a:effectLst>
                  <a:glow rad="76200">
                    <a:schemeClr val="accent2">
                      <a:lumMod val="75000"/>
                      <a:alpha val="40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5. סחיטה לתוך אוכל - המשך</a:t>
            </a: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1375554" y="3188367"/>
            <a:ext cx="6856051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ב.	מותר לסחוט ביד לתוך אוכל 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-</a:t>
            </a:r>
          </a:p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אם 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המיץ בא לתקן את טעם האוכל.</a:t>
            </a:r>
          </a:p>
        </p:txBody>
      </p:sp>
      <p:sp>
        <p:nvSpPr>
          <p:cNvPr id="14" name="Text Box 4"/>
          <p:cNvSpPr txBox="1">
            <a:spLocks noChangeArrowheads="1"/>
          </p:cNvSpPr>
          <p:nvPr/>
        </p:nvSpPr>
        <p:spPr bwMode="auto">
          <a:xfrm>
            <a:off x="531660" y="4196479"/>
            <a:ext cx="7699945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30" dirty="0">
                <a:ln w="19050">
                  <a:noFill/>
                </a:ln>
                <a:solidFill>
                  <a:srgbClr val="7030A0"/>
                </a:solidFill>
                <a:effectLst>
                  <a:glow rad="1270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ג.	מותר לסחוט לתוך כלי ריק אם בדעתו</a:t>
            </a:r>
          </a:p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30" dirty="0">
                <a:ln w="19050">
                  <a:noFill/>
                </a:ln>
                <a:solidFill>
                  <a:srgbClr val="7030A0"/>
                </a:solidFill>
                <a:effectLst>
                  <a:glow rad="1270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	להכניס אחר כך את המיץ לתוך אוכל.</a:t>
            </a:r>
          </a:p>
        </p:txBody>
      </p:sp>
      <p:grpSp>
        <p:nvGrpSpPr>
          <p:cNvPr id="3" name="קבוצה 2"/>
          <p:cNvGrpSpPr/>
          <p:nvPr/>
        </p:nvGrpSpPr>
        <p:grpSpPr>
          <a:xfrm>
            <a:off x="654947" y="4980940"/>
            <a:ext cx="1099343" cy="1360487"/>
            <a:chOff x="654947" y="4980940"/>
            <a:chExt cx="1099343" cy="1360487"/>
          </a:xfrm>
        </p:grpSpPr>
        <p:pic>
          <p:nvPicPr>
            <p:cNvPr id="18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4947" y="4980940"/>
              <a:ext cx="945265" cy="136048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תיבת טקסט 2"/>
            <p:cNvSpPr txBox="1">
              <a:spLocks noChangeArrowheads="1"/>
            </p:cNvSpPr>
            <p:nvPr/>
          </p:nvSpPr>
          <p:spPr bwMode="auto">
            <a:xfrm flipH="1">
              <a:off x="996818" y="5436139"/>
              <a:ext cx="757472" cy="575947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BD4B4"/>
                </a:gs>
              </a:gsLst>
              <a:lin ang="5400000" scaled="1"/>
            </a:gradFill>
            <a:ln w="25400">
              <a:solidFill>
                <a:srgbClr val="FABF8F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lnSpc>
                  <a:spcPts val="1400"/>
                </a:lnSpc>
                <a:spcBef>
                  <a:spcPts val="1200"/>
                </a:spcBef>
              </a:pPr>
              <a:r>
                <a:rPr lang="he-IL" sz="2000" b="1" dirty="0" smtClean="0">
                  <a:solidFill>
                    <a:prstClr val="black"/>
                  </a:solidFill>
                  <a:latin typeface="FrankRuehl" pitchFamily="34" charset="-79"/>
                  <a:ea typeface="Arial" pitchFamily="34" charset="0"/>
                  <a:cs typeface="FrankRuehl" pitchFamily="34" charset="-79"/>
                </a:rPr>
                <a:t>עמוד</a:t>
              </a:r>
            </a:p>
            <a:p>
              <a:pPr algn="ctr" fontAlgn="base">
                <a:lnSpc>
                  <a:spcPts val="1400"/>
                </a:lnSpc>
                <a:spcBef>
                  <a:spcPct val="0"/>
                </a:spcBef>
              </a:pPr>
              <a:r>
                <a:rPr lang="he-IL" sz="2000" b="1" dirty="0">
                  <a:solidFill>
                    <a:prstClr val="black"/>
                  </a:solidFill>
                  <a:latin typeface="FrankRuehl" pitchFamily="34" charset="-79"/>
                  <a:ea typeface="Arial" pitchFamily="34" charset="0"/>
                  <a:cs typeface="FrankRuehl" pitchFamily="34" charset="-79"/>
                </a:rPr>
                <a:t>35</a:t>
              </a:r>
            </a:p>
          </p:txBody>
        </p:sp>
      </p:grpSp>
      <p:sp>
        <p:nvSpPr>
          <p:cNvPr id="10" name="TextBox 9"/>
          <p:cNvSpPr txBox="1"/>
          <p:nvPr/>
        </p:nvSpPr>
        <p:spPr>
          <a:xfrm>
            <a:off x="1907704" y="5004465"/>
            <a:ext cx="5616624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prstClr val="black">
                      <a:lumMod val="85000"/>
                      <a:lumOff val="15000"/>
                    </a:prstClr>
                  </a:solidFill>
                </a:ln>
                <a:solidFill>
                  <a:srgbClr val="5BD078">
                    <a:lumMod val="75000"/>
                  </a:srgbClr>
                </a:solidFill>
                <a:latin typeface="David" pitchFamily="34" charset="-79"/>
                <a:cs typeface="David" pitchFamily="34" charset="-79"/>
              </a:rPr>
              <a:t>תשובה נכונה! יישר כוחך!</a:t>
            </a:r>
          </a:p>
        </p:txBody>
      </p:sp>
      <p:grpSp>
        <p:nvGrpSpPr>
          <p:cNvPr id="11" name="קבוצה 10"/>
          <p:cNvGrpSpPr/>
          <p:nvPr/>
        </p:nvGrpSpPr>
        <p:grpSpPr>
          <a:xfrm>
            <a:off x="3325215" y="5443810"/>
            <a:ext cx="2481263" cy="1225550"/>
            <a:chOff x="3330575" y="2816225"/>
            <a:chExt cx="2481263" cy="1225550"/>
          </a:xfrm>
        </p:grpSpPr>
        <p:pic>
          <p:nvPicPr>
            <p:cNvPr id="15" name="Picture 2">
              <a:hlinkClick r:id="" action="ppaction://hlinkshowjump?jump=nextslide"/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30575" y="2816225"/>
              <a:ext cx="2481263" cy="1225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6" name="TextBox 15">
              <a:hlinkClick r:id="" action="ppaction://hlinkshowjump?jump=nextslide"/>
            </p:cNvPr>
            <p:cNvSpPr txBox="1"/>
            <p:nvPr/>
          </p:nvSpPr>
          <p:spPr>
            <a:xfrm>
              <a:off x="3737755" y="3132257"/>
              <a:ext cx="1656184" cy="584775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he-IL" sz="3200" b="1" spc="20" dirty="0">
                  <a:ln w="1270">
                    <a:solidFill>
                      <a:srgbClr val="024E4C"/>
                    </a:solidFill>
                  </a:ln>
                  <a:solidFill>
                    <a:srgbClr val="024E4C"/>
                  </a:solidFill>
                  <a:latin typeface="David" pitchFamily="34" charset="-79"/>
                  <a:cs typeface="David" pitchFamily="34" charset="-79"/>
                </a:rPr>
                <a:t>המשך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052114539"/>
      </p:ext>
    </p:extLst>
  </p:cSld>
  <p:clrMapOvr>
    <a:masterClrMapping/>
  </p:clrMapOvr>
  <p:transition spd="slow" advClick="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8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160" fill="hold">
                                          <p:stCondLst>
                                            <p:cond delay="16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160" fill="hold">
                                          <p:stCondLst>
                                            <p:cond delay="32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160" fill="hold">
                                          <p:stCondLst>
                                            <p:cond delay="48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160" fill="hold">
                                          <p:stCondLst>
                                            <p:cond delay="64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47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8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1375554" y="1268760"/>
            <a:ext cx="6836296" cy="792087"/>
          </a:xfrm>
        </p:spPr>
        <p:txBody>
          <a:bodyPr>
            <a:normAutofit/>
          </a:bodyPr>
          <a:lstStyle/>
          <a:p>
            <a:pPr algn="r"/>
            <a:r>
              <a:rPr lang="he-IL" sz="3200" b="1" spc="20" dirty="0">
                <a:ln w="9525" cmpd="thickThin">
                  <a:solidFill>
                    <a:srgbClr val="FFC000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latin typeface="David" pitchFamily="34" charset="-79"/>
                <a:cs typeface="David" pitchFamily="34" charset="-79"/>
              </a:rPr>
              <a:t>מהו המשפט שאינו נכון?</a:t>
            </a:r>
            <a:endParaRPr lang="he-IL" sz="3200" b="1" spc="20" dirty="0">
              <a:ln w="9525" cmpd="thickThin">
                <a:solidFill>
                  <a:srgbClr val="FFC000"/>
                </a:solidFill>
              </a:ln>
              <a:solidFill>
                <a:schemeClr val="accent5">
                  <a:lumMod val="60000"/>
                  <a:lumOff val="40000"/>
                </a:schemeClr>
              </a:solidFill>
              <a:effectLst/>
              <a:latin typeface="David" pitchFamily="34" charset="-79"/>
              <a:cs typeface="David" pitchFamily="34" charset="-79"/>
            </a:endParaRPr>
          </a:p>
        </p:txBody>
      </p:sp>
      <p:sp>
        <p:nvSpPr>
          <p:cNvPr id="12" name="Text Box 4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1447560" y="2301553"/>
            <a:ext cx="6868855" cy="47705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א.	מותר ללוש אם עושה זאת סמוך לסעודה.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30323" y="620688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>
                <a:ln>
                  <a:solidFill>
                    <a:srgbClr val="FF964F"/>
                  </a:solidFill>
                </a:ln>
                <a:solidFill>
                  <a:srgbClr val="F4A34A"/>
                </a:solidFill>
                <a:effectLst>
                  <a:glow rad="76200">
                    <a:schemeClr val="accent2">
                      <a:lumMod val="75000"/>
                      <a:alpha val="40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6. מלאכת לש - יסודות</a:t>
            </a: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1447561" y="2924944"/>
            <a:ext cx="6856051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ב.	במלאכת לישה מערבבים שני 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חומרים</a:t>
            </a:r>
          </a:p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והופכים 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אותם לגוש אחד.</a:t>
            </a:r>
          </a:p>
        </p:txBody>
      </p:sp>
      <p:sp>
        <p:nvSpPr>
          <p:cNvPr id="14" name="Text Box 4"/>
          <p:cNvSpPr txBox="1">
            <a:spLocks noChangeArrowheads="1"/>
          </p:cNvSpPr>
          <p:nvPr/>
        </p:nvSpPr>
        <p:spPr bwMode="auto">
          <a:xfrm>
            <a:off x="603667" y="3908447"/>
            <a:ext cx="7699945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ג.	אם שני החומרים נתערבבו ונדבקו לפני שבת 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-</a:t>
            </a:r>
          </a:p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מותר 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להוסיף עליהם משקה ולערבב אותם. </a:t>
            </a:r>
          </a:p>
        </p:txBody>
      </p:sp>
      <p:grpSp>
        <p:nvGrpSpPr>
          <p:cNvPr id="3" name="קבוצה 2"/>
          <p:cNvGrpSpPr/>
          <p:nvPr/>
        </p:nvGrpSpPr>
        <p:grpSpPr>
          <a:xfrm>
            <a:off x="654947" y="4980940"/>
            <a:ext cx="1099343" cy="1360487"/>
            <a:chOff x="654947" y="4980940"/>
            <a:chExt cx="1099343" cy="1360487"/>
          </a:xfrm>
        </p:grpSpPr>
        <p:pic>
          <p:nvPicPr>
            <p:cNvPr id="18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4947" y="4980940"/>
              <a:ext cx="945265" cy="136048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תיבת טקסט 2"/>
            <p:cNvSpPr txBox="1">
              <a:spLocks noChangeArrowheads="1"/>
            </p:cNvSpPr>
            <p:nvPr/>
          </p:nvSpPr>
          <p:spPr bwMode="auto">
            <a:xfrm flipH="1">
              <a:off x="996818" y="5436139"/>
              <a:ext cx="757472" cy="575947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BD4B4"/>
                </a:gs>
              </a:gsLst>
              <a:lin ang="5400000" scaled="1"/>
            </a:gradFill>
            <a:ln w="25400">
              <a:solidFill>
                <a:srgbClr val="FABF8F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lnSpc>
                  <a:spcPts val="1400"/>
                </a:lnSpc>
                <a:spcBef>
                  <a:spcPts val="1200"/>
                </a:spcBef>
              </a:pPr>
              <a:r>
                <a:rPr lang="he-IL" sz="2000" b="1" dirty="0" smtClean="0">
                  <a:solidFill>
                    <a:prstClr val="black"/>
                  </a:solidFill>
                  <a:latin typeface="FrankRuehl" pitchFamily="34" charset="-79"/>
                  <a:ea typeface="Arial" pitchFamily="34" charset="0"/>
                  <a:cs typeface="FrankRuehl" pitchFamily="34" charset="-79"/>
                </a:rPr>
                <a:t>עמוד</a:t>
              </a:r>
            </a:p>
            <a:p>
              <a:pPr algn="ctr" fontAlgn="base">
                <a:lnSpc>
                  <a:spcPts val="1400"/>
                </a:lnSpc>
                <a:spcBef>
                  <a:spcPct val="0"/>
                </a:spcBef>
              </a:pPr>
              <a:r>
                <a:rPr lang="he-IL" sz="2000" b="1" dirty="0">
                  <a:solidFill>
                    <a:prstClr val="black"/>
                  </a:solidFill>
                  <a:latin typeface="FrankRuehl" pitchFamily="34" charset="-79"/>
                  <a:ea typeface="Arial" pitchFamily="34" charset="0"/>
                  <a:cs typeface="FrankRuehl" pitchFamily="34" charset="-79"/>
                </a:rPr>
                <a:t>56</a:t>
              </a:r>
            </a:p>
          </p:txBody>
        </p:sp>
      </p:grpSp>
      <p:sp>
        <p:nvSpPr>
          <p:cNvPr id="24" name="TextBox 23"/>
          <p:cNvSpPr txBox="1"/>
          <p:nvPr/>
        </p:nvSpPr>
        <p:spPr>
          <a:xfrm>
            <a:off x="3053680" y="4860449"/>
            <a:ext cx="302433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rgbClr val="8E0000"/>
                </a:solidFill>
                <a:effectLst>
                  <a:glow rad="38100">
                    <a:srgbClr val="FEE6F7">
                      <a:alpha val="18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טעות, נסה שנית.</a:t>
            </a:r>
          </a:p>
        </p:txBody>
      </p:sp>
    </p:spTree>
    <p:extLst>
      <p:ext uri="{BB962C8B-B14F-4D97-AF65-F5344CB8AC3E}">
        <p14:creationId xmlns:p14="http://schemas.microsoft.com/office/powerpoint/2010/main" val="2487763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>
        <p14:prism dir="r" isContent="1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933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933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24" grpId="1"/>
      <p:bldP spid="24" grpId="2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1375554" y="1268760"/>
            <a:ext cx="6836296" cy="792087"/>
          </a:xfrm>
        </p:spPr>
        <p:txBody>
          <a:bodyPr>
            <a:normAutofit/>
          </a:bodyPr>
          <a:lstStyle/>
          <a:p>
            <a:pPr algn="r"/>
            <a:r>
              <a:rPr lang="he-IL" sz="3200" b="1" spc="20" dirty="0">
                <a:ln w="9525" cmpd="thickThin">
                  <a:solidFill>
                    <a:srgbClr val="FFC000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latin typeface="David" pitchFamily="34" charset="-79"/>
                <a:cs typeface="David" pitchFamily="34" charset="-79"/>
              </a:rPr>
              <a:t>מהו המשפט שאינו נכון?</a:t>
            </a:r>
            <a:endParaRPr lang="he-IL" sz="3200" b="1" spc="20" dirty="0">
              <a:ln w="9525" cmpd="thickThin">
                <a:solidFill>
                  <a:srgbClr val="FFC000"/>
                </a:solidFill>
              </a:ln>
              <a:solidFill>
                <a:schemeClr val="accent5">
                  <a:lumMod val="60000"/>
                  <a:lumOff val="40000"/>
                </a:schemeClr>
              </a:solidFill>
              <a:effectLst/>
              <a:latin typeface="David" pitchFamily="34" charset="-79"/>
              <a:cs typeface="David" pitchFamily="34" charset="-79"/>
            </a:endParaRPr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1447560" y="2301553"/>
            <a:ext cx="6868855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30" dirty="0">
                <a:ln w="19050">
                  <a:noFill/>
                </a:ln>
                <a:solidFill>
                  <a:srgbClr val="7030A0"/>
                </a:solidFill>
                <a:effectLst>
                  <a:glow rad="1270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א.	מותר ללוש אם עושה זאת סמוך לסעודה.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30323" y="620688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>
                <a:ln>
                  <a:solidFill>
                    <a:srgbClr val="FF964F"/>
                  </a:solidFill>
                </a:ln>
                <a:solidFill>
                  <a:srgbClr val="F4A34A"/>
                </a:solidFill>
                <a:effectLst>
                  <a:glow rad="76200">
                    <a:schemeClr val="accent2">
                      <a:lumMod val="75000"/>
                      <a:alpha val="40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6. מלאכת לש - יסודות</a:t>
            </a: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1447561" y="2924944"/>
            <a:ext cx="6856051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ב.	במלאכת לישה מערבבים שני 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חומרים</a:t>
            </a:r>
          </a:p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והופכים 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אותם לגוש אחד.</a:t>
            </a:r>
          </a:p>
        </p:txBody>
      </p:sp>
      <p:sp>
        <p:nvSpPr>
          <p:cNvPr id="14" name="Text Box 4"/>
          <p:cNvSpPr txBox="1">
            <a:spLocks noChangeArrowheads="1"/>
          </p:cNvSpPr>
          <p:nvPr/>
        </p:nvSpPr>
        <p:spPr bwMode="auto">
          <a:xfrm>
            <a:off x="603667" y="3908447"/>
            <a:ext cx="7699945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ג.	אם שני החומרים נתערבבו ונדבקו לפני שבת 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-</a:t>
            </a:r>
          </a:p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מותר 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להוסיף עליהם משקה ולערבב אותם. </a:t>
            </a:r>
          </a:p>
        </p:txBody>
      </p:sp>
      <p:grpSp>
        <p:nvGrpSpPr>
          <p:cNvPr id="3" name="קבוצה 2"/>
          <p:cNvGrpSpPr/>
          <p:nvPr/>
        </p:nvGrpSpPr>
        <p:grpSpPr>
          <a:xfrm>
            <a:off x="654947" y="4980940"/>
            <a:ext cx="1099343" cy="1360487"/>
            <a:chOff x="654947" y="4980940"/>
            <a:chExt cx="1099343" cy="1360487"/>
          </a:xfrm>
        </p:grpSpPr>
        <p:pic>
          <p:nvPicPr>
            <p:cNvPr id="18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4947" y="4980940"/>
              <a:ext cx="945265" cy="136048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תיבת טקסט 2"/>
            <p:cNvSpPr txBox="1">
              <a:spLocks noChangeArrowheads="1"/>
            </p:cNvSpPr>
            <p:nvPr/>
          </p:nvSpPr>
          <p:spPr bwMode="auto">
            <a:xfrm flipH="1">
              <a:off x="996818" y="5436139"/>
              <a:ext cx="757472" cy="575947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BD4B4"/>
                </a:gs>
              </a:gsLst>
              <a:lin ang="5400000" scaled="1"/>
            </a:gradFill>
            <a:ln w="25400">
              <a:solidFill>
                <a:srgbClr val="FABF8F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lnSpc>
                  <a:spcPts val="1400"/>
                </a:lnSpc>
                <a:spcBef>
                  <a:spcPts val="1200"/>
                </a:spcBef>
              </a:pPr>
              <a:r>
                <a:rPr lang="he-IL" sz="2000" b="1" dirty="0" smtClean="0">
                  <a:solidFill>
                    <a:prstClr val="black"/>
                  </a:solidFill>
                  <a:latin typeface="FrankRuehl" pitchFamily="34" charset="-79"/>
                  <a:ea typeface="Arial" pitchFamily="34" charset="0"/>
                  <a:cs typeface="FrankRuehl" pitchFamily="34" charset="-79"/>
                </a:rPr>
                <a:t>עמוד</a:t>
              </a:r>
            </a:p>
            <a:p>
              <a:pPr algn="ctr" fontAlgn="base">
                <a:lnSpc>
                  <a:spcPts val="1400"/>
                </a:lnSpc>
                <a:spcBef>
                  <a:spcPct val="0"/>
                </a:spcBef>
              </a:pPr>
              <a:r>
                <a:rPr lang="he-IL" sz="2000" b="1" dirty="0">
                  <a:solidFill>
                    <a:prstClr val="black"/>
                  </a:solidFill>
                  <a:latin typeface="FrankRuehl" pitchFamily="34" charset="-79"/>
                  <a:ea typeface="Arial" pitchFamily="34" charset="0"/>
                  <a:cs typeface="FrankRuehl" pitchFamily="34" charset="-79"/>
                </a:rPr>
                <a:t>56</a:t>
              </a:r>
            </a:p>
          </p:txBody>
        </p:sp>
      </p:grpSp>
      <p:sp>
        <p:nvSpPr>
          <p:cNvPr id="10" name="TextBox 9"/>
          <p:cNvSpPr txBox="1"/>
          <p:nvPr/>
        </p:nvSpPr>
        <p:spPr>
          <a:xfrm>
            <a:off x="1907704" y="4860449"/>
            <a:ext cx="5616624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prstClr val="black">
                      <a:lumMod val="85000"/>
                      <a:lumOff val="15000"/>
                    </a:prstClr>
                  </a:solidFill>
                </a:ln>
                <a:solidFill>
                  <a:srgbClr val="5BD078">
                    <a:lumMod val="75000"/>
                  </a:srgbClr>
                </a:solidFill>
                <a:latin typeface="David" pitchFamily="34" charset="-79"/>
                <a:cs typeface="David" pitchFamily="34" charset="-79"/>
              </a:rPr>
              <a:t>תשובה נכונה! יישר כוחך!</a:t>
            </a:r>
          </a:p>
        </p:txBody>
      </p:sp>
      <p:grpSp>
        <p:nvGrpSpPr>
          <p:cNvPr id="11" name="קבוצה 10"/>
          <p:cNvGrpSpPr/>
          <p:nvPr/>
        </p:nvGrpSpPr>
        <p:grpSpPr>
          <a:xfrm>
            <a:off x="3325215" y="5443810"/>
            <a:ext cx="2481263" cy="1225550"/>
            <a:chOff x="3330575" y="2816225"/>
            <a:chExt cx="2481263" cy="1225550"/>
          </a:xfrm>
        </p:grpSpPr>
        <p:pic>
          <p:nvPicPr>
            <p:cNvPr id="15" name="Picture 2">
              <a:hlinkClick r:id="" action="ppaction://hlinkshowjump?jump=nextslide"/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30575" y="2816225"/>
              <a:ext cx="2481263" cy="1225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6" name="TextBox 15">
              <a:hlinkClick r:id="" action="ppaction://hlinkshowjump?jump=nextslide"/>
            </p:cNvPr>
            <p:cNvSpPr txBox="1"/>
            <p:nvPr/>
          </p:nvSpPr>
          <p:spPr>
            <a:xfrm>
              <a:off x="3737755" y="3132257"/>
              <a:ext cx="1656184" cy="584775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he-IL" sz="3200" b="1" spc="20" dirty="0">
                  <a:ln w="1270">
                    <a:solidFill>
                      <a:srgbClr val="024E4C"/>
                    </a:solidFill>
                  </a:ln>
                  <a:solidFill>
                    <a:srgbClr val="024E4C"/>
                  </a:solidFill>
                  <a:latin typeface="David" pitchFamily="34" charset="-79"/>
                  <a:cs typeface="David" pitchFamily="34" charset="-79"/>
                </a:rPr>
                <a:t>המשך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038071987"/>
      </p:ext>
    </p:extLst>
  </p:cSld>
  <p:clrMapOvr>
    <a:masterClrMapping/>
  </p:clrMapOvr>
  <p:transition spd="slow" advClick="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8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160" fill="hold">
                                          <p:stCondLst>
                                            <p:cond delay="16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160" fill="hold">
                                          <p:stCondLst>
                                            <p:cond delay="32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160" fill="hold">
                                          <p:stCondLst>
                                            <p:cond delay="48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160" fill="hold">
                                          <p:stCondLst>
                                            <p:cond delay="64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47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8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1375554" y="1340769"/>
            <a:ext cx="6836296" cy="792087"/>
          </a:xfrm>
        </p:spPr>
        <p:txBody>
          <a:bodyPr>
            <a:normAutofit/>
          </a:bodyPr>
          <a:lstStyle/>
          <a:p>
            <a:pPr algn="r"/>
            <a:r>
              <a:rPr lang="he-IL" sz="3200" b="1" spc="20" dirty="0">
                <a:ln w="9525" cmpd="thickThin">
                  <a:solidFill>
                    <a:srgbClr val="FFC000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latin typeface="David" pitchFamily="34" charset="-79"/>
                <a:cs typeface="David" pitchFamily="34" charset="-79"/>
              </a:rPr>
              <a:t>האם מותר לערבב פירות חתוכים? </a:t>
            </a:r>
            <a:endParaRPr lang="he-IL" sz="3200" b="1" spc="20" dirty="0">
              <a:ln w="9525" cmpd="thickThin">
                <a:solidFill>
                  <a:srgbClr val="FFC000"/>
                </a:solidFill>
              </a:ln>
              <a:solidFill>
                <a:schemeClr val="accent5">
                  <a:lumMod val="60000"/>
                  <a:lumOff val="40000"/>
                </a:schemeClr>
              </a:solidFill>
              <a:effectLst/>
              <a:latin typeface="David" pitchFamily="34" charset="-79"/>
              <a:cs typeface="David" pitchFamily="34" charset="-79"/>
            </a:endParaRPr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467544" y="2400491"/>
            <a:ext cx="7920880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א.	אסור, ויש להקפיד להכין זאת לפני שבת.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30323" y="620688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>
                <a:ln>
                  <a:solidFill>
                    <a:srgbClr val="FF964F"/>
                  </a:solidFill>
                </a:ln>
                <a:solidFill>
                  <a:srgbClr val="F4A34A"/>
                </a:solidFill>
                <a:effectLst>
                  <a:glow rad="76200">
                    <a:schemeClr val="accent2">
                      <a:lumMod val="75000"/>
                      <a:alpha val="40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7. </a:t>
            </a:r>
            <a:r>
              <a:rPr lang="he-IL" sz="4400" b="1" spc="20" dirty="0" smtClean="0">
                <a:ln>
                  <a:solidFill>
                    <a:srgbClr val="FF964F"/>
                  </a:solidFill>
                </a:ln>
                <a:solidFill>
                  <a:srgbClr val="F4A34A"/>
                </a:solidFill>
                <a:effectLst>
                  <a:glow rad="76200">
                    <a:schemeClr val="accent2">
                      <a:lumMod val="75000"/>
                      <a:alpha val="40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ערבוב </a:t>
            </a:r>
            <a:r>
              <a:rPr lang="he-IL" sz="4400" b="1" spc="20" dirty="0">
                <a:ln>
                  <a:solidFill>
                    <a:srgbClr val="FF964F"/>
                  </a:solidFill>
                </a:ln>
                <a:solidFill>
                  <a:srgbClr val="F4A34A"/>
                </a:solidFill>
                <a:effectLst>
                  <a:glow rad="76200">
                    <a:schemeClr val="accent2">
                      <a:lumMod val="75000"/>
                      <a:alpha val="40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סלט פירות</a:t>
            </a:r>
          </a:p>
        </p:txBody>
      </p:sp>
      <p:sp>
        <p:nvSpPr>
          <p:cNvPr id="13" name="Text Box 4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899591" y="3120571"/>
            <a:ext cx="7476029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ב.	מותר, 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משום 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שאינם מתחברים לבלילה אחת.</a:t>
            </a:r>
          </a:p>
        </p:txBody>
      </p:sp>
      <p:sp>
        <p:nvSpPr>
          <p:cNvPr id="14" name="Text Box 4"/>
          <p:cNvSpPr txBox="1">
            <a:spLocks noChangeArrowheads="1"/>
          </p:cNvSpPr>
          <p:nvPr/>
        </p:nvSpPr>
        <p:spPr bwMode="auto">
          <a:xfrm>
            <a:off x="467545" y="3816042"/>
            <a:ext cx="7908076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ג.	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מותר אם עושה זאת בשינוי.</a:t>
            </a:r>
            <a:endParaRPr lang="he-IL" sz="3200" b="1" spc="30" dirty="0">
              <a:ln>
                <a:solidFill>
                  <a:srgbClr val="073E87">
                    <a:lumMod val="75000"/>
                  </a:srgbClr>
                </a:solidFill>
              </a:ln>
              <a:solidFill>
                <a:srgbClr val="7030A0"/>
              </a:solidFill>
              <a:latin typeface="David" pitchFamily="34" charset="-79"/>
              <a:cs typeface="David" pitchFamily="34" charset="-79"/>
            </a:endParaRPr>
          </a:p>
        </p:txBody>
      </p:sp>
      <p:grpSp>
        <p:nvGrpSpPr>
          <p:cNvPr id="3" name="קבוצה 2"/>
          <p:cNvGrpSpPr/>
          <p:nvPr/>
        </p:nvGrpSpPr>
        <p:grpSpPr>
          <a:xfrm>
            <a:off x="654947" y="4980940"/>
            <a:ext cx="1099343" cy="1360487"/>
            <a:chOff x="654947" y="4980940"/>
            <a:chExt cx="1099343" cy="1360487"/>
          </a:xfrm>
        </p:grpSpPr>
        <p:pic>
          <p:nvPicPr>
            <p:cNvPr id="18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4947" y="4980940"/>
              <a:ext cx="945265" cy="136048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תיבת טקסט 2"/>
            <p:cNvSpPr txBox="1">
              <a:spLocks noChangeArrowheads="1"/>
            </p:cNvSpPr>
            <p:nvPr/>
          </p:nvSpPr>
          <p:spPr bwMode="auto">
            <a:xfrm flipH="1">
              <a:off x="996818" y="5436139"/>
              <a:ext cx="757472" cy="575947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BD4B4"/>
                </a:gs>
              </a:gsLst>
              <a:lin ang="5400000" scaled="1"/>
            </a:gradFill>
            <a:ln w="25400">
              <a:solidFill>
                <a:srgbClr val="FABF8F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lnSpc>
                  <a:spcPts val="1400"/>
                </a:lnSpc>
                <a:spcBef>
                  <a:spcPts val="1200"/>
                </a:spcBef>
              </a:pPr>
              <a:r>
                <a:rPr lang="he-IL" sz="2000" b="1" dirty="0" smtClean="0">
                  <a:solidFill>
                    <a:prstClr val="black"/>
                  </a:solidFill>
                  <a:latin typeface="FrankRuehl" pitchFamily="34" charset="-79"/>
                  <a:ea typeface="Arial" pitchFamily="34" charset="0"/>
                  <a:cs typeface="FrankRuehl" pitchFamily="34" charset="-79"/>
                </a:rPr>
                <a:t>עמוד</a:t>
              </a:r>
            </a:p>
            <a:p>
              <a:pPr algn="ctr" fontAlgn="base">
                <a:lnSpc>
                  <a:spcPts val="1400"/>
                </a:lnSpc>
                <a:spcBef>
                  <a:spcPct val="0"/>
                </a:spcBef>
              </a:pPr>
              <a:r>
                <a:rPr lang="he-IL" sz="2000" b="1" dirty="0">
                  <a:solidFill>
                    <a:prstClr val="black"/>
                  </a:solidFill>
                  <a:latin typeface="FrankRuehl" pitchFamily="34" charset="-79"/>
                  <a:ea typeface="Arial" pitchFamily="34" charset="0"/>
                  <a:cs typeface="FrankRuehl" pitchFamily="34" charset="-79"/>
                </a:rPr>
                <a:t>58</a:t>
              </a:r>
            </a:p>
          </p:txBody>
        </p:sp>
      </p:grpSp>
      <p:sp>
        <p:nvSpPr>
          <p:cNvPr id="24" name="TextBox 23"/>
          <p:cNvSpPr txBox="1"/>
          <p:nvPr/>
        </p:nvSpPr>
        <p:spPr>
          <a:xfrm>
            <a:off x="3053680" y="4644425"/>
            <a:ext cx="302433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rgbClr val="8E0000"/>
                </a:solidFill>
                <a:effectLst>
                  <a:glow rad="38100">
                    <a:srgbClr val="FEE6F7">
                      <a:alpha val="18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טעות, נסה שנית.</a:t>
            </a:r>
          </a:p>
        </p:txBody>
      </p:sp>
    </p:spTree>
    <p:extLst>
      <p:ext uri="{BB962C8B-B14F-4D97-AF65-F5344CB8AC3E}">
        <p14:creationId xmlns:p14="http://schemas.microsoft.com/office/powerpoint/2010/main" val="1562906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>
        <p14:prism dir="r" isContent="1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933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933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2" grpId="0"/>
      <p:bldP spid="14" grpId="0"/>
      <p:bldP spid="24" grpId="0"/>
      <p:bldP spid="24" grpId="2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1375554" y="1340769"/>
            <a:ext cx="6836296" cy="792087"/>
          </a:xfrm>
        </p:spPr>
        <p:txBody>
          <a:bodyPr>
            <a:normAutofit/>
          </a:bodyPr>
          <a:lstStyle/>
          <a:p>
            <a:pPr algn="r"/>
            <a:r>
              <a:rPr lang="he-IL" sz="3200" b="1" spc="20" dirty="0">
                <a:ln w="9525" cmpd="thickThin">
                  <a:solidFill>
                    <a:srgbClr val="FFC000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latin typeface="David" pitchFamily="34" charset="-79"/>
                <a:cs typeface="David" pitchFamily="34" charset="-79"/>
              </a:rPr>
              <a:t>האם מותר לערבב פירות חתוכים? </a:t>
            </a:r>
            <a:endParaRPr lang="he-IL" sz="3200" b="1" spc="20" dirty="0">
              <a:ln w="9525" cmpd="thickThin">
                <a:solidFill>
                  <a:srgbClr val="FFC000"/>
                </a:solidFill>
              </a:ln>
              <a:solidFill>
                <a:schemeClr val="accent5">
                  <a:lumMod val="60000"/>
                  <a:lumOff val="40000"/>
                </a:schemeClr>
              </a:solidFill>
              <a:effectLst/>
              <a:latin typeface="David" pitchFamily="34" charset="-79"/>
              <a:cs typeface="David" pitchFamily="34" charset="-79"/>
            </a:endParaRPr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467544" y="2400491"/>
            <a:ext cx="7920880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א.	אסור, ויש להקפיד להכין זאת לפני שבת.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30323" y="620688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>
                <a:ln>
                  <a:solidFill>
                    <a:srgbClr val="FF964F"/>
                  </a:solidFill>
                </a:ln>
                <a:solidFill>
                  <a:srgbClr val="F4A34A"/>
                </a:solidFill>
                <a:effectLst>
                  <a:glow rad="76200">
                    <a:schemeClr val="accent2">
                      <a:lumMod val="75000"/>
                      <a:alpha val="40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7. </a:t>
            </a:r>
            <a:r>
              <a:rPr lang="he-IL" sz="4400" b="1" spc="20" dirty="0" smtClean="0">
                <a:ln>
                  <a:solidFill>
                    <a:srgbClr val="FF964F"/>
                  </a:solidFill>
                </a:ln>
                <a:solidFill>
                  <a:srgbClr val="F4A34A"/>
                </a:solidFill>
                <a:effectLst>
                  <a:glow rad="76200">
                    <a:schemeClr val="accent2">
                      <a:lumMod val="75000"/>
                      <a:alpha val="40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ערבוב </a:t>
            </a:r>
            <a:r>
              <a:rPr lang="he-IL" sz="4400" b="1" spc="20" dirty="0">
                <a:ln>
                  <a:solidFill>
                    <a:srgbClr val="FF964F"/>
                  </a:solidFill>
                </a:ln>
                <a:solidFill>
                  <a:srgbClr val="F4A34A"/>
                </a:solidFill>
                <a:effectLst>
                  <a:glow rad="76200">
                    <a:schemeClr val="accent2">
                      <a:lumMod val="75000"/>
                      <a:alpha val="40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סלט פירות</a:t>
            </a: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899591" y="3120571"/>
            <a:ext cx="7476029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30" dirty="0">
                <a:ln w="19050">
                  <a:noFill/>
                </a:ln>
                <a:solidFill>
                  <a:srgbClr val="7030A0"/>
                </a:solidFill>
                <a:effectLst>
                  <a:glow rad="1270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ב.	מותר, משום שאינם מתחברים לבלילה אחת.</a:t>
            </a:r>
          </a:p>
        </p:txBody>
      </p:sp>
      <p:sp>
        <p:nvSpPr>
          <p:cNvPr id="14" name="Text Box 4"/>
          <p:cNvSpPr txBox="1">
            <a:spLocks noChangeArrowheads="1"/>
          </p:cNvSpPr>
          <p:nvPr/>
        </p:nvSpPr>
        <p:spPr bwMode="auto">
          <a:xfrm>
            <a:off x="467545" y="3816042"/>
            <a:ext cx="7908076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ג.	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מותר אם עושה זאת בשינוי.</a:t>
            </a:r>
            <a:endParaRPr lang="he-IL" sz="3200" b="1" spc="30" dirty="0">
              <a:ln>
                <a:solidFill>
                  <a:srgbClr val="073E87">
                    <a:lumMod val="75000"/>
                  </a:srgbClr>
                </a:solidFill>
              </a:ln>
              <a:solidFill>
                <a:srgbClr val="7030A0"/>
              </a:solidFill>
              <a:latin typeface="David" pitchFamily="34" charset="-79"/>
              <a:cs typeface="David" pitchFamily="34" charset="-79"/>
            </a:endParaRPr>
          </a:p>
        </p:txBody>
      </p:sp>
      <p:grpSp>
        <p:nvGrpSpPr>
          <p:cNvPr id="3" name="קבוצה 2"/>
          <p:cNvGrpSpPr/>
          <p:nvPr/>
        </p:nvGrpSpPr>
        <p:grpSpPr>
          <a:xfrm>
            <a:off x="654947" y="4980940"/>
            <a:ext cx="1099343" cy="1360487"/>
            <a:chOff x="654947" y="4980940"/>
            <a:chExt cx="1099343" cy="1360487"/>
          </a:xfrm>
        </p:grpSpPr>
        <p:pic>
          <p:nvPicPr>
            <p:cNvPr id="18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4947" y="4980940"/>
              <a:ext cx="945265" cy="136048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תיבת טקסט 2"/>
            <p:cNvSpPr txBox="1">
              <a:spLocks noChangeArrowheads="1"/>
            </p:cNvSpPr>
            <p:nvPr/>
          </p:nvSpPr>
          <p:spPr bwMode="auto">
            <a:xfrm flipH="1">
              <a:off x="996818" y="5436139"/>
              <a:ext cx="757472" cy="575947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BD4B4"/>
                </a:gs>
              </a:gsLst>
              <a:lin ang="5400000" scaled="1"/>
            </a:gradFill>
            <a:ln w="25400">
              <a:solidFill>
                <a:srgbClr val="FABF8F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lnSpc>
                  <a:spcPts val="1400"/>
                </a:lnSpc>
                <a:spcBef>
                  <a:spcPts val="1200"/>
                </a:spcBef>
              </a:pPr>
              <a:r>
                <a:rPr lang="he-IL" sz="2000" b="1" dirty="0" smtClean="0">
                  <a:solidFill>
                    <a:prstClr val="black"/>
                  </a:solidFill>
                  <a:latin typeface="FrankRuehl" pitchFamily="34" charset="-79"/>
                  <a:ea typeface="Arial" pitchFamily="34" charset="0"/>
                  <a:cs typeface="FrankRuehl" pitchFamily="34" charset="-79"/>
                </a:rPr>
                <a:t>עמוד</a:t>
              </a:r>
            </a:p>
            <a:p>
              <a:pPr algn="ctr" fontAlgn="base">
                <a:lnSpc>
                  <a:spcPts val="1400"/>
                </a:lnSpc>
                <a:spcBef>
                  <a:spcPct val="0"/>
                </a:spcBef>
              </a:pPr>
              <a:r>
                <a:rPr lang="he-IL" sz="2000" b="1" dirty="0">
                  <a:solidFill>
                    <a:prstClr val="black"/>
                  </a:solidFill>
                  <a:latin typeface="FrankRuehl" pitchFamily="34" charset="-79"/>
                  <a:ea typeface="Arial" pitchFamily="34" charset="0"/>
                  <a:cs typeface="FrankRuehl" pitchFamily="34" charset="-79"/>
                </a:rPr>
                <a:t>58</a:t>
              </a:r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1907704" y="4725144"/>
            <a:ext cx="5616624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prstClr val="black">
                      <a:lumMod val="85000"/>
                      <a:lumOff val="15000"/>
                    </a:prstClr>
                  </a:solidFill>
                </a:ln>
                <a:solidFill>
                  <a:srgbClr val="5BD078">
                    <a:lumMod val="75000"/>
                  </a:srgbClr>
                </a:solidFill>
                <a:latin typeface="David" pitchFamily="34" charset="-79"/>
                <a:cs typeface="David" pitchFamily="34" charset="-79"/>
              </a:rPr>
              <a:t>תשובה נכונה! יישר כוחך!</a:t>
            </a:r>
          </a:p>
        </p:txBody>
      </p:sp>
      <p:grpSp>
        <p:nvGrpSpPr>
          <p:cNvPr id="15" name="קבוצה 14"/>
          <p:cNvGrpSpPr/>
          <p:nvPr/>
        </p:nvGrpSpPr>
        <p:grpSpPr>
          <a:xfrm>
            <a:off x="3325215" y="5443810"/>
            <a:ext cx="2481263" cy="1225550"/>
            <a:chOff x="3330575" y="2816225"/>
            <a:chExt cx="2481263" cy="1225550"/>
          </a:xfrm>
        </p:grpSpPr>
        <p:pic>
          <p:nvPicPr>
            <p:cNvPr id="16" name="Picture 2">
              <a:hlinkClick r:id="" action="ppaction://hlinkshowjump?jump=nextslide"/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30575" y="2816225"/>
              <a:ext cx="2481263" cy="1225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7" name="TextBox 16">
              <a:hlinkClick r:id="" action="ppaction://hlinkshowjump?jump=nextslide"/>
            </p:cNvPr>
            <p:cNvSpPr txBox="1"/>
            <p:nvPr/>
          </p:nvSpPr>
          <p:spPr>
            <a:xfrm>
              <a:off x="3737755" y="3132257"/>
              <a:ext cx="1656184" cy="584775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he-IL" sz="3200" b="1" spc="20" dirty="0">
                  <a:ln w="1270">
                    <a:solidFill>
                      <a:srgbClr val="024E4C"/>
                    </a:solidFill>
                  </a:ln>
                  <a:solidFill>
                    <a:srgbClr val="024E4C"/>
                  </a:solidFill>
                  <a:latin typeface="David" pitchFamily="34" charset="-79"/>
                  <a:cs typeface="David" pitchFamily="34" charset="-79"/>
                </a:rPr>
                <a:t>המשך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849915439"/>
      </p:ext>
    </p:extLst>
  </p:cSld>
  <p:clrMapOvr>
    <a:masterClrMapping/>
  </p:clrMapOvr>
  <p:transition spd="slow" advClick="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8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160" fill="hold">
                                          <p:stCondLst>
                                            <p:cond delay="16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160" fill="hold">
                                          <p:stCondLst>
                                            <p:cond delay="32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160" fill="hold">
                                          <p:stCondLst>
                                            <p:cond delay="48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160" fill="hold">
                                          <p:stCondLst>
                                            <p:cond delay="64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47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8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1375554" y="1484785"/>
            <a:ext cx="6836296" cy="792087"/>
          </a:xfrm>
        </p:spPr>
        <p:txBody>
          <a:bodyPr>
            <a:normAutofit fontScale="90000"/>
          </a:bodyPr>
          <a:lstStyle/>
          <a:p>
            <a:pPr algn="r"/>
            <a:r>
              <a:rPr lang="he-IL" sz="3200" b="1" spc="20" dirty="0">
                <a:ln w="9525" cmpd="thickThin">
                  <a:solidFill>
                    <a:srgbClr val="FFC000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latin typeface="David" pitchFamily="34" charset="-79"/>
                <a:cs typeface="David" pitchFamily="34" charset="-79"/>
              </a:rPr>
              <a:t>האם מותר לערבב במים אבקה </a:t>
            </a:r>
            <a:r>
              <a:rPr lang="he-IL" sz="3200" b="1" spc="20" dirty="0" smtClean="0">
                <a:ln w="9525" cmpd="thickThin">
                  <a:solidFill>
                    <a:srgbClr val="FFC000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latin typeface="David" pitchFamily="34" charset="-79"/>
                <a:cs typeface="David" pitchFamily="34" charset="-79"/>
              </a:rPr>
              <a:t>המתמוססת,</a:t>
            </a:r>
            <a:br>
              <a:rPr lang="he-IL" sz="3200" b="1" spc="20" dirty="0" smtClean="0">
                <a:ln w="9525" cmpd="thickThin">
                  <a:solidFill>
                    <a:srgbClr val="FFC000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latin typeface="David" pitchFamily="34" charset="-79"/>
                <a:cs typeface="David" pitchFamily="34" charset="-79"/>
              </a:rPr>
            </a:br>
            <a:r>
              <a:rPr lang="he-IL" sz="3200" b="1" spc="20" dirty="0" smtClean="0">
                <a:ln w="9525" cmpd="thickThin">
                  <a:solidFill>
                    <a:srgbClr val="FFC000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latin typeface="David" pitchFamily="34" charset="-79"/>
                <a:cs typeface="David" pitchFamily="34" charset="-79"/>
              </a:rPr>
              <a:t>כגון </a:t>
            </a:r>
            <a:r>
              <a:rPr lang="he-IL" sz="3200" b="1" spc="20" dirty="0">
                <a:ln w="9525" cmpd="thickThin">
                  <a:solidFill>
                    <a:srgbClr val="FFC000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latin typeface="David" pitchFamily="34" charset="-79"/>
                <a:cs typeface="David" pitchFamily="34" charset="-79"/>
              </a:rPr>
              <a:t>להכין מטרנה בשבת?</a:t>
            </a:r>
            <a:endParaRPr lang="he-IL" sz="3200" b="1" spc="20" dirty="0">
              <a:ln w="9525" cmpd="thickThin">
                <a:solidFill>
                  <a:srgbClr val="FFC000"/>
                </a:solidFill>
              </a:ln>
              <a:solidFill>
                <a:schemeClr val="accent5">
                  <a:lumMod val="60000"/>
                  <a:lumOff val="40000"/>
                </a:schemeClr>
              </a:solidFill>
              <a:effectLst/>
              <a:latin typeface="David" pitchFamily="34" charset="-79"/>
              <a:cs typeface="David" pitchFamily="34" charset="-79"/>
            </a:endParaRPr>
          </a:p>
        </p:txBody>
      </p:sp>
      <p:sp>
        <p:nvSpPr>
          <p:cNvPr id="12" name="Text Box 4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323529" y="2324271"/>
            <a:ext cx="7920880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א.	מותר משום שאין זה נהפך 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לעיסה</a:t>
            </a:r>
          </a:p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אלא 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נמס ונשאר נוזל.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30323" y="476672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>
                <a:ln>
                  <a:solidFill>
                    <a:srgbClr val="FF964F"/>
                  </a:solidFill>
                </a:ln>
                <a:solidFill>
                  <a:srgbClr val="F4A34A"/>
                </a:solidFill>
                <a:effectLst>
                  <a:glow rad="76200">
                    <a:schemeClr val="accent2">
                      <a:lumMod val="75000"/>
                      <a:alpha val="40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8. אבקה המתמוססת</a:t>
            </a: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654948" y="3311986"/>
            <a:ext cx="7576658" cy="47705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ב.	מותר בתנאי שמשנה בסדר נתינת החומרים.</a:t>
            </a:r>
          </a:p>
        </p:txBody>
      </p:sp>
      <p:sp>
        <p:nvSpPr>
          <p:cNvPr id="14" name="Text Box 4"/>
          <p:cNvSpPr txBox="1">
            <a:spLocks noChangeArrowheads="1"/>
          </p:cNvSpPr>
          <p:nvPr/>
        </p:nvSpPr>
        <p:spPr bwMode="auto">
          <a:xfrm>
            <a:off x="531660" y="3933128"/>
            <a:ext cx="7699945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ג.	מותר בתנאי שמשנה באופן הבחישה.</a:t>
            </a:r>
          </a:p>
        </p:txBody>
      </p:sp>
      <p:grpSp>
        <p:nvGrpSpPr>
          <p:cNvPr id="3" name="קבוצה 2"/>
          <p:cNvGrpSpPr/>
          <p:nvPr/>
        </p:nvGrpSpPr>
        <p:grpSpPr>
          <a:xfrm>
            <a:off x="654947" y="4980940"/>
            <a:ext cx="1099343" cy="1360487"/>
            <a:chOff x="654947" y="4980940"/>
            <a:chExt cx="1099343" cy="1360487"/>
          </a:xfrm>
        </p:grpSpPr>
        <p:pic>
          <p:nvPicPr>
            <p:cNvPr id="18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4947" y="4980940"/>
              <a:ext cx="945265" cy="136048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תיבת טקסט 2"/>
            <p:cNvSpPr txBox="1">
              <a:spLocks noChangeArrowheads="1"/>
            </p:cNvSpPr>
            <p:nvPr/>
          </p:nvSpPr>
          <p:spPr bwMode="auto">
            <a:xfrm flipH="1">
              <a:off x="996818" y="5436139"/>
              <a:ext cx="757472" cy="575947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BD4B4"/>
                </a:gs>
              </a:gsLst>
              <a:lin ang="5400000" scaled="1"/>
            </a:gradFill>
            <a:ln w="25400">
              <a:solidFill>
                <a:srgbClr val="FABF8F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lnSpc>
                  <a:spcPts val="1400"/>
                </a:lnSpc>
                <a:spcBef>
                  <a:spcPts val="1200"/>
                </a:spcBef>
              </a:pPr>
              <a:r>
                <a:rPr lang="he-IL" sz="2000" b="1" dirty="0" smtClean="0">
                  <a:solidFill>
                    <a:prstClr val="black"/>
                  </a:solidFill>
                  <a:latin typeface="FrankRuehl" pitchFamily="34" charset="-79"/>
                  <a:ea typeface="Arial" pitchFamily="34" charset="0"/>
                  <a:cs typeface="FrankRuehl" pitchFamily="34" charset="-79"/>
                </a:rPr>
                <a:t>עמוד</a:t>
              </a:r>
            </a:p>
            <a:p>
              <a:pPr algn="ctr" fontAlgn="base">
                <a:lnSpc>
                  <a:spcPts val="1400"/>
                </a:lnSpc>
                <a:spcBef>
                  <a:spcPct val="0"/>
                </a:spcBef>
              </a:pPr>
              <a:r>
                <a:rPr lang="he-IL" sz="2000" b="1" dirty="0">
                  <a:solidFill>
                    <a:prstClr val="black"/>
                  </a:solidFill>
                  <a:latin typeface="FrankRuehl" pitchFamily="34" charset="-79"/>
                  <a:ea typeface="Arial" pitchFamily="34" charset="0"/>
                  <a:cs typeface="FrankRuehl" pitchFamily="34" charset="-79"/>
                </a:rPr>
                <a:t>58</a:t>
              </a:r>
            </a:p>
          </p:txBody>
        </p:sp>
      </p:grpSp>
      <p:sp>
        <p:nvSpPr>
          <p:cNvPr id="24" name="TextBox 23"/>
          <p:cNvSpPr txBox="1"/>
          <p:nvPr/>
        </p:nvSpPr>
        <p:spPr>
          <a:xfrm>
            <a:off x="3053680" y="5085184"/>
            <a:ext cx="302433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rgbClr val="8E0000"/>
                </a:solidFill>
                <a:effectLst>
                  <a:glow rad="38100">
                    <a:srgbClr val="FEE6F7">
                      <a:alpha val="18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טעות, נסה שנית.</a:t>
            </a:r>
          </a:p>
        </p:txBody>
      </p:sp>
      <p:sp>
        <p:nvSpPr>
          <p:cNvPr id="11" name="Text Box 4"/>
          <p:cNvSpPr txBox="1">
            <a:spLocks noChangeArrowheads="1"/>
          </p:cNvSpPr>
          <p:nvPr/>
        </p:nvSpPr>
        <p:spPr bwMode="auto">
          <a:xfrm>
            <a:off x="531660" y="4581128"/>
            <a:ext cx="7699945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ד.	יש צורך בשני השינויים שהזכרנו.</a:t>
            </a:r>
          </a:p>
        </p:txBody>
      </p:sp>
    </p:spTree>
    <p:extLst>
      <p:ext uri="{BB962C8B-B14F-4D97-AF65-F5344CB8AC3E}">
        <p14:creationId xmlns:p14="http://schemas.microsoft.com/office/powerpoint/2010/main" val="3900997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>
        <p14:prism dir="r" isContent="1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933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933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933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24" grpId="1"/>
      <p:bldP spid="24" grpId="2"/>
      <p:bldP spid="1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1375554" y="1484785"/>
            <a:ext cx="6836296" cy="792087"/>
          </a:xfrm>
        </p:spPr>
        <p:txBody>
          <a:bodyPr>
            <a:normAutofit fontScale="90000"/>
          </a:bodyPr>
          <a:lstStyle/>
          <a:p>
            <a:pPr algn="r"/>
            <a:r>
              <a:rPr lang="he-IL" sz="3200" b="1" spc="20" dirty="0">
                <a:ln w="9525" cmpd="thickThin">
                  <a:solidFill>
                    <a:srgbClr val="FFC000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latin typeface="David" pitchFamily="34" charset="-79"/>
                <a:cs typeface="David" pitchFamily="34" charset="-79"/>
              </a:rPr>
              <a:t>האם מותר לערבב במים אבקה </a:t>
            </a:r>
            <a:r>
              <a:rPr lang="he-IL" sz="3200" b="1" spc="20" dirty="0" smtClean="0">
                <a:ln w="9525" cmpd="thickThin">
                  <a:solidFill>
                    <a:srgbClr val="FFC000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latin typeface="David" pitchFamily="34" charset="-79"/>
                <a:cs typeface="David" pitchFamily="34" charset="-79"/>
              </a:rPr>
              <a:t>המתמוססת,</a:t>
            </a:r>
            <a:br>
              <a:rPr lang="he-IL" sz="3200" b="1" spc="20" dirty="0" smtClean="0">
                <a:ln w="9525" cmpd="thickThin">
                  <a:solidFill>
                    <a:srgbClr val="FFC000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latin typeface="David" pitchFamily="34" charset="-79"/>
                <a:cs typeface="David" pitchFamily="34" charset="-79"/>
              </a:rPr>
            </a:br>
            <a:r>
              <a:rPr lang="he-IL" sz="3200" b="1" spc="20" dirty="0" smtClean="0">
                <a:ln w="9525" cmpd="thickThin">
                  <a:solidFill>
                    <a:srgbClr val="FFC000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latin typeface="David" pitchFamily="34" charset="-79"/>
                <a:cs typeface="David" pitchFamily="34" charset="-79"/>
              </a:rPr>
              <a:t>כגון </a:t>
            </a:r>
            <a:r>
              <a:rPr lang="he-IL" sz="3200" b="1" spc="20" dirty="0">
                <a:ln w="9525" cmpd="thickThin">
                  <a:solidFill>
                    <a:srgbClr val="FFC000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latin typeface="David" pitchFamily="34" charset="-79"/>
                <a:cs typeface="David" pitchFamily="34" charset="-79"/>
              </a:rPr>
              <a:t>להכין מטרנה בשבת?</a:t>
            </a:r>
            <a:endParaRPr lang="he-IL" sz="3200" b="1" spc="20" dirty="0">
              <a:ln w="9525" cmpd="thickThin">
                <a:solidFill>
                  <a:srgbClr val="FFC000"/>
                </a:solidFill>
              </a:ln>
              <a:solidFill>
                <a:schemeClr val="accent5">
                  <a:lumMod val="60000"/>
                  <a:lumOff val="40000"/>
                </a:schemeClr>
              </a:solidFill>
              <a:effectLst/>
              <a:latin typeface="David" pitchFamily="34" charset="-79"/>
              <a:cs typeface="David" pitchFamily="34" charset="-79"/>
            </a:endParaRPr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323529" y="2324271"/>
            <a:ext cx="7920880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30" dirty="0">
                <a:ln w="19050">
                  <a:noFill/>
                </a:ln>
                <a:solidFill>
                  <a:srgbClr val="7030A0"/>
                </a:solidFill>
                <a:effectLst>
                  <a:glow rad="1270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א.	מותר משום שאין זה נהפך לעיסה</a:t>
            </a:r>
          </a:p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30" dirty="0">
                <a:ln w="19050">
                  <a:noFill/>
                </a:ln>
                <a:solidFill>
                  <a:srgbClr val="7030A0"/>
                </a:solidFill>
                <a:effectLst>
                  <a:glow rad="1270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	אלא נמס ונשאר נוזל.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30323" y="476672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>
                <a:ln>
                  <a:solidFill>
                    <a:srgbClr val="FF964F"/>
                  </a:solidFill>
                </a:ln>
                <a:solidFill>
                  <a:srgbClr val="F4A34A"/>
                </a:solidFill>
                <a:effectLst>
                  <a:glow rad="76200">
                    <a:schemeClr val="accent2">
                      <a:lumMod val="75000"/>
                      <a:alpha val="40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8. אבקה המתמוססת</a:t>
            </a: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654948" y="3311986"/>
            <a:ext cx="7576658" cy="47705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ב.	מותר בתנאי שמשנה בסדר נתינת החומרים.</a:t>
            </a:r>
          </a:p>
        </p:txBody>
      </p:sp>
      <p:sp>
        <p:nvSpPr>
          <p:cNvPr id="14" name="Text Box 4"/>
          <p:cNvSpPr txBox="1">
            <a:spLocks noChangeArrowheads="1"/>
          </p:cNvSpPr>
          <p:nvPr/>
        </p:nvSpPr>
        <p:spPr bwMode="auto">
          <a:xfrm>
            <a:off x="531660" y="3933128"/>
            <a:ext cx="7699945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ג.	מותר בתנאי שמשנה באופן הבחישה.</a:t>
            </a:r>
          </a:p>
        </p:txBody>
      </p:sp>
      <p:grpSp>
        <p:nvGrpSpPr>
          <p:cNvPr id="3" name="קבוצה 2"/>
          <p:cNvGrpSpPr/>
          <p:nvPr/>
        </p:nvGrpSpPr>
        <p:grpSpPr>
          <a:xfrm>
            <a:off x="654947" y="4980940"/>
            <a:ext cx="1099343" cy="1360487"/>
            <a:chOff x="654947" y="4980940"/>
            <a:chExt cx="1099343" cy="1360487"/>
          </a:xfrm>
        </p:grpSpPr>
        <p:pic>
          <p:nvPicPr>
            <p:cNvPr id="18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4947" y="4980940"/>
              <a:ext cx="945265" cy="136048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תיבת טקסט 2"/>
            <p:cNvSpPr txBox="1">
              <a:spLocks noChangeArrowheads="1"/>
            </p:cNvSpPr>
            <p:nvPr/>
          </p:nvSpPr>
          <p:spPr bwMode="auto">
            <a:xfrm flipH="1">
              <a:off x="996818" y="5436139"/>
              <a:ext cx="757472" cy="575947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BD4B4"/>
                </a:gs>
              </a:gsLst>
              <a:lin ang="5400000" scaled="1"/>
            </a:gradFill>
            <a:ln w="25400">
              <a:solidFill>
                <a:srgbClr val="FABF8F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lnSpc>
                  <a:spcPts val="1400"/>
                </a:lnSpc>
                <a:spcBef>
                  <a:spcPts val="1200"/>
                </a:spcBef>
              </a:pPr>
              <a:r>
                <a:rPr lang="he-IL" sz="2000" b="1" dirty="0" smtClean="0">
                  <a:solidFill>
                    <a:prstClr val="black"/>
                  </a:solidFill>
                  <a:latin typeface="FrankRuehl" pitchFamily="34" charset="-79"/>
                  <a:ea typeface="Arial" pitchFamily="34" charset="0"/>
                  <a:cs typeface="FrankRuehl" pitchFamily="34" charset="-79"/>
                </a:rPr>
                <a:t>עמוד</a:t>
              </a:r>
            </a:p>
            <a:p>
              <a:pPr algn="ctr" fontAlgn="base">
                <a:lnSpc>
                  <a:spcPts val="1400"/>
                </a:lnSpc>
                <a:spcBef>
                  <a:spcPct val="0"/>
                </a:spcBef>
              </a:pPr>
              <a:r>
                <a:rPr lang="he-IL" sz="2000" b="1" dirty="0">
                  <a:solidFill>
                    <a:prstClr val="black"/>
                  </a:solidFill>
                  <a:latin typeface="FrankRuehl" pitchFamily="34" charset="-79"/>
                  <a:ea typeface="Arial" pitchFamily="34" charset="0"/>
                  <a:cs typeface="FrankRuehl" pitchFamily="34" charset="-79"/>
                </a:rPr>
                <a:t>58</a:t>
              </a:r>
            </a:p>
          </p:txBody>
        </p:sp>
      </p:grpSp>
      <p:sp>
        <p:nvSpPr>
          <p:cNvPr id="11" name="Text Box 4"/>
          <p:cNvSpPr txBox="1">
            <a:spLocks noChangeArrowheads="1"/>
          </p:cNvSpPr>
          <p:nvPr/>
        </p:nvSpPr>
        <p:spPr bwMode="auto">
          <a:xfrm>
            <a:off x="531660" y="4581128"/>
            <a:ext cx="7699945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ד.	יש צורך בשני השינויים שהזכרנו.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907704" y="5004465"/>
            <a:ext cx="5616624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prstClr val="black">
                      <a:lumMod val="85000"/>
                      <a:lumOff val="15000"/>
                    </a:prstClr>
                  </a:solidFill>
                </a:ln>
                <a:solidFill>
                  <a:srgbClr val="5BD078">
                    <a:lumMod val="75000"/>
                  </a:srgbClr>
                </a:solidFill>
                <a:latin typeface="David" pitchFamily="34" charset="-79"/>
                <a:cs typeface="David" pitchFamily="34" charset="-79"/>
              </a:rPr>
              <a:t>תשובה נכונה! יישר כוחך!</a:t>
            </a:r>
          </a:p>
        </p:txBody>
      </p:sp>
      <p:grpSp>
        <p:nvGrpSpPr>
          <p:cNvPr id="16" name="קבוצה 15"/>
          <p:cNvGrpSpPr/>
          <p:nvPr/>
        </p:nvGrpSpPr>
        <p:grpSpPr>
          <a:xfrm>
            <a:off x="3325215" y="5443810"/>
            <a:ext cx="2481263" cy="1225550"/>
            <a:chOff x="3330575" y="2816225"/>
            <a:chExt cx="2481263" cy="1225550"/>
          </a:xfrm>
        </p:grpSpPr>
        <p:pic>
          <p:nvPicPr>
            <p:cNvPr id="17" name="Picture 2">
              <a:hlinkClick r:id="" action="ppaction://hlinkshowjump?jump=nextslide"/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30575" y="2816225"/>
              <a:ext cx="2481263" cy="1225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0" name="TextBox 19">
              <a:hlinkClick r:id="" action="ppaction://hlinkshowjump?jump=nextslide"/>
            </p:cNvPr>
            <p:cNvSpPr txBox="1"/>
            <p:nvPr/>
          </p:nvSpPr>
          <p:spPr>
            <a:xfrm>
              <a:off x="3737755" y="3132257"/>
              <a:ext cx="1656184" cy="584775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he-IL" sz="3200" b="1" spc="20" dirty="0">
                  <a:ln w="1270">
                    <a:solidFill>
                      <a:srgbClr val="024E4C"/>
                    </a:solidFill>
                  </a:ln>
                  <a:solidFill>
                    <a:srgbClr val="024E4C"/>
                  </a:solidFill>
                  <a:latin typeface="David" pitchFamily="34" charset="-79"/>
                  <a:cs typeface="David" pitchFamily="34" charset="-79"/>
                </a:rPr>
                <a:t>המשך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555269282"/>
      </p:ext>
    </p:extLst>
  </p:cSld>
  <p:clrMapOvr>
    <a:masterClrMapping/>
  </p:clrMapOvr>
  <p:transition spd="slow" advClick="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8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160" fill="hold">
                                          <p:stCondLst>
                                            <p:cond delay="16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160" fill="hold">
                                          <p:stCondLst>
                                            <p:cond delay="32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160" fill="hold">
                                          <p:stCondLst>
                                            <p:cond delay="48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160" fill="hold">
                                          <p:stCondLst>
                                            <p:cond delay="64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47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8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54947" y="1340769"/>
            <a:ext cx="7556903" cy="792087"/>
          </a:xfrm>
        </p:spPr>
        <p:txBody>
          <a:bodyPr>
            <a:normAutofit fontScale="90000"/>
          </a:bodyPr>
          <a:lstStyle/>
          <a:p>
            <a:pPr algn="r"/>
            <a:r>
              <a:rPr lang="he-IL" sz="3200" b="1" spc="20" dirty="0">
                <a:ln w="9525" cmpd="thickThin">
                  <a:solidFill>
                    <a:srgbClr val="FFC000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latin typeface="David" pitchFamily="34" charset="-79"/>
                <a:cs typeface="David" pitchFamily="34" charset="-79"/>
              </a:rPr>
              <a:t>מדוע אסור למלוח ירקות שדרך בני אדם לכובשם?</a:t>
            </a:r>
            <a:endParaRPr lang="he-IL" sz="3200" b="1" spc="20" dirty="0">
              <a:ln w="9525" cmpd="thickThin">
                <a:solidFill>
                  <a:srgbClr val="FFC000"/>
                </a:solidFill>
              </a:ln>
              <a:solidFill>
                <a:schemeClr val="accent5">
                  <a:lumMod val="60000"/>
                  <a:lumOff val="40000"/>
                </a:schemeClr>
              </a:solidFill>
              <a:effectLst/>
              <a:latin typeface="David" pitchFamily="34" charset="-79"/>
              <a:cs typeface="David" pitchFamily="34" charset="-79"/>
            </a:endParaRPr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323528" y="2301553"/>
            <a:ext cx="8208912" cy="47705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א.	מפני שנראה ככובש, שנאסר מפני שהוא כמבשל.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30323" y="620688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>
                <a:ln>
                  <a:solidFill>
                    <a:srgbClr val="FF964F"/>
                  </a:solidFill>
                </a:ln>
                <a:solidFill>
                  <a:srgbClr val="F4A34A"/>
                </a:solidFill>
                <a:effectLst>
                  <a:glow rad="76200">
                    <a:schemeClr val="accent2">
                      <a:lumMod val="75000"/>
                      <a:alpha val="40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9. </a:t>
            </a:r>
            <a:r>
              <a:rPr lang="he-IL" sz="4400" b="1" spc="20" dirty="0" smtClean="0">
                <a:ln>
                  <a:solidFill>
                    <a:srgbClr val="FF964F"/>
                  </a:solidFill>
                </a:ln>
                <a:solidFill>
                  <a:srgbClr val="F4A34A"/>
                </a:solidFill>
                <a:effectLst>
                  <a:glow rad="76200">
                    <a:schemeClr val="accent2">
                      <a:lumMod val="75000"/>
                      <a:alpha val="40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מליחת ירקות</a:t>
            </a:r>
            <a:endParaRPr lang="he-IL" sz="4400" b="1" spc="20" dirty="0">
              <a:ln>
                <a:solidFill>
                  <a:srgbClr val="FF964F"/>
                </a:solidFill>
              </a:ln>
              <a:solidFill>
                <a:srgbClr val="F4A34A"/>
              </a:solidFill>
              <a:effectLst>
                <a:glow rad="76200">
                  <a:schemeClr val="accent2">
                    <a:lumMod val="75000"/>
                    <a:alpha val="40000"/>
                  </a:schemeClr>
                </a:glow>
              </a:effectLst>
              <a:latin typeface="David" pitchFamily="34" charset="-79"/>
              <a:cs typeface="David" pitchFamily="34" charset="-79"/>
            </a:endParaRP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654947" y="2852936"/>
            <a:ext cx="7864689" cy="47705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ב.	מפני שתיקון האוכל דומה למלאכת מעבד.</a:t>
            </a:r>
          </a:p>
        </p:txBody>
      </p:sp>
      <p:sp>
        <p:nvSpPr>
          <p:cNvPr id="14" name="Text Box 4"/>
          <p:cNvSpPr txBox="1">
            <a:spLocks noChangeArrowheads="1"/>
          </p:cNvSpPr>
          <p:nvPr/>
        </p:nvSpPr>
        <p:spPr bwMode="auto">
          <a:xfrm>
            <a:off x="819691" y="3429000"/>
            <a:ext cx="7699945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ג.	מפני שהמלח סוחט את הרטיבות 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שבירקות,</a:t>
            </a:r>
          </a:p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ודומה 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לדש.</a:t>
            </a:r>
          </a:p>
        </p:txBody>
      </p:sp>
      <p:grpSp>
        <p:nvGrpSpPr>
          <p:cNvPr id="3" name="קבוצה 2"/>
          <p:cNvGrpSpPr/>
          <p:nvPr/>
        </p:nvGrpSpPr>
        <p:grpSpPr>
          <a:xfrm>
            <a:off x="654947" y="4980940"/>
            <a:ext cx="1099343" cy="1360487"/>
            <a:chOff x="654947" y="4980940"/>
            <a:chExt cx="1099343" cy="1360487"/>
          </a:xfrm>
        </p:grpSpPr>
        <p:pic>
          <p:nvPicPr>
            <p:cNvPr id="18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4947" y="4980940"/>
              <a:ext cx="945265" cy="136048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תיבת טקסט 2"/>
            <p:cNvSpPr txBox="1">
              <a:spLocks noChangeArrowheads="1"/>
            </p:cNvSpPr>
            <p:nvPr/>
          </p:nvSpPr>
          <p:spPr bwMode="auto">
            <a:xfrm flipH="1">
              <a:off x="996818" y="5436139"/>
              <a:ext cx="757472" cy="575947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BD4B4"/>
                </a:gs>
              </a:gsLst>
              <a:lin ang="5400000" scaled="1"/>
            </a:gradFill>
            <a:ln w="25400">
              <a:solidFill>
                <a:srgbClr val="FABF8F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lnSpc>
                  <a:spcPts val="1400"/>
                </a:lnSpc>
                <a:spcBef>
                  <a:spcPts val="1200"/>
                </a:spcBef>
              </a:pPr>
              <a:r>
                <a:rPr lang="he-IL" sz="2000" b="1" dirty="0" smtClean="0">
                  <a:solidFill>
                    <a:prstClr val="black"/>
                  </a:solidFill>
                  <a:latin typeface="FrankRuehl" pitchFamily="34" charset="-79"/>
                  <a:ea typeface="Arial" pitchFamily="34" charset="0"/>
                  <a:cs typeface="FrankRuehl" pitchFamily="34" charset="-79"/>
                </a:rPr>
                <a:t>עמוד</a:t>
              </a:r>
            </a:p>
            <a:p>
              <a:pPr algn="ctr" fontAlgn="base">
                <a:lnSpc>
                  <a:spcPts val="1400"/>
                </a:lnSpc>
                <a:spcBef>
                  <a:spcPct val="0"/>
                </a:spcBef>
              </a:pPr>
              <a:r>
                <a:rPr lang="he-IL" sz="2000" b="1" dirty="0">
                  <a:solidFill>
                    <a:prstClr val="black"/>
                  </a:solidFill>
                  <a:latin typeface="FrankRuehl" pitchFamily="34" charset="-79"/>
                  <a:ea typeface="Arial" pitchFamily="34" charset="0"/>
                  <a:cs typeface="FrankRuehl" pitchFamily="34" charset="-79"/>
                </a:rPr>
                <a:t>142</a:t>
              </a:r>
            </a:p>
          </p:txBody>
        </p:sp>
      </p:grpSp>
      <p:sp>
        <p:nvSpPr>
          <p:cNvPr id="24" name="TextBox 23"/>
          <p:cNvSpPr txBox="1"/>
          <p:nvPr/>
        </p:nvSpPr>
        <p:spPr>
          <a:xfrm>
            <a:off x="3053680" y="5517232"/>
            <a:ext cx="302433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rgbClr val="8E0000"/>
                </a:solidFill>
                <a:effectLst>
                  <a:glow rad="38100">
                    <a:srgbClr val="FEE6F7">
                      <a:alpha val="18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טעות, נסה שנית.</a:t>
            </a:r>
          </a:p>
        </p:txBody>
      </p:sp>
      <p:sp>
        <p:nvSpPr>
          <p:cNvPr id="11" name="Text Box 4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832495" y="4365104"/>
            <a:ext cx="7699945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ד.	תשובות א' וב' נכונות.</a:t>
            </a:r>
          </a:p>
        </p:txBody>
      </p:sp>
      <p:sp>
        <p:nvSpPr>
          <p:cNvPr id="15" name="Text Box 4"/>
          <p:cNvSpPr txBox="1">
            <a:spLocks noChangeArrowheads="1"/>
          </p:cNvSpPr>
          <p:nvPr/>
        </p:nvSpPr>
        <p:spPr bwMode="auto">
          <a:xfrm>
            <a:off x="4565847" y="4941168"/>
            <a:ext cx="3953789" cy="47705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ה.	תשובות ב' וג' נכונות.</a:t>
            </a:r>
          </a:p>
        </p:txBody>
      </p:sp>
    </p:spTree>
    <p:extLst>
      <p:ext uri="{BB962C8B-B14F-4D97-AF65-F5344CB8AC3E}">
        <p14:creationId xmlns:p14="http://schemas.microsoft.com/office/powerpoint/2010/main" val="2324413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>
        <p14:prism dir="r" isContent="1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933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933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7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933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933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47" presetClass="entr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24" grpId="0"/>
      <p:bldP spid="24" grpId="1"/>
      <p:bldP spid="24" grpId="2"/>
      <p:bldP spid="24" grpId="4"/>
      <p:bldP spid="1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54947" y="1340769"/>
            <a:ext cx="7556903" cy="792087"/>
          </a:xfrm>
        </p:spPr>
        <p:txBody>
          <a:bodyPr>
            <a:normAutofit fontScale="90000"/>
          </a:bodyPr>
          <a:lstStyle/>
          <a:p>
            <a:pPr algn="r"/>
            <a:r>
              <a:rPr lang="he-IL" sz="3200" b="1" spc="20" dirty="0">
                <a:ln w="9525" cmpd="thickThin">
                  <a:solidFill>
                    <a:srgbClr val="FFC000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latin typeface="David" pitchFamily="34" charset="-79"/>
                <a:cs typeface="David" pitchFamily="34" charset="-79"/>
              </a:rPr>
              <a:t>מדוע אסור למלוח ירקות שדרך בני אדם לכובשם?</a:t>
            </a:r>
            <a:endParaRPr lang="he-IL" sz="3200" b="1" spc="20" dirty="0">
              <a:ln w="9525" cmpd="thickThin">
                <a:solidFill>
                  <a:srgbClr val="FFC000"/>
                </a:solidFill>
              </a:ln>
              <a:solidFill>
                <a:schemeClr val="accent5">
                  <a:lumMod val="60000"/>
                  <a:lumOff val="40000"/>
                </a:schemeClr>
              </a:solidFill>
              <a:effectLst/>
              <a:latin typeface="David" pitchFamily="34" charset="-79"/>
              <a:cs typeface="David" pitchFamily="34" charset="-79"/>
            </a:endParaRPr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323528" y="2301553"/>
            <a:ext cx="8208912" cy="47705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א.	מפני שנראה ככובש, שנאסר מפני שהוא כמבשל.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30323" y="620688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>
                <a:ln>
                  <a:solidFill>
                    <a:srgbClr val="FF964F"/>
                  </a:solidFill>
                </a:ln>
                <a:solidFill>
                  <a:srgbClr val="F4A34A"/>
                </a:solidFill>
                <a:effectLst>
                  <a:glow rad="76200">
                    <a:schemeClr val="accent2">
                      <a:lumMod val="75000"/>
                      <a:alpha val="40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9. </a:t>
            </a:r>
            <a:r>
              <a:rPr lang="he-IL" sz="4400" b="1" spc="20" dirty="0" smtClean="0">
                <a:ln>
                  <a:solidFill>
                    <a:srgbClr val="FF964F"/>
                  </a:solidFill>
                </a:ln>
                <a:solidFill>
                  <a:srgbClr val="F4A34A"/>
                </a:solidFill>
                <a:effectLst>
                  <a:glow rad="76200">
                    <a:schemeClr val="accent2">
                      <a:lumMod val="75000"/>
                      <a:alpha val="40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מליחת ירקות</a:t>
            </a:r>
            <a:endParaRPr lang="he-IL" sz="4400" b="1" spc="20" dirty="0">
              <a:ln>
                <a:solidFill>
                  <a:srgbClr val="FF964F"/>
                </a:solidFill>
              </a:ln>
              <a:solidFill>
                <a:srgbClr val="F4A34A"/>
              </a:solidFill>
              <a:effectLst>
                <a:glow rad="76200">
                  <a:schemeClr val="accent2">
                    <a:lumMod val="75000"/>
                    <a:alpha val="40000"/>
                  </a:schemeClr>
                </a:glow>
              </a:effectLst>
              <a:latin typeface="David" pitchFamily="34" charset="-79"/>
              <a:cs typeface="David" pitchFamily="34" charset="-79"/>
            </a:endParaRP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654947" y="2852936"/>
            <a:ext cx="7864689" cy="47705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ב.	מפני שתיקון האוכל דומה למלאכת מעבד.</a:t>
            </a:r>
          </a:p>
        </p:txBody>
      </p:sp>
      <p:sp>
        <p:nvSpPr>
          <p:cNvPr id="14" name="Text Box 4"/>
          <p:cNvSpPr txBox="1">
            <a:spLocks noChangeArrowheads="1"/>
          </p:cNvSpPr>
          <p:nvPr/>
        </p:nvSpPr>
        <p:spPr bwMode="auto">
          <a:xfrm>
            <a:off x="819691" y="3429000"/>
            <a:ext cx="7699945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ג.	מפני שהמלח סוחט את הרטיבות 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שבירקות,</a:t>
            </a:r>
          </a:p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ודומה 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לדש.</a:t>
            </a:r>
          </a:p>
        </p:txBody>
      </p:sp>
      <p:grpSp>
        <p:nvGrpSpPr>
          <p:cNvPr id="3" name="קבוצה 2"/>
          <p:cNvGrpSpPr/>
          <p:nvPr/>
        </p:nvGrpSpPr>
        <p:grpSpPr>
          <a:xfrm>
            <a:off x="654947" y="4980940"/>
            <a:ext cx="1099343" cy="1360487"/>
            <a:chOff x="654947" y="4980940"/>
            <a:chExt cx="1099343" cy="1360487"/>
          </a:xfrm>
        </p:grpSpPr>
        <p:pic>
          <p:nvPicPr>
            <p:cNvPr id="18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4947" y="4980940"/>
              <a:ext cx="945265" cy="136048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תיבת טקסט 2"/>
            <p:cNvSpPr txBox="1">
              <a:spLocks noChangeArrowheads="1"/>
            </p:cNvSpPr>
            <p:nvPr/>
          </p:nvSpPr>
          <p:spPr bwMode="auto">
            <a:xfrm flipH="1">
              <a:off x="996818" y="5436139"/>
              <a:ext cx="757472" cy="575947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BD4B4"/>
                </a:gs>
              </a:gsLst>
              <a:lin ang="5400000" scaled="1"/>
            </a:gradFill>
            <a:ln w="25400">
              <a:solidFill>
                <a:srgbClr val="FABF8F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lnSpc>
                  <a:spcPts val="1400"/>
                </a:lnSpc>
                <a:spcBef>
                  <a:spcPts val="1200"/>
                </a:spcBef>
              </a:pPr>
              <a:r>
                <a:rPr lang="he-IL" sz="2000" b="1" dirty="0" smtClean="0">
                  <a:solidFill>
                    <a:prstClr val="black"/>
                  </a:solidFill>
                  <a:latin typeface="FrankRuehl" pitchFamily="34" charset="-79"/>
                  <a:ea typeface="Arial" pitchFamily="34" charset="0"/>
                  <a:cs typeface="FrankRuehl" pitchFamily="34" charset="-79"/>
                </a:rPr>
                <a:t>עמוד</a:t>
              </a:r>
            </a:p>
            <a:p>
              <a:pPr algn="ctr" fontAlgn="base">
                <a:lnSpc>
                  <a:spcPts val="1400"/>
                </a:lnSpc>
                <a:spcBef>
                  <a:spcPct val="0"/>
                </a:spcBef>
              </a:pPr>
              <a:r>
                <a:rPr lang="he-IL" sz="2000" b="1" dirty="0">
                  <a:solidFill>
                    <a:prstClr val="black"/>
                  </a:solidFill>
                  <a:latin typeface="FrankRuehl" pitchFamily="34" charset="-79"/>
                  <a:ea typeface="Arial" pitchFamily="34" charset="0"/>
                  <a:cs typeface="FrankRuehl" pitchFamily="34" charset="-79"/>
                </a:rPr>
                <a:t>142</a:t>
              </a:r>
            </a:p>
          </p:txBody>
        </p:sp>
      </p:grpSp>
      <p:sp>
        <p:nvSpPr>
          <p:cNvPr id="11" name="Text Box 4"/>
          <p:cNvSpPr txBox="1">
            <a:spLocks noChangeArrowheads="1"/>
          </p:cNvSpPr>
          <p:nvPr/>
        </p:nvSpPr>
        <p:spPr bwMode="auto">
          <a:xfrm>
            <a:off x="832495" y="4365104"/>
            <a:ext cx="7699945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30" dirty="0">
                <a:ln w="19050">
                  <a:noFill/>
                </a:ln>
                <a:solidFill>
                  <a:srgbClr val="7030A0"/>
                </a:solidFill>
                <a:effectLst>
                  <a:glow rad="1270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ד.	תשובות א' וב' נכונות.</a:t>
            </a:r>
          </a:p>
        </p:txBody>
      </p:sp>
      <p:sp>
        <p:nvSpPr>
          <p:cNvPr id="15" name="Text Box 4"/>
          <p:cNvSpPr txBox="1">
            <a:spLocks noChangeArrowheads="1"/>
          </p:cNvSpPr>
          <p:nvPr/>
        </p:nvSpPr>
        <p:spPr bwMode="auto">
          <a:xfrm>
            <a:off x="4565847" y="4941168"/>
            <a:ext cx="3953789" cy="47705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ה.	תשובות ב' וג' נכונות.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691680" y="5301208"/>
            <a:ext cx="6192688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prstClr val="black">
                      <a:lumMod val="85000"/>
                      <a:lumOff val="15000"/>
                    </a:prstClr>
                  </a:solidFill>
                </a:ln>
                <a:solidFill>
                  <a:srgbClr val="5BD078">
                    <a:lumMod val="75000"/>
                  </a:srgbClr>
                </a:solidFill>
                <a:effectLst>
                  <a:glow rad="38100">
                    <a:schemeClr val="accent4">
                      <a:lumMod val="20000"/>
                      <a:lumOff val="80000"/>
                      <a:alpha val="40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תשובה נכונה</a:t>
            </a:r>
            <a:r>
              <a:rPr lang="he-IL" sz="3200" b="1" spc="30" dirty="0" smtClean="0">
                <a:ln>
                  <a:solidFill>
                    <a:prstClr val="black">
                      <a:lumMod val="85000"/>
                      <a:lumOff val="15000"/>
                    </a:prstClr>
                  </a:solidFill>
                </a:ln>
                <a:solidFill>
                  <a:srgbClr val="5BD078">
                    <a:lumMod val="75000"/>
                  </a:srgbClr>
                </a:solidFill>
                <a:effectLst>
                  <a:glow rad="38100">
                    <a:schemeClr val="accent4">
                      <a:lumMod val="20000"/>
                      <a:lumOff val="80000"/>
                      <a:alpha val="40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!           </a:t>
            </a:r>
            <a:r>
              <a:rPr lang="he-IL" sz="3200" b="1" spc="30" dirty="0">
                <a:ln>
                  <a:solidFill>
                    <a:prstClr val="black">
                      <a:lumMod val="85000"/>
                      <a:lumOff val="15000"/>
                    </a:prstClr>
                  </a:solidFill>
                </a:ln>
                <a:solidFill>
                  <a:srgbClr val="5BD078">
                    <a:lumMod val="75000"/>
                  </a:srgbClr>
                </a:solidFill>
                <a:effectLst>
                  <a:glow rad="38100">
                    <a:schemeClr val="accent4">
                      <a:lumMod val="20000"/>
                      <a:lumOff val="80000"/>
                      <a:alpha val="40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יישר כוחך!</a:t>
            </a:r>
          </a:p>
        </p:txBody>
      </p:sp>
      <p:grpSp>
        <p:nvGrpSpPr>
          <p:cNvPr id="17" name="קבוצה 16"/>
          <p:cNvGrpSpPr/>
          <p:nvPr/>
        </p:nvGrpSpPr>
        <p:grpSpPr>
          <a:xfrm>
            <a:off x="3325215" y="5515818"/>
            <a:ext cx="2481263" cy="1225550"/>
            <a:chOff x="3330575" y="2816225"/>
            <a:chExt cx="2481263" cy="1225550"/>
          </a:xfrm>
        </p:grpSpPr>
        <p:pic>
          <p:nvPicPr>
            <p:cNvPr id="20" name="Picture 2">
              <a:hlinkClick r:id="" action="ppaction://hlinkshowjump?jump=nextslide"/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30575" y="2816225"/>
              <a:ext cx="2481263" cy="1225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1" name="TextBox 20">
              <a:hlinkClick r:id="" action="ppaction://hlinkshowjump?jump=nextslide"/>
            </p:cNvPr>
            <p:cNvSpPr txBox="1"/>
            <p:nvPr/>
          </p:nvSpPr>
          <p:spPr>
            <a:xfrm>
              <a:off x="3737755" y="3132257"/>
              <a:ext cx="1656184" cy="584775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he-IL" sz="3200" b="1" spc="20" dirty="0">
                  <a:ln w="1270">
                    <a:solidFill>
                      <a:srgbClr val="024E4C"/>
                    </a:solidFill>
                  </a:ln>
                  <a:solidFill>
                    <a:srgbClr val="024E4C"/>
                  </a:solidFill>
                  <a:latin typeface="David" pitchFamily="34" charset="-79"/>
                  <a:cs typeface="David" pitchFamily="34" charset="-79"/>
                </a:rPr>
                <a:t>המשך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503460803"/>
      </p:ext>
    </p:extLst>
  </p:cSld>
  <p:clrMapOvr>
    <a:masterClrMapping/>
  </p:clrMapOvr>
  <p:transition spd="slow" advClick="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8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160" fill="hold">
                                          <p:stCondLst>
                                            <p:cond delay="16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160" fill="hold">
                                          <p:stCondLst>
                                            <p:cond delay="32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160" fill="hold">
                                          <p:stCondLst>
                                            <p:cond delay="48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160" fill="hold">
                                          <p:stCondLst>
                                            <p:cond delay="64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47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8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72111" y="1268760"/>
            <a:ext cx="7888321" cy="792087"/>
          </a:xfrm>
        </p:spPr>
        <p:txBody>
          <a:bodyPr>
            <a:normAutofit fontScale="90000"/>
          </a:bodyPr>
          <a:lstStyle/>
          <a:p>
            <a:pPr algn="r"/>
            <a:r>
              <a:rPr lang="he-IL" sz="3200" b="1" spc="20" dirty="0">
                <a:ln w="9525" cmpd="thickThin">
                  <a:solidFill>
                    <a:srgbClr val="FFC000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latin typeface="David" pitchFamily="34" charset="-79"/>
                <a:cs typeface="David" pitchFamily="34" charset="-79"/>
              </a:rPr>
              <a:t>באיזה אופן מותר לשים מלח על ירקות שרגילים לכבוש?</a:t>
            </a:r>
            <a:endParaRPr lang="he-IL" sz="3200" b="1" spc="20" dirty="0">
              <a:ln w="9525" cmpd="thickThin">
                <a:solidFill>
                  <a:srgbClr val="FFC000"/>
                </a:solidFill>
              </a:ln>
              <a:solidFill>
                <a:schemeClr val="accent5">
                  <a:lumMod val="60000"/>
                  <a:lumOff val="40000"/>
                </a:schemeClr>
              </a:solidFill>
              <a:effectLst/>
              <a:latin typeface="David" pitchFamily="34" charset="-79"/>
              <a:cs typeface="David" pitchFamily="34" charset="-79"/>
            </a:endParaRPr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2915815" y="2348880"/>
            <a:ext cx="5328593" cy="47705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א.	אם עושה זאת סמוך לסעודה.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30323" y="620688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>
                <a:ln>
                  <a:solidFill>
                    <a:srgbClr val="FF964F"/>
                  </a:solidFill>
                </a:ln>
                <a:solidFill>
                  <a:srgbClr val="F4A34A"/>
                </a:solidFill>
                <a:effectLst>
                  <a:glow rad="76200">
                    <a:schemeClr val="accent2">
                      <a:lumMod val="75000"/>
                      <a:alpha val="40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10. </a:t>
            </a:r>
            <a:r>
              <a:rPr lang="he-IL" sz="4400" b="1" spc="20" dirty="0" smtClean="0">
                <a:ln>
                  <a:solidFill>
                    <a:srgbClr val="FF964F"/>
                  </a:solidFill>
                </a:ln>
                <a:solidFill>
                  <a:srgbClr val="F4A34A"/>
                </a:solidFill>
                <a:effectLst>
                  <a:glow rad="76200">
                    <a:schemeClr val="accent2">
                      <a:lumMod val="75000"/>
                      <a:alpha val="40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מליחת ירקות - המשך</a:t>
            </a:r>
            <a:endParaRPr lang="he-IL" sz="4400" b="1" spc="20" dirty="0">
              <a:ln>
                <a:solidFill>
                  <a:srgbClr val="FF964F"/>
                </a:solidFill>
              </a:ln>
              <a:solidFill>
                <a:srgbClr val="F4A34A"/>
              </a:solidFill>
              <a:effectLst>
                <a:glow rad="76200">
                  <a:schemeClr val="accent2">
                    <a:lumMod val="75000"/>
                    <a:alpha val="40000"/>
                  </a:schemeClr>
                </a:glow>
              </a:effectLst>
              <a:latin typeface="David" pitchFamily="34" charset="-79"/>
              <a:cs typeface="David" pitchFamily="34" charset="-79"/>
            </a:endParaRPr>
          </a:p>
        </p:txBody>
      </p:sp>
      <p:sp>
        <p:nvSpPr>
          <p:cNvPr id="13" name="Text Box 4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1375554" y="2972343"/>
            <a:ext cx="6856051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ב.	אם שם גם שמן או חומץ, או ששם 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מלח</a:t>
            </a:r>
          </a:p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על 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חתיכה אחת בלבד ואוכלה מיד.</a:t>
            </a:r>
          </a:p>
        </p:txBody>
      </p:sp>
      <p:sp>
        <p:nvSpPr>
          <p:cNvPr id="14" name="Text Box 4"/>
          <p:cNvSpPr txBox="1">
            <a:spLocks noChangeArrowheads="1"/>
          </p:cNvSpPr>
          <p:nvPr/>
        </p:nvSpPr>
        <p:spPr bwMode="auto">
          <a:xfrm>
            <a:off x="4381632" y="4005064"/>
            <a:ext cx="3849973" cy="47705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ג.	כל התשובות נכונות.</a:t>
            </a:r>
          </a:p>
        </p:txBody>
      </p:sp>
      <p:grpSp>
        <p:nvGrpSpPr>
          <p:cNvPr id="3" name="קבוצה 2"/>
          <p:cNvGrpSpPr/>
          <p:nvPr/>
        </p:nvGrpSpPr>
        <p:grpSpPr>
          <a:xfrm>
            <a:off x="654947" y="4980940"/>
            <a:ext cx="1099343" cy="1360487"/>
            <a:chOff x="654947" y="4980940"/>
            <a:chExt cx="1099343" cy="1360487"/>
          </a:xfrm>
        </p:grpSpPr>
        <p:pic>
          <p:nvPicPr>
            <p:cNvPr id="18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4947" y="4980940"/>
              <a:ext cx="945265" cy="136048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תיבת טקסט 2"/>
            <p:cNvSpPr txBox="1">
              <a:spLocks noChangeArrowheads="1"/>
            </p:cNvSpPr>
            <p:nvPr/>
          </p:nvSpPr>
          <p:spPr bwMode="auto">
            <a:xfrm flipH="1">
              <a:off x="996818" y="5436139"/>
              <a:ext cx="757472" cy="575947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BD4B4"/>
                </a:gs>
              </a:gsLst>
              <a:lin ang="5400000" scaled="1"/>
            </a:gradFill>
            <a:ln w="25400">
              <a:solidFill>
                <a:srgbClr val="FABF8F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lnSpc>
                  <a:spcPts val="1400"/>
                </a:lnSpc>
                <a:spcBef>
                  <a:spcPts val="1200"/>
                </a:spcBef>
              </a:pPr>
              <a:r>
                <a:rPr lang="he-IL" sz="2000" b="1" dirty="0" smtClean="0">
                  <a:solidFill>
                    <a:prstClr val="black"/>
                  </a:solidFill>
                  <a:latin typeface="FrankRuehl" pitchFamily="34" charset="-79"/>
                  <a:ea typeface="Arial" pitchFamily="34" charset="0"/>
                  <a:cs typeface="FrankRuehl" pitchFamily="34" charset="-79"/>
                </a:rPr>
                <a:t>עמוד</a:t>
              </a:r>
            </a:p>
            <a:p>
              <a:pPr algn="ctr" fontAlgn="base">
                <a:lnSpc>
                  <a:spcPts val="1400"/>
                </a:lnSpc>
                <a:spcBef>
                  <a:spcPct val="0"/>
                </a:spcBef>
              </a:pPr>
              <a:r>
                <a:rPr lang="he-IL" sz="2000" b="1" dirty="0">
                  <a:solidFill>
                    <a:prstClr val="black"/>
                  </a:solidFill>
                  <a:latin typeface="FrankRuehl" pitchFamily="34" charset="-79"/>
                  <a:ea typeface="Arial" pitchFamily="34" charset="0"/>
                  <a:cs typeface="FrankRuehl" pitchFamily="34" charset="-79"/>
                </a:rPr>
                <a:t>142</a:t>
              </a:r>
            </a:p>
          </p:txBody>
        </p:sp>
      </p:grpSp>
      <p:sp>
        <p:nvSpPr>
          <p:cNvPr id="24" name="TextBox 23"/>
          <p:cNvSpPr txBox="1"/>
          <p:nvPr/>
        </p:nvSpPr>
        <p:spPr>
          <a:xfrm>
            <a:off x="3053680" y="4788441"/>
            <a:ext cx="302433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rgbClr val="8E0000"/>
                </a:solidFill>
                <a:effectLst>
                  <a:glow rad="38100">
                    <a:srgbClr val="FEE6F7">
                      <a:alpha val="18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טעות, נסה שנית.</a:t>
            </a:r>
          </a:p>
        </p:txBody>
      </p:sp>
    </p:spTree>
    <p:extLst>
      <p:ext uri="{BB962C8B-B14F-4D97-AF65-F5344CB8AC3E}">
        <p14:creationId xmlns:p14="http://schemas.microsoft.com/office/powerpoint/2010/main" val="4171346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>
        <p14:prism dir="r" isContent="1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933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933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2" grpId="0"/>
      <p:bldP spid="14" grpId="0"/>
      <p:bldP spid="24" grpId="0"/>
      <p:bldP spid="24" grpId="2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72111" y="1268760"/>
            <a:ext cx="7888321" cy="792087"/>
          </a:xfrm>
        </p:spPr>
        <p:txBody>
          <a:bodyPr>
            <a:normAutofit fontScale="90000"/>
          </a:bodyPr>
          <a:lstStyle/>
          <a:p>
            <a:pPr algn="r"/>
            <a:r>
              <a:rPr lang="he-IL" sz="3200" b="1" spc="20" dirty="0">
                <a:ln w="9525" cmpd="thickThin">
                  <a:solidFill>
                    <a:srgbClr val="FFC000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latin typeface="David" pitchFamily="34" charset="-79"/>
                <a:cs typeface="David" pitchFamily="34" charset="-79"/>
              </a:rPr>
              <a:t>באיזה אופן מותר לשים מלח על ירקות שרגילים לכבוש?</a:t>
            </a:r>
            <a:endParaRPr lang="he-IL" sz="3200" b="1" spc="20" dirty="0">
              <a:ln w="9525" cmpd="thickThin">
                <a:solidFill>
                  <a:srgbClr val="FFC000"/>
                </a:solidFill>
              </a:ln>
              <a:solidFill>
                <a:schemeClr val="accent5">
                  <a:lumMod val="60000"/>
                  <a:lumOff val="40000"/>
                </a:schemeClr>
              </a:solidFill>
              <a:effectLst/>
              <a:latin typeface="David" pitchFamily="34" charset="-79"/>
              <a:cs typeface="David" pitchFamily="34" charset="-79"/>
            </a:endParaRPr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2915815" y="2348880"/>
            <a:ext cx="5328593" cy="47705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א.	אם עושה זאת סמוך לסעודה.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30323" y="620688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>
                <a:ln>
                  <a:solidFill>
                    <a:srgbClr val="FF964F"/>
                  </a:solidFill>
                </a:ln>
                <a:solidFill>
                  <a:srgbClr val="F4A34A"/>
                </a:solidFill>
                <a:effectLst>
                  <a:glow rad="76200">
                    <a:schemeClr val="accent2">
                      <a:lumMod val="75000"/>
                      <a:alpha val="40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10. </a:t>
            </a:r>
            <a:r>
              <a:rPr lang="he-IL" sz="4400" b="1" spc="20" dirty="0" smtClean="0">
                <a:ln>
                  <a:solidFill>
                    <a:srgbClr val="FF964F"/>
                  </a:solidFill>
                </a:ln>
                <a:solidFill>
                  <a:srgbClr val="F4A34A"/>
                </a:solidFill>
                <a:effectLst>
                  <a:glow rad="76200">
                    <a:schemeClr val="accent2">
                      <a:lumMod val="75000"/>
                      <a:alpha val="40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מליחת ירקות - המשך</a:t>
            </a:r>
            <a:endParaRPr lang="he-IL" sz="4400" b="1" spc="20" dirty="0">
              <a:ln>
                <a:solidFill>
                  <a:srgbClr val="FF964F"/>
                </a:solidFill>
              </a:ln>
              <a:solidFill>
                <a:srgbClr val="F4A34A"/>
              </a:solidFill>
              <a:effectLst>
                <a:glow rad="76200">
                  <a:schemeClr val="accent2">
                    <a:lumMod val="75000"/>
                    <a:alpha val="40000"/>
                  </a:schemeClr>
                </a:glow>
              </a:effectLst>
              <a:latin typeface="David" pitchFamily="34" charset="-79"/>
              <a:cs typeface="David" pitchFamily="34" charset="-79"/>
            </a:endParaRP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1375554" y="2972343"/>
            <a:ext cx="6856051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30" dirty="0">
                <a:ln w="19050">
                  <a:noFill/>
                </a:ln>
                <a:solidFill>
                  <a:srgbClr val="7030A0"/>
                </a:solidFill>
                <a:effectLst>
                  <a:glow rad="1270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ב.	אם שם גם שמן או חומץ, או ששם מלח</a:t>
            </a:r>
          </a:p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30" dirty="0">
                <a:ln w="19050">
                  <a:noFill/>
                </a:ln>
                <a:solidFill>
                  <a:srgbClr val="7030A0"/>
                </a:solidFill>
                <a:effectLst>
                  <a:glow rad="1270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	על חתיכה אחת בלבד ואוכלה מיד.</a:t>
            </a:r>
          </a:p>
        </p:txBody>
      </p:sp>
      <p:sp>
        <p:nvSpPr>
          <p:cNvPr id="14" name="Text Box 4"/>
          <p:cNvSpPr txBox="1">
            <a:spLocks noChangeArrowheads="1"/>
          </p:cNvSpPr>
          <p:nvPr/>
        </p:nvSpPr>
        <p:spPr bwMode="auto">
          <a:xfrm>
            <a:off x="4381632" y="4005064"/>
            <a:ext cx="3849973" cy="47705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ג.	כל התשובות נכונות.</a:t>
            </a:r>
          </a:p>
        </p:txBody>
      </p:sp>
      <p:grpSp>
        <p:nvGrpSpPr>
          <p:cNvPr id="3" name="קבוצה 2"/>
          <p:cNvGrpSpPr/>
          <p:nvPr/>
        </p:nvGrpSpPr>
        <p:grpSpPr>
          <a:xfrm>
            <a:off x="654947" y="4980940"/>
            <a:ext cx="1099343" cy="1360487"/>
            <a:chOff x="654947" y="4980940"/>
            <a:chExt cx="1099343" cy="1360487"/>
          </a:xfrm>
        </p:grpSpPr>
        <p:pic>
          <p:nvPicPr>
            <p:cNvPr id="18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4947" y="4980940"/>
              <a:ext cx="945265" cy="136048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תיבת טקסט 2"/>
            <p:cNvSpPr txBox="1">
              <a:spLocks noChangeArrowheads="1"/>
            </p:cNvSpPr>
            <p:nvPr/>
          </p:nvSpPr>
          <p:spPr bwMode="auto">
            <a:xfrm flipH="1">
              <a:off x="996818" y="5436139"/>
              <a:ext cx="757472" cy="575947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BD4B4"/>
                </a:gs>
              </a:gsLst>
              <a:lin ang="5400000" scaled="1"/>
            </a:gradFill>
            <a:ln w="25400">
              <a:solidFill>
                <a:srgbClr val="FABF8F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lnSpc>
                  <a:spcPts val="1400"/>
                </a:lnSpc>
                <a:spcBef>
                  <a:spcPts val="1200"/>
                </a:spcBef>
              </a:pPr>
              <a:r>
                <a:rPr lang="he-IL" sz="2000" b="1" dirty="0" smtClean="0">
                  <a:solidFill>
                    <a:prstClr val="black"/>
                  </a:solidFill>
                  <a:latin typeface="FrankRuehl" pitchFamily="34" charset="-79"/>
                  <a:ea typeface="Arial" pitchFamily="34" charset="0"/>
                  <a:cs typeface="FrankRuehl" pitchFamily="34" charset="-79"/>
                </a:rPr>
                <a:t>עמוד</a:t>
              </a:r>
            </a:p>
            <a:p>
              <a:pPr algn="ctr" fontAlgn="base">
                <a:lnSpc>
                  <a:spcPts val="1400"/>
                </a:lnSpc>
                <a:spcBef>
                  <a:spcPct val="0"/>
                </a:spcBef>
              </a:pPr>
              <a:r>
                <a:rPr lang="he-IL" sz="2000" b="1" dirty="0">
                  <a:solidFill>
                    <a:prstClr val="black"/>
                  </a:solidFill>
                  <a:latin typeface="FrankRuehl" pitchFamily="34" charset="-79"/>
                  <a:ea typeface="Arial" pitchFamily="34" charset="0"/>
                  <a:cs typeface="FrankRuehl" pitchFamily="34" charset="-79"/>
                </a:rPr>
                <a:t>142</a:t>
              </a:r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1907704" y="4725144"/>
            <a:ext cx="5616624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prstClr val="black">
                      <a:lumMod val="85000"/>
                      <a:lumOff val="15000"/>
                    </a:prstClr>
                  </a:solidFill>
                </a:ln>
                <a:solidFill>
                  <a:srgbClr val="5BD078">
                    <a:lumMod val="75000"/>
                  </a:srgbClr>
                </a:solidFill>
                <a:latin typeface="David" pitchFamily="34" charset="-79"/>
                <a:cs typeface="David" pitchFamily="34" charset="-79"/>
              </a:rPr>
              <a:t>תשובה נכונה! יישר כוחך!</a:t>
            </a:r>
          </a:p>
        </p:txBody>
      </p:sp>
      <p:grpSp>
        <p:nvGrpSpPr>
          <p:cNvPr id="15" name="קבוצה 14"/>
          <p:cNvGrpSpPr/>
          <p:nvPr/>
        </p:nvGrpSpPr>
        <p:grpSpPr>
          <a:xfrm>
            <a:off x="3325215" y="5443810"/>
            <a:ext cx="2481263" cy="1225550"/>
            <a:chOff x="3330575" y="2816225"/>
            <a:chExt cx="2481263" cy="1225550"/>
          </a:xfrm>
        </p:grpSpPr>
        <p:pic>
          <p:nvPicPr>
            <p:cNvPr id="16" name="Picture 2">
              <a:hlinkClick r:id="" action="ppaction://hlinkshowjump?jump=nextslide"/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30575" y="2816225"/>
              <a:ext cx="2481263" cy="1225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7" name="TextBox 16">
              <a:hlinkClick r:id="" action="ppaction://hlinkshowjump?jump=nextslide"/>
            </p:cNvPr>
            <p:cNvSpPr txBox="1"/>
            <p:nvPr/>
          </p:nvSpPr>
          <p:spPr>
            <a:xfrm>
              <a:off x="3737755" y="3132257"/>
              <a:ext cx="1656184" cy="584775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he-IL" sz="3200" b="1" spc="20" dirty="0">
                  <a:ln w="1270">
                    <a:solidFill>
                      <a:srgbClr val="024E4C"/>
                    </a:solidFill>
                  </a:ln>
                  <a:solidFill>
                    <a:srgbClr val="024E4C"/>
                  </a:solidFill>
                  <a:latin typeface="David" pitchFamily="34" charset="-79"/>
                  <a:cs typeface="David" pitchFamily="34" charset="-79"/>
                </a:rPr>
                <a:t>המשך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343355238"/>
      </p:ext>
    </p:extLst>
  </p:cSld>
  <p:clrMapOvr>
    <a:masterClrMapping/>
  </p:clrMapOvr>
  <p:transition spd="slow" advClick="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8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160" fill="hold">
                                          <p:stCondLst>
                                            <p:cond delay="16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160" fill="hold">
                                          <p:stCondLst>
                                            <p:cond delay="32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160" fill="hold">
                                          <p:stCondLst>
                                            <p:cond delay="48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160" fill="hold">
                                          <p:stCondLst>
                                            <p:cond delay="64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47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8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827584" y="1412777"/>
            <a:ext cx="7384266" cy="792087"/>
          </a:xfrm>
        </p:spPr>
        <p:txBody>
          <a:bodyPr>
            <a:normAutofit fontScale="90000"/>
          </a:bodyPr>
          <a:lstStyle/>
          <a:p>
            <a:pPr algn="r"/>
            <a:r>
              <a:rPr lang="he-IL" sz="3200" b="1" spc="20" dirty="0" smtClean="0">
                <a:ln w="9525" cmpd="thickThin">
                  <a:solidFill>
                    <a:srgbClr val="FFC000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latin typeface="David" pitchFamily="34" charset="-79"/>
                <a:cs typeface="David" pitchFamily="34" charset="-79"/>
              </a:rPr>
              <a:t>לפניך מספר דוגמאות של צביעה באוכלין.</a:t>
            </a:r>
            <a:br>
              <a:rPr lang="he-IL" sz="3200" b="1" spc="20" dirty="0" smtClean="0">
                <a:ln w="9525" cmpd="thickThin">
                  <a:solidFill>
                    <a:srgbClr val="FFC000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latin typeface="David" pitchFamily="34" charset="-79"/>
                <a:cs typeface="David" pitchFamily="34" charset="-79"/>
              </a:rPr>
            </a:br>
            <a:r>
              <a:rPr lang="he-IL" sz="3200" b="1" spc="20" dirty="0" smtClean="0">
                <a:ln w="9525" cmpd="thickThin">
                  <a:solidFill>
                    <a:srgbClr val="FFC000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latin typeface="David" pitchFamily="34" charset="-79"/>
                <a:cs typeface="David" pitchFamily="34" charset="-79"/>
              </a:rPr>
              <a:t>מהי הדוגמה החמורה ביותר, שאסורה לכל הדעות?</a:t>
            </a:r>
            <a:endParaRPr lang="he-IL" sz="3200" b="1" spc="20" dirty="0">
              <a:ln w="9525" cmpd="thickThin">
                <a:solidFill>
                  <a:srgbClr val="FFC000"/>
                </a:solidFill>
              </a:ln>
              <a:solidFill>
                <a:schemeClr val="accent5">
                  <a:lumMod val="60000"/>
                  <a:lumOff val="40000"/>
                </a:schemeClr>
              </a:solidFill>
              <a:effectLst/>
              <a:latin typeface="David" pitchFamily="34" charset="-79"/>
              <a:cs typeface="David" pitchFamily="34" charset="-79"/>
            </a:endParaRPr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323529" y="2348880"/>
            <a:ext cx="7920880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א.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לתת תמצית תה לתוך מים.</a:t>
            </a:r>
            <a:endParaRPr lang="he-IL" sz="3200" b="1" spc="30" dirty="0">
              <a:ln>
                <a:solidFill>
                  <a:srgbClr val="073E87">
                    <a:lumMod val="75000"/>
                  </a:srgbClr>
                </a:solidFill>
              </a:ln>
              <a:solidFill>
                <a:srgbClr val="7030A0"/>
              </a:solidFill>
              <a:latin typeface="David" pitchFamily="34" charset="-79"/>
              <a:cs typeface="David" pitchFamily="34" charset="-79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30323" y="427311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>
                <a:ln>
                  <a:solidFill>
                    <a:srgbClr val="FF964F"/>
                  </a:solidFill>
                </a:ln>
                <a:solidFill>
                  <a:srgbClr val="F4A34A"/>
                </a:solidFill>
                <a:effectLst>
                  <a:glow rad="76200">
                    <a:schemeClr val="accent2">
                      <a:lumMod val="75000"/>
                      <a:alpha val="40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11. </a:t>
            </a:r>
            <a:r>
              <a:rPr lang="he-IL" sz="4400" b="1" spc="20" dirty="0" smtClean="0">
                <a:ln>
                  <a:solidFill>
                    <a:srgbClr val="FF964F"/>
                  </a:solidFill>
                </a:ln>
                <a:solidFill>
                  <a:srgbClr val="F4A34A"/>
                </a:solidFill>
                <a:effectLst>
                  <a:glow rad="76200">
                    <a:schemeClr val="accent2">
                      <a:lumMod val="75000"/>
                      <a:alpha val="40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אין </a:t>
            </a:r>
            <a:r>
              <a:rPr lang="he-IL" sz="4400" b="1" spc="20" dirty="0">
                <a:ln>
                  <a:solidFill>
                    <a:srgbClr val="FF964F"/>
                  </a:solidFill>
                </a:ln>
                <a:solidFill>
                  <a:srgbClr val="F4A34A"/>
                </a:solidFill>
                <a:effectLst>
                  <a:glow rad="76200">
                    <a:schemeClr val="accent2">
                      <a:lumMod val="75000"/>
                      <a:alpha val="40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צביעה </a:t>
            </a:r>
            <a:r>
              <a:rPr lang="he-IL" sz="4400" b="1" spc="20" dirty="0" smtClean="0">
                <a:ln>
                  <a:solidFill>
                    <a:srgbClr val="FF964F"/>
                  </a:solidFill>
                </a:ln>
                <a:solidFill>
                  <a:srgbClr val="F4A34A"/>
                </a:solidFill>
                <a:effectLst>
                  <a:glow rad="76200">
                    <a:schemeClr val="accent2">
                      <a:lumMod val="75000"/>
                      <a:alpha val="40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באוכלין</a:t>
            </a:r>
            <a:endParaRPr lang="he-IL" sz="4400" b="1" spc="20" dirty="0">
              <a:ln>
                <a:solidFill>
                  <a:srgbClr val="FF964F"/>
                </a:solidFill>
              </a:ln>
              <a:solidFill>
                <a:srgbClr val="F4A34A"/>
              </a:solidFill>
              <a:effectLst>
                <a:glow rad="76200">
                  <a:schemeClr val="accent2">
                    <a:lumMod val="75000"/>
                    <a:alpha val="40000"/>
                  </a:schemeClr>
                </a:glow>
              </a:effectLst>
              <a:latin typeface="David" pitchFamily="34" charset="-79"/>
              <a:cs typeface="David" pitchFamily="34" charset="-79"/>
            </a:endParaRP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1375554" y="2852936"/>
            <a:ext cx="6856051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endParaRPr lang="he-IL" sz="3200" b="1" spc="30" dirty="0">
              <a:ln>
                <a:solidFill>
                  <a:srgbClr val="073E87">
                    <a:lumMod val="75000"/>
                  </a:srgbClr>
                </a:solidFill>
              </a:ln>
              <a:solidFill>
                <a:srgbClr val="7030A0"/>
              </a:solidFill>
              <a:latin typeface="David" pitchFamily="34" charset="-79"/>
              <a:cs typeface="David" pitchFamily="34" charset="-79"/>
            </a:endParaRPr>
          </a:p>
        </p:txBody>
      </p:sp>
      <p:sp>
        <p:nvSpPr>
          <p:cNvPr id="14" name="Text Box 4"/>
          <p:cNvSpPr txBox="1">
            <a:spLocks noChangeArrowheads="1"/>
          </p:cNvSpPr>
          <p:nvPr/>
        </p:nvSpPr>
        <p:spPr bwMode="auto">
          <a:xfrm>
            <a:off x="531660" y="3908447"/>
            <a:ext cx="7699945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ג.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מאכל המיועד לאכילה, ומייפה אותו על ידי</a:t>
            </a:r>
          </a:p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הצביעה לפני הגשתו לאכילה.</a:t>
            </a:r>
            <a:endParaRPr lang="he-IL" sz="3200" b="1" spc="30" dirty="0">
              <a:ln>
                <a:solidFill>
                  <a:srgbClr val="073E87">
                    <a:lumMod val="75000"/>
                  </a:srgbClr>
                </a:solidFill>
              </a:ln>
              <a:solidFill>
                <a:srgbClr val="7030A0"/>
              </a:solidFill>
              <a:latin typeface="David" pitchFamily="34" charset="-79"/>
              <a:cs typeface="David" pitchFamily="34" charset="-79"/>
            </a:endParaRPr>
          </a:p>
        </p:txBody>
      </p:sp>
      <p:grpSp>
        <p:nvGrpSpPr>
          <p:cNvPr id="3" name="קבוצה 2"/>
          <p:cNvGrpSpPr/>
          <p:nvPr/>
        </p:nvGrpSpPr>
        <p:grpSpPr>
          <a:xfrm>
            <a:off x="654947" y="4980940"/>
            <a:ext cx="1099343" cy="1360487"/>
            <a:chOff x="654947" y="4980940"/>
            <a:chExt cx="1099343" cy="1360487"/>
          </a:xfrm>
        </p:grpSpPr>
        <p:pic>
          <p:nvPicPr>
            <p:cNvPr id="18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4947" y="4980940"/>
              <a:ext cx="945265" cy="136048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תיבת טקסט 2"/>
            <p:cNvSpPr txBox="1">
              <a:spLocks noChangeArrowheads="1"/>
            </p:cNvSpPr>
            <p:nvPr/>
          </p:nvSpPr>
          <p:spPr bwMode="auto">
            <a:xfrm flipH="1">
              <a:off x="996818" y="5436139"/>
              <a:ext cx="757472" cy="575947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BD4B4"/>
                </a:gs>
              </a:gsLst>
              <a:lin ang="5400000" scaled="1"/>
            </a:gradFill>
            <a:ln w="25400">
              <a:solidFill>
                <a:srgbClr val="FABF8F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lnSpc>
                  <a:spcPts val="1400"/>
                </a:lnSpc>
                <a:spcBef>
                  <a:spcPts val="1200"/>
                </a:spcBef>
              </a:pPr>
              <a:r>
                <a:rPr lang="he-IL" sz="2000" b="1" dirty="0" smtClean="0">
                  <a:solidFill>
                    <a:prstClr val="black"/>
                  </a:solidFill>
                  <a:latin typeface="FrankRuehl" pitchFamily="34" charset="-79"/>
                  <a:ea typeface="Arial" pitchFamily="34" charset="0"/>
                  <a:cs typeface="FrankRuehl" pitchFamily="34" charset="-79"/>
                </a:rPr>
                <a:t>עמוד</a:t>
              </a:r>
            </a:p>
            <a:p>
              <a:pPr algn="ctr" fontAlgn="base">
                <a:lnSpc>
                  <a:spcPts val="1400"/>
                </a:lnSpc>
                <a:spcBef>
                  <a:spcPct val="0"/>
                </a:spcBef>
              </a:pPr>
              <a:r>
                <a:rPr lang="he-IL" sz="2000" b="1" dirty="0">
                  <a:solidFill>
                    <a:prstClr val="black"/>
                  </a:solidFill>
                  <a:latin typeface="FrankRuehl" pitchFamily="34" charset="-79"/>
                  <a:ea typeface="Arial" pitchFamily="34" charset="0"/>
                  <a:cs typeface="FrankRuehl" pitchFamily="34" charset="-79"/>
                </a:rPr>
                <a:t>33</a:t>
              </a:r>
            </a:p>
          </p:txBody>
        </p:sp>
      </p:grpSp>
      <p:sp>
        <p:nvSpPr>
          <p:cNvPr id="24" name="TextBox 23"/>
          <p:cNvSpPr txBox="1"/>
          <p:nvPr/>
        </p:nvSpPr>
        <p:spPr>
          <a:xfrm>
            <a:off x="3053680" y="4932457"/>
            <a:ext cx="302433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rgbClr val="8E0000"/>
                </a:solidFill>
                <a:effectLst>
                  <a:glow rad="38100">
                    <a:srgbClr val="FEE6F7">
                      <a:alpha val="18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טעות, נסה שנית.</a:t>
            </a:r>
          </a:p>
        </p:txBody>
      </p:sp>
      <p:sp>
        <p:nvSpPr>
          <p:cNvPr id="11" name="Text Box 4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558823" y="2972271"/>
            <a:ext cx="7699945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ב.	לתת במאכל חומר 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צובע כשכוונתו לנוי בלבד,</a:t>
            </a:r>
          </a:p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ואין בכוונתו לאוכלו.</a:t>
            </a:r>
            <a:endParaRPr lang="he-IL" sz="3200" b="1" spc="30" dirty="0">
              <a:ln>
                <a:solidFill>
                  <a:srgbClr val="073E87">
                    <a:lumMod val="75000"/>
                  </a:srgbClr>
                </a:solidFill>
              </a:ln>
              <a:solidFill>
                <a:srgbClr val="7030A0"/>
              </a:solidFill>
              <a:latin typeface="David" pitchFamily="34" charset="-79"/>
              <a:cs typeface="David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418213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>
        <p14:prism dir="r" isContent="1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933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933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2" grpId="0"/>
      <p:bldP spid="14" grpId="0"/>
      <p:bldP spid="24" grpId="0"/>
      <p:bldP spid="24" grpId="2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827584" y="1412777"/>
            <a:ext cx="7384266" cy="792087"/>
          </a:xfrm>
        </p:spPr>
        <p:txBody>
          <a:bodyPr>
            <a:normAutofit fontScale="90000"/>
          </a:bodyPr>
          <a:lstStyle/>
          <a:p>
            <a:pPr algn="r"/>
            <a:r>
              <a:rPr lang="he-IL" sz="3200" b="1" spc="20" dirty="0" smtClean="0">
                <a:ln w="9525" cmpd="thickThin">
                  <a:solidFill>
                    <a:srgbClr val="FFC000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latin typeface="David" pitchFamily="34" charset="-79"/>
                <a:cs typeface="David" pitchFamily="34" charset="-79"/>
              </a:rPr>
              <a:t>לפניך מספר דוגמאות של צביעה באוכלין.</a:t>
            </a:r>
            <a:br>
              <a:rPr lang="he-IL" sz="3200" b="1" spc="20" dirty="0" smtClean="0">
                <a:ln w="9525" cmpd="thickThin">
                  <a:solidFill>
                    <a:srgbClr val="FFC000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latin typeface="David" pitchFamily="34" charset="-79"/>
                <a:cs typeface="David" pitchFamily="34" charset="-79"/>
              </a:rPr>
            </a:br>
            <a:r>
              <a:rPr lang="he-IL" sz="3200" b="1" spc="20" dirty="0" smtClean="0">
                <a:ln w="9525" cmpd="thickThin">
                  <a:solidFill>
                    <a:srgbClr val="FFC000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latin typeface="David" pitchFamily="34" charset="-79"/>
                <a:cs typeface="David" pitchFamily="34" charset="-79"/>
              </a:rPr>
              <a:t>מהי הדוגמה החמורה ביותר, שאסורה לכל הדעות?</a:t>
            </a:r>
            <a:endParaRPr lang="he-IL" sz="3200" b="1" spc="20" dirty="0">
              <a:ln w="9525" cmpd="thickThin">
                <a:solidFill>
                  <a:srgbClr val="FFC000"/>
                </a:solidFill>
              </a:ln>
              <a:solidFill>
                <a:schemeClr val="accent5">
                  <a:lumMod val="60000"/>
                  <a:lumOff val="40000"/>
                </a:schemeClr>
              </a:solidFill>
              <a:effectLst/>
              <a:latin typeface="David" pitchFamily="34" charset="-79"/>
              <a:cs typeface="David" pitchFamily="34" charset="-79"/>
            </a:endParaRPr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323529" y="2348880"/>
            <a:ext cx="7920880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א.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לתת תמצית תה לתוך מים.</a:t>
            </a:r>
            <a:endParaRPr lang="he-IL" sz="3200" b="1" spc="30" dirty="0">
              <a:ln>
                <a:solidFill>
                  <a:srgbClr val="073E87">
                    <a:lumMod val="75000"/>
                  </a:srgbClr>
                </a:solidFill>
              </a:ln>
              <a:solidFill>
                <a:srgbClr val="7030A0"/>
              </a:solidFill>
              <a:latin typeface="David" pitchFamily="34" charset="-79"/>
              <a:cs typeface="David" pitchFamily="34" charset="-79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30323" y="427311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>
                <a:ln>
                  <a:solidFill>
                    <a:srgbClr val="FF964F"/>
                  </a:solidFill>
                </a:ln>
                <a:solidFill>
                  <a:srgbClr val="F4A34A"/>
                </a:solidFill>
                <a:effectLst>
                  <a:glow rad="76200">
                    <a:schemeClr val="accent2">
                      <a:lumMod val="75000"/>
                      <a:alpha val="40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11. </a:t>
            </a:r>
            <a:r>
              <a:rPr lang="he-IL" sz="4400" b="1" spc="20" dirty="0" smtClean="0">
                <a:ln>
                  <a:solidFill>
                    <a:srgbClr val="FF964F"/>
                  </a:solidFill>
                </a:ln>
                <a:solidFill>
                  <a:srgbClr val="F4A34A"/>
                </a:solidFill>
                <a:effectLst>
                  <a:glow rad="76200">
                    <a:schemeClr val="accent2">
                      <a:lumMod val="75000"/>
                      <a:alpha val="40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אין </a:t>
            </a:r>
            <a:r>
              <a:rPr lang="he-IL" sz="4400" b="1" spc="20" dirty="0">
                <a:ln>
                  <a:solidFill>
                    <a:srgbClr val="FF964F"/>
                  </a:solidFill>
                </a:ln>
                <a:solidFill>
                  <a:srgbClr val="F4A34A"/>
                </a:solidFill>
                <a:effectLst>
                  <a:glow rad="76200">
                    <a:schemeClr val="accent2">
                      <a:lumMod val="75000"/>
                      <a:alpha val="40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צביעה </a:t>
            </a:r>
            <a:r>
              <a:rPr lang="he-IL" sz="4400" b="1" spc="20" dirty="0" smtClean="0">
                <a:ln>
                  <a:solidFill>
                    <a:srgbClr val="FF964F"/>
                  </a:solidFill>
                </a:ln>
                <a:solidFill>
                  <a:srgbClr val="F4A34A"/>
                </a:solidFill>
                <a:effectLst>
                  <a:glow rad="76200">
                    <a:schemeClr val="accent2">
                      <a:lumMod val="75000"/>
                      <a:alpha val="40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באוכלין</a:t>
            </a:r>
            <a:endParaRPr lang="he-IL" sz="4400" b="1" spc="20" dirty="0">
              <a:ln>
                <a:solidFill>
                  <a:srgbClr val="FF964F"/>
                </a:solidFill>
              </a:ln>
              <a:solidFill>
                <a:srgbClr val="F4A34A"/>
              </a:solidFill>
              <a:effectLst>
                <a:glow rad="76200">
                  <a:schemeClr val="accent2">
                    <a:lumMod val="75000"/>
                    <a:alpha val="40000"/>
                  </a:schemeClr>
                </a:glow>
              </a:effectLst>
              <a:latin typeface="David" pitchFamily="34" charset="-79"/>
              <a:cs typeface="David" pitchFamily="34" charset="-79"/>
            </a:endParaRP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1375554" y="2852936"/>
            <a:ext cx="6856051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endParaRPr lang="he-IL" sz="3200" b="1" spc="30" dirty="0">
              <a:ln>
                <a:solidFill>
                  <a:srgbClr val="073E87">
                    <a:lumMod val="75000"/>
                  </a:srgbClr>
                </a:solidFill>
              </a:ln>
              <a:solidFill>
                <a:srgbClr val="7030A0"/>
              </a:solidFill>
              <a:latin typeface="David" pitchFamily="34" charset="-79"/>
              <a:cs typeface="David" pitchFamily="34" charset="-79"/>
            </a:endParaRPr>
          </a:p>
        </p:txBody>
      </p:sp>
      <p:sp>
        <p:nvSpPr>
          <p:cNvPr id="14" name="Text Box 4"/>
          <p:cNvSpPr txBox="1">
            <a:spLocks noChangeArrowheads="1"/>
          </p:cNvSpPr>
          <p:nvPr/>
        </p:nvSpPr>
        <p:spPr bwMode="auto">
          <a:xfrm>
            <a:off x="531660" y="3908447"/>
            <a:ext cx="7699945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ג.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מאכל המיועד לאכילה, ומייפה אותו על ידי</a:t>
            </a:r>
          </a:p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הצביעה לפני הגשתו לאכילה.</a:t>
            </a:r>
            <a:endParaRPr lang="he-IL" sz="3200" b="1" spc="30" dirty="0">
              <a:ln>
                <a:solidFill>
                  <a:srgbClr val="073E87">
                    <a:lumMod val="75000"/>
                  </a:srgbClr>
                </a:solidFill>
              </a:ln>
              <a:solidFill>
                <a:srgbClr val="7030A0"/>
              </a:solidFill>
              <a:latin typeface="David" pitchFamily="34" charset="-79"/>
              <a:cs typeface="David" pitchFamily="34" charset="-79"/>
            </a:endParaRPr>
          </a:p>
        </p:txBody>
      </p:sp>
      <p:grpSp>
        <p:nvGrpSpPr>
          <p:cNvPr id="3" name="קבוצה 2"/>
          <p:cNvGrpSpPr/>
          <p:nvPr/>
        </p:nvGrpSpPr>
        <p:grpSpPr>
          <a:xfrm>
            <a:off x="654947" y="4980940"/>
            <a:ext cx="1099343" cy="1360487"/>
            <a:chOff x="654947" y="4980940"/>
            <a:chExt cx="1099343" cy="1360487"/>
          </a:xfrm>
        </p:grpSpPr>
        <p:pic>
          <p:nvPicPr>
            <p:cNvPr id="18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4947" y="4980940"/>
              <a:ext cx="945265" cy="136048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תיבת טקסט 2"/>
            <p:cNvSpPr txBox="1">
              <a:spLocks noChangeArrowheads="1"/>
            </p:cNvSpPr>
            <p:nvPr/>
          </p:nvSpPr>
          <p:spPr bwMode="auto">
            <a:xfrm flipH="1">
              <a:off x="996818" y="5436139"/>
              <a:ext cx="757472" cy="575947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BD4B4"/>
                </a:gs>
              </a:gsLst>
              <a:lin ang="5400000" scaled="1"/>
            </a:gradFill>
            <a:ln w="25400">
              <a:solidFill>
                <a:srgbClr val="FABF8F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lnSpc>
                  <a:spcPts val="1400"/>
                </a:lnSpc>
                <a:spcBef>
                  <a:spcPts val="1200"/>
                </a:spcBef>
              </a:pPr>
              <a:r>
                <a:rPr lang="he-IL" sz="2000" b="1" dirty="0" smtClean="0">
                  <a:solidFill>
                    <a:prstClr val="black"/>
                  </a:solidFill>
                  <a:latin typeface="FrankRuehl" pitchFamily="34" charset="-79"/>
                  <a:ea typeface="Arial" pitchFamily="34" charset="0"/>
                  <a:cs typeface="FrankRuehl" pitchFamily="34" charset="-79"/>
                </a:rPr>
                <a:t>עמוד</a:t>
              </a:r>
            </a:p>
            <a:p>
              <a:pPr algn="ctr" fontAlgn="base">
                <a:lnSpc>
                  <a:spcPts val="1400"/>
                </a:lnSpc>
                <a:spcBef>
                  <a:spcPct val="0"/>
                </a:spcBef>
              </a:pPr>
              <a:r>
                <a:rPr lang="he-IL" sz="2000" b="1" dirty="0">
                  <a:solidFill>
                    <a:prstClr val="black"/>
                  </a:solidFill>
                  <a:latin typeface="FrankRuehl" pitchFamily="34" charset="-79"/>
                  <a:ea typeface="Arial" pitchFamily="34" charset="0"/>
                  <a:cs typeface="FrankRuehl" pitchFamily="34" charset="-79"/>
                </a:rPr>
                <a:t>33</a:t>
              </a:r>
            </a:p>
          </p:txBody>
        </p:sp>
      </p:grpSp>
      <p:sp>
        <p:nvSpPr>
          <p:cNvPr id="11" name="Text Box 4"/>
          <p:cNvSpPr txBox="1">
            <a:spLocks noChangeArrowheads="1"/>
          </p:cNvSpPr>
          <p:nvPr/>
        </p:nvSpPr>
        <p:spPr bwMode="auto">
          <a:xfrm>
            <a:off x="558823" y="2972271"/>
            <a:ext cx="7699945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30" dirty="0">
                <a:ln w="19050">
                  <a:noFill/>
                </a:ln>
                <a:solidFill>
                  <a:srgbClr val="7030A0"/>
                </a:solidFill>
                <a:effectLst>
                  <a:glow rad="1270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ב.	לתת במאכל חומר צובע כשכוונתו לנוי בלבד,</a:t>
            </a:r>
          </a:p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30" dirty="0">
                <a:ln w="19050">
                  <a:noFill/>
                </a:ln>
                <a:solidFill>
                  <a:srgbClr val="7030A0"/>
                </a:solidFill>
                <a:effectLst>
                  <a:glow rad="1270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	ואין בכוונתו לאוכלו.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907704" y="4797152"/>
            <a:ext cx="5616624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prstClr val="black">
                      <a:lumMod val="85000"/>
                      <a:lumOff val="15000"/>
                    </a:prstClr>
                  </a:solidFill>
                </a:ln>
                <a:solidFill>
                  <a:srgbClr val="5BD078">
                    <a:lumMod val="75000"/>
                  </a:srgbClr>
                </a:solidFill>
                <a:latin typeface="David" pitchFamily="34" charset="-79"/>
                <a:cs typeface="David" pitchFamily="34" charset="-79"/>
              </a:rPr>
              <a:t>תשובה נכונה! יישר כוחך!</a:t>
            </a:r>
          </a:p>
        </p:txBody>
      </p:sp>
      <p:grpSp>
        <p:nvGrpSpPr>
          <p:cNvPr id="16" name="קבוצה 15"/>
          <p:cNvGrpSpPr/>
          <p:nvPr/>
        </p:nvGrpSpPr>
        <p:grpSpPr>
          <a:xfrm>
            <a:off x="3325215" y="5443810"/>
            <a:ext cx="2481263" cy="1225550"/>
            <a:chOff x="3330575" y="2816225"/>
            <a:chExt cx="2481263" cy="1225550"/>
          </a:xfrm>
        </p:grpSpPr>
        <p:pic>
          <p:nvPicPr>
            <p:cNvPr id="17" name="Picture 2">
              <a:hlinkClick r:id="" action="ppaction://hlinkshowjump?jump=nextslide"/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30575" y="2816225"/>
              <a:ext cx="2481263" cy="1225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0" name="TextBox 19">
              <a:hlinkClick r:id="" action="ppaction://hlinkshowjump?jump=nextslide"/>
            </p:cNvPr>
            <p:cNvSpPr txBox="1"/>
            <p:nvPr/>
          </p:nvSpPr>
          <p:spPr>
            <a:xfrm>
              <a:off x="3737755" y="3132257"/>
              <a:ext cx="1656184" cy="584775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he-IL" sz="3200" b="1" spc="20" dirty="0">
                  <a:ln w="1270">
                    <a:solidFill>
                      <a:srgbClr val="024E4C"/>
                    </a:solidFill>
                  </a:ln>
                  <a:solidFill>
                    <a:srgbClr val="024E4C"/>
                  </a:solidFill>
                  <a:latin typeface="David" pitchFamily="34" charset="-79"/>
                  <a:cs typeface="David" pitchFamily="34" charset="-79"/>
                </a:rPr>
                <a:t>המשך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185858453"/>
      </p:ext>
    </p:extLst>
  </p:cSld>
  <p:clrMapOvr>
    <a:masterClrMapping/>
  </p:clrMapOvr>
  <p:transition spd="slow" advClick="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8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160" fill="hold">
                                          <p:stCondLst>
                                            <p:cond delay="16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160" fill="hold">
                                          <p:stCondLst>
                                            <p:cond delay="32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160" fill="hold">
                                          <p:stCondLst>
                                            <p:cond delay="48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160" fill="hold">
                                          <p:stCondLst>
                                            <p:cond delay="64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47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8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1375554" y="908720"/>
            <a:ext cx="6836296" cy="792087"/>
          </a:xfrm>
        </p:spPr>
        <p:txBody>
          <a:bodyPr>
            <a:normAutofit/>
          </a:bodyPr>
          <a:lstStyle/>
          <a:p>
            <a:pPr algn="r"/>
            <a:r>
              <a:rPr lang="he-IL" sz="3200" b="1" spc="20" dirty="0">
                <a:ln w="9525" cmpd="thickThin">
                  <a:solidFill>
                    <a:srgbClr val="FFC000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latin typeface="David" pitchFamily="34" charset="-79"/>
                <a:cs typeface="David" pitchFamily="34" charset="-79"/>
              </a:rPr>
              <a:t>בחר את המשפט </a:t>
            </a:r>
            <a:r>
              <a:rPr lang="he-IL" sz="3200" b="1" spc="20" dirty="0" smtClean="0">
                <a:ln w="9525" cmpd="thickThin">
                  <a:solidFill>
                    <a:srgbClr val="FFC000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latin typeface="David" pitchFamily="34" charset="-79"/>
                <a:cs typeface="David" pitchFamily="34" charset="-79"/>
              </a:rPr>
              <a:t>הנכון.</a:t>
            </a:r>
            <a:endParaRPr lang="he-IL" sz="3200" b="1" spc="20" dirty="0">
              <a:ln w="9525" cmpd="thickThin">
                <a:solidFill>
                  <a:srgbClr val="FFC000"/>
                </a:solidFill>
              </a:ln>
              <a:solidFill>
                <a:schemeClr val="accent5">
                  <a:lumMod val="60000"/>
                  <a:lumOff val="40000"/>
                </a:schemeClr>
              </a:solidFill>
              <a:effectLst/>
              <a:latin typeface="David" pitchFamily="34" charset="-79"/>
              <a:cs typeface="David" pitchFamily="34" charset="-79"/>
            </a:endParaRPr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175709" y="1820215"/>
            <a:ext cx="8500748" cy="47705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א.	אין צביעה באוכלים וכל שכן שאין 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צביעה במשקים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30323" y="404664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>
                <a:ln>
                  <a:solidFill>
                    <a:srgbClr val="FF964F"/>
                  </a:solidFill>
                </a:ln>
                <a:solidFill>
                  <a:srgbClr val="F4A34A"/>
                </a:solidFill>
                <a:effectLst>
                  <a:glow rad="76200">
                    <a:schemeClr val="accent2">
                      <a:lumMod val="75000"/>
                      <a:alpha val="40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12. צביעה במשקים</a:t>
            </a: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175709" y="2443606"/>
            <a:ext cx="8500748" cy="127342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ב.	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לדעת מיעוט פוסקים, המחמירים שיש צביעה</a:t>
            </a:r>
          </a:p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במשקים, 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עדיף למזוג תחילה את המים ואחר 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כך</a:t>
            </a:r>
          </a:p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להכניס לתוכם 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את מיץ הפטל.</a:t>
            </a:r>
          </a:p>
        </p:txBody>
      </p:sp>
      <p:sp>
        <p:nvSpPr>
          <p:cNvPr id="14" name="Text Box 4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251520" y="3861048"/>
            <a:ext cx="8401523" cy="124649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ג.	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לדעת 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מיעוט פוסקים, המחמירים שיש 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צביעה</a:t>
            </a:r>
          </a:p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במשקים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, עדיף 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לשים תחילה את מיץ הפטל</a:t>
            </a:r>
          </a:p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ואחר כך להוסיף 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את המים.</a:t>
            </a:r>
          </a:p>
        </p:txBody>
      </p:sp>
      <p:grpSp>
        <p:nvGrpSpPr>
          <p:cNvPr id="3" name="קבוצה 2"/>
          <p:cNvGrpSpPr/>
          <p:nvPr/>
        </p:nvGrpSpPr>
        <p:grpSpPr>
          <a:xfrm>
            <a:off x="654947" y="4980940"/>
            <a:ext cx="1099343" cy="1360487"/>
            <a:chOff x="654947" y="4980940"/>
            <a:chExt cx="1099343" cy="1360487"/>
          </a:xfrm>
        </p:grpSpPr>
        <p:pic>
          <p:nvPicPr>
            <p:cNvPr id="18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4947" y="4980940"/>
              <a:ext cx="945265" cy="136048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תיבת טקסט 2"/>
            <p:cNvSpPr txBox="1">
              <a:spLocks noChangeArrowheads="1"/>
            </p:cNvSpPr>
            <p:nvPr/>
          </p:nvSpPr>
          <p:spPr bwMode="auto">
            <a:xfrm flipH="1">
              <a:off x="996818" y="5436139"/>
              <a:ext cx="757472" cy="575947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BD4B4"/>
                </a:gs>
              </a:gsLst>
              <a:lin ang="5400000" scaled="1"/>
            </a:gradFill>
            <a:ln w="25400">
              <a:solidFill>
                <a:srgbClr val="FABF8F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lnSpc>
                  <a:spcPts val="1400"/>
                </a:lnSpc>
                <a:spcBef>
                  <a:spcPts val="1200"/>
                </a:spcBef>
              </a:pPr>
              <a:r>
                <a:rPr lang="he-IL" sz="2000" b="1" dirty="0" smtClean="0">
                  <a:solidFill>
                    <a:prstClr val="black"/>
                  </a:solidFill>
                  <a:latin typeface="FrankRuehl" pitchFamily="34" charset="-79"/>
                  <a:ea typeface="Arial" pitchFamily="34" charset="0"/>
                  <a:cs typeface="FrankRuehl" pitchFamily="34" charset="-79"/>
                </a:rPr>
                <a:t>עמוד</a:t>
              </a:r>
            </a:p>
            <a:p>
              <a:pPr algn="ctr" fontAlgn="base">
                <a:lnSpc>
                  <a:spcPts val="1400"/>
                </a:lnSpc>
                <a:spcBef>
                  <a:spcPct val="0"/>
                </a:spcBef>
              </a:pPr>
              <a:r>
                <a:rPr lang="he-IL" sz="2000" b="1" dirty="0" smtClean="0">
                  <a:solidFill>
                    <a:prstClr val="black"/>
                  </a:solidFill>
                  <a:latin typeface="FrankRuehl" pitchFamily="34" charset="-79"/>
                  <a:ea typeface="Arial" pitchFamily="34" charset="0"/>
                  <a:cs typeface="FrankRuehl" pitchFamily="34" charset="-79"/>
                </a:rPr>
                <a:t>126</a:t>
              </a:r>
              <a:endParaRPr lang="he-IL" sz="2000" b="1" dirty="0">
                <a:solidFill>
                  <a:prstClr val="black"/>
                </a:solidFill>
                <a:latin typeface="FrankRuehl" pitchFamily="34" charset="-79"/>
                <a:ea typeface="Arial" pitchFamily="34" charset="0"/>
                <a:cs typeface="FrankRuehl" pitchFamily="34" charset="-79"/>
              </a:endParaRPr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3053680" y="5085184"/>
            <a:ext cx="302433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rgbClr val="8E0000"/>
                </a:solidFill>
                <a:effectLst>
                  <a:glow rad="38100">
                    <a:srgbClr val="FEE6F7">
                      <a:alpha val="18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טעות, נסה שנית.</a:t>
            </a:r>
          </a:p>
        </p:txBody>
      </p:sp>
    </p:spTree>
    <p:extLst>
      <p:ext uri="{BB962C8B-B14F-4D97-AF65-F5344CB8AC3E}">
        <p14:creationId xmlns:p14="http://schemas.microsoft.com/office/powerpoint/2010/main" val="642170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>
        <p14:prism dir="r" isContent="1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933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933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1" grpId="0"/>
      <p:bldP spid="11" grpId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1375554" y="908720"/>
            <a:ext cx="6836296" cy="792087"/>
          </a:xfrm>
        </p:spPr>
        <p:txBody>
          <a:bodyPr>
            <a:normAutofit/>
          </a:bodyPr>
          <a:lstStyle/>
          <a:p>
            <a:pPr algn="r"/>
            <a:r>
              <a:rPr lang="he-IL" sz="3200" b="1" spc="20" dirty="0">
                <a:ln w="9525" cmpd="thickThin">
                  <a:solidFill>
                    <a:srgbClr val="FFC000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latin typeface="David" pitchFamily="34" charset="-79"/>
                <a:cs typeface="David" pitchFamily="34" charset="-79"/>
              </a:rPr>
              <a:t>בחר את המשפט </a:t>
            </a:r>
            <a:r>
              <a:rPr lang="he-IL" sz="3200" b="1" spc="20" dirty="0" smtClean="0">
                <a:ln w="9525" cmpd="thickThin">
                  <a:solidFill>
                    <a:srgbClr val="FFC000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latin typeface="David" pitchFamily="34" charset="-79"/>
                <a:cs typeface="David" pitchFamily="34" charset="-79"/>
              </a:rPr>
              <a:t>הנכון.</a:t>
            </a:r>
            <a:endParaRPr lang="he-IL" sz="3200" b="1" spc="20" dirty="0">
              <a:ln w="9525" cmpd="thickThin">
                <a:solidFill>
                  <a:srgbClr val="FFC000"/>
                </a:solidFill>
              </a:ln>
              <a:solidFill>
                <a:schemeClr val="accent5">
                  <a:lumMod val="60000"/>
                  <a:lumOff val="40000"/>
                </a:schemeClr>
              </a:solidFill>
              <a:effectLst/>
              <a:latin typeface="David" pitchFamily="34" charset="-79"/>
              <a:cs typeface="David" pitchFamily="34" charset="-79"/>
            </a:endParaRPr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175709" y="1820215"/>
            <a:ext cx="8500748" cy="47705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א.	אין צביעה באוכלים וכל שכן שאין 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צביעה במשקים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30323" y="404664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>
                <a:ln>
                  <a:solidFill>
                    <a:srgbClr val="FF964F"/>
                  </a:solidFill>
                </a:ln>
                <a:solidFill>
                  <a:srgbClr val="F4A34A"/>
                </a:solidFill>
                <a:effectLst>
                  <a:glow rad="76200">
                    <a:schemeClr val="accent2">
                      <a:lumMod val="75000"/>
                      <a:alpha val="40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12. צביעה במשקים</a:t>
            </a: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175709" y="2443606"/>
            <a:ext cx="8500748" cy="127342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ב.	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לדעת מיעוט פוסקים, המחמירים שיש צביעה</a:t>
            </a:r>
          </a:p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במשקים, 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עדיף למזוג תחילה את המים ואחר 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כך</a:t>
            </a:r>
          </a:p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להכניס לתוכם 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את מיץ הפטל.</a:t>
            </a:r>
          </a:p>
        </p:txBody>
      </p:sp>
      <p:sp>
        <p:nvSpPr>
          <p:cNvPr id="14" name="Text Box 4"/>
          <p:cNvSpPr txBox="1">
            <a:spLocks noChangeArrowheads="1"/>
          </p:cNvSpPr>
          <p:nvPr/>
        </p:nvSpPr>
        <p:spPr bwMode="auto">
          <a:xfrm>
            <a:off x="251520" y="3861048"/>
            <a:ext cx="8401523" cy="124649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30" dirty="0">
                <a:ln w="19050">
                  <a:noFill/>
                </a:ln>
                <a:solidFill>
                  <a:srgbClr val="7030A0"/>
                </a:solidFill>
                <a:effectLst>
                  <a:glow rad="1270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ג.	לדעת מיעוט פוסקים, המחמירים שיש צביעה</a:t>
            </a:r>
          </a:p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30" dirty="0">
                <a:ln w="19050">
                  <a:noFill/>
                </a:ln>
                <a:solidFill>
                  <a:srgbClr val="7030A0"/>
                </a:solidFill>
                <a:effectLst>
                  <a:glow rad="1270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	במשקים, עדיף לשים תחילה את מיץ הפטל</a:t>
            </a:r>
          </a:p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30" dirty="0">
                <a:ln w="19050">
                  <a:noFill/>
                </a:ln>
                <a:solidFill>
                  <a:srgbClr val="7030A0"/>
                </a:solidFill>
                <a:effectLst>
                  <a:glow rad="1270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	ואחר כך להוסיף את המים.</a:t>
            </a:r>
          </a:p>
        </p:txBody>
      </p:sp>
      <p:grpSp>
        <p:nvGrpSpPr>
          <p:cNvPr id="3" name="קבוצה 2"/>
          <p:cNvGrpSpPr/>
          <p:nvPr/>
        </p:nvGrpSpPr>
        <p:grpSpPr>
          <a:xfrm>
            <a:off x="654947" y="4980940"/>
            <a:ext cx="1099343" cy="1360487"/>
            <a:chOff x="654947" y="4980940"/>
            <a:chExt cx="1099343" cy="1360487"/>
          </a:xfrm>
        </p:grpSpPr>
        <p:pic>
          <p:nvPicPr>
            <p:cNvPr id="18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4947" y="4980940"/>
              <a:ext cx="945265" cy="136048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תיבת טקסט 2"/>
            <p:cNvSpPr txBox="1">
              <a:spLocks noChangeArrowheads="1"/>
            </p:cNvSpPr>
            <p:nvPr/>
          </p:nvSpPr>
          <p:spPr bwMode="auto">
            <a:xfrm flipH="1">
              <a:off x="996818" y="5436139"/>
              <a:ext cx="757472" cy="575947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BD4B4"/>
                </a:gs>
              </a:gsLst>
              <a:lin ang="5400000" scaled="1"/>
            </a:gradFill>
            <a:ln w="25400">
              <a:solidFill>
                <a:srgbClr val="FABF8F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lnSpc>
                  <a:spcPts val="1400"/>
                </a:lnSpc>
                <a:spcBef>
                  <a:spcPts val="1200"/>
                </a:spcBef>
              </a:pPr>
              <a:r>
                <a:rPr lang="he-IL" sz="2000" b="1" dirty="0" smtClean="0">
                  <a:solidFill>
                    <a:prstClr val="black"/>
                  </a:solidFill>
                  <a:latin typeface="FrankRuehl" pitchFamily="34" charset="-79"/>
                  <a:ea typeface="Arial" pitchFamily="34" charset="0"/>
                  <a:cs typeface="FrankRuehl" pitchFamily="34" charset="-79"/>
                </a:rPr>
                <a:t>עמוד</a:t>
              </a:r>
            </a:p>
            <a:p>
              <a:pPr algn="ctr" fontAlgn="base">
                <a:lnSpc>
                  <a:spcPts val="1400"/>
                </a:lnSpc>
                <a:spcBef>
                  <a:spcPct val="0"/>
                </a:spcBef>
              </a:pPr>
              <a:r>
                <a:rPr lang="he-IL" sz="2000" b="1" dirty="0" smtClean="0">
                  <a:solidFill>
                    <a:prstClr val="black"/>
                  </a:solidFill>
                  <a:latin typeface="FrankRuehl" pitchFamily="34" charset="-79"/>
                  <a:ea typeface="Arial" pitchFamily="34" charset="0"/>
                  <a:cs typeface="FrankRuehl" pitchFamily="34" charset="-79"/>
                </a:rPr>
                <a:t>126</a:t>
              </a:r>
              <a:endParaRPr lang="he-IL" sz="2000" b="1" dirty="0">
                <a:solidFill>
                  <a:prstClr val="black"/>
                </a:solidFill>
                <a:latin typeface="FrankRuehl" pitchFamily="34" charset="-79"/>
                <a:ea typeface="Arial" pitchFamily="34" charset="0"/>
                <a:cs typeface="FrankRuehl" pitchFamily="34" charset="-79"/>
              </a:endParaRPr>
            </a:p>
          </p:txBody>
        </p:sp>
      </p:grpSp>
      <p:sp>
        <p:nvSpPr>
          <p:cNvPr id="10" name="TextBox 9"/>
          <p:cNvSpPr txBox="1"/>
          <p:nvPr/>
        </p:nvSpPr>
        <p:spPr>
          <a:xfrm>
            <a:off x="1907704" y="5004465"/>
            <a:ext cx="5616624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prstClr val="black">
                      <a:lumMod val="85000"/>
                      <a:lumOff val="15000"/>
                    </a:prstClr>
                  </a:solidFill>
                </a:ln>
                <a:solidFill>
                  <a:srgbClr val="5BD078">
                    <a:lumMod val="75000"/>
                  </a:srgbClr>
                </a:solidFill>
                <a:latin typeface="David" pitchFamily="34" charset="-79"/>
                <a:cs typeface="David" pitchFamily="34" charset="-79"/>
              </a:rPr>
              <a:t>תשובה נכונה! יישר כוחך!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707904" y="5188808"/>
            <a:ext cx="2952328" cy="120032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7200" dirty="0" smtClean="0">
                <a:solidFill>
                  <a:schemeClr val="bg2">
                    <a:lumMod val="50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- סוף -</a:t>
            </a:r>
            <a:endParaRPr lang="he-IL" sz="7200" dirty="0">
              <a:solidFill>
                <a:schemeClr val="bg2">
                  <a:lumMod val="50000"/>
                </a:schemeClr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-36512" y="6389137"/>
            <a:ext cx="2083334" cy="25391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1050" dirty="0" smtClean="0">
                <a:hlinkClick r:id="rId4"/>
              </a:rPr>
              <a:t>www.hemdatyamim.022.co.il</a:t>
            </a:r>
            <a:endParaRPr lang="he-IL" sz="1050" dirty="0"/>
          </a:p>
        </p:txBody>
      </p:sp>
      <p:sp>
        <p:nvSpPr>
          <p:cNvPr id="21" name="TextBox 20">
            <a:hlinkClick r:id="rId5"/>
          </p:cNvPr>
          <p:cNvSpPr txBox="1"/>
          <p:nvPr/>
        </p:nvSpPr>
        <p:spPr>
          <a:xfrm>
            <a:off x="2140284" y="5963192"/>
            <a:ext cx="2701752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b="1" dirty="0" smtClean="0">
                <a:solidFill>
                  <a:srgbClr val="92D050"/>
                </a:solidFill>
                <a:cs typeface="Agas" pitchFamily="2" charset="-79"/>
              </a:rPr>
              <a:t>מצגות וחומרי עזר נוספים</a:t>
            </a:r>
          </a:p>
          <a:p>
            <a:r>
              <a:rPr lang="he-IL" b="1" dirty="0" smtClean="0">
                <a:solidFill>
                  <a:srgbClr val="92D050"/>
                </a:solidFill>
                <a:cs typeface="Agas" pitchFamily="2" charset="-79"/>
              </a:rPr>
              <a:t>באתר חמדת ימים</a:t>
            </a:r>
            <a:endParaRPr lang="he-IL" b="1" dirty="0">
              <a:solidFill>
                <a:srgbClr val="92D050"/>
              </a:solidFill>
              <a:cs typeface="Agas" pitchFamily="2" charset="-79"/>
            </a:endParaRPr>
          </a:p>
        </p:txBody>
      </p:sp>
      <p:pic>
        <p:nvPicPr>
          <p:cNvPr id="22" name="Picture 3" descr="D:\DOC\!\אברהם אביחי\תיקיה חדשה (2)\open_icon_library-standard-0.11\open_icon_library-standard\icons\png\64x64\actions\go-previous-5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1724" y="6180220"/>
            <a:ext cx="610242" cy="610242"/>
          </a:xfrm>
          <a:prstGeom prst="rect">
            <a:avLst/>
          </a:prstGeom>
          <a:noFill/>
          <a:effectLst>
            <a:reflection endPos="0" dist="508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14141667"/>
      </p:ext>
    </p:extLst>
  </p:cSld>
  <p:clrMapOvr>
    <a:masterClrMapping/>
  </p:clrMapOvr>
  <p:transition spd="slow" advClick="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8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160" fill="hold">
                                          <p:stCondLst>
                                            <p:cond delay="16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160" fill="hold">
                                          <p:stCondLst>
                                            <p:cond delay="32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160" fill="hold">
                                          <p:stCondLst>
                                            <p:cond delay="48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160" fill="hold">
                                          <p:stCondLst>
                                            <p:cond delay="64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00"/>
                            </p:stCondLst>
                            <p:childTnLst>
                              <p:par>
                                <p:cTn id="12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300"/>
                            </p:stCondLst>
                            <p:childTnLst>
                              <p:par>
                                <p:cTn id="20" presetID="14" presetClass="entr" presetSubtype="1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5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300"/>
                            </p:stCondLst>
                            <p:childTnLst>
                              <p:par>
                                <p:cTn id="29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2.77521E-7 L -0.05208 0.0037 L -0.01267 0.0037 L -0.0592 0.00555 L -0.03524 0.00555 L -0.05781 0.0037 " pathEditMode="relative" ptsTypes="AAAAAA">
                                      <p:cBhvr>
                                        <p:cTn id="3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1" presetID="35" presetClass="path" presetSubtype="0" accel="50000" decel="5000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2.22222E-6 3.42276E-7 L -0.02344 0.00347 " pathEditMode="relative" rAng="0" ptsTypes="AA">
                                      <p:cBhvr>
                                        <p:cTn id="32" dur="32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81" y="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7" grpId="0"/>
      <p:bldP spid="20" grpId="0"/>
      <p:bldP spid="21" grpId="0"/>
      <p:bldP spid="21" grpId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3_צורת גל">
  <a:themeElements>
    <a:clrScheme name="התאמה אישית 115">
      <a:dk1>
        <a:sysClr val="windowText" lastClr="000000"/>
      </a:dk1>
      <a:lt1>
        <a:srgbClr val="02706D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FF9900"/>
      </a:hlink>
      <a:folHlink>
        <a:srgbClr val="5EAEFF"/>
      </a:folHlink>
    </a:clrScheme>
    <a:fontScheme name="צורת גל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צורת גל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4157</TotalTime>
  <Words>722</Words>
  <Application>Microsoft Office PowerPoint</Application>
  <PresentationFormat>‫הצגה על המסך (4:3)</PresentationFormat>
  <Paragraphs>313</Paragraphs>
  <Slides>25</Slides>
  <Notes>25</Notes>
  <HiddenSlides>0</HiddenSlides>
  <MMClips>0</MMClips>
  <ScaleCrop>false</ScaleCrop>
  <HeadingPairs>
    <vt:vector size="4" baseType="variant"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25</vt:i4>
      </vt:variant>
    </vt:vector>
  </HeadingPairs>
  <TitlesOfParts>
    <vt:vector size="26" baseType="lpstr">
      <vt:lpstr>3_צורת גל</vt:lpstr>
      <vt:lpstr>מצגת של PowerPoint</vt:lpstr>
      <vt:lpstr>בחר את המשפט הנכון.</vt:lpstr>
      <vt:lpstr>בחר את המשפט הנכון.</vt:lpstr>
      <vt:lpstr>מדוע מותר לפצח בשבת אגוזים ושקדים? </vt:lpstr>
      <vt:lpstr>מדוע מותר לפצח בשבת אגוזים ושקדים? </vt:lpstr>
      <vt:lpstr>מה הדין של סחיטת תפוזים בשבת?</vt:lpstr>
      <vt:lpstr>מה הדין של סחיטת תפוזים בשבת?</vt:lpstr>
      <vt:lpstr>האם מותר לסחוט פירות לתוך אוכל או לתוך משקה?</vt:lpstr>
      <vt:lpstr>האם מותר לסחוט פירות לתוך אוכל או לתוך משקה?</vt:lpstr>
      <vt:lpstr>מהו המשפט שאינו נכון?</vt:lpstr>
      <vt:lpstr>מהו המשפט שאינו נכון?</vt:lpstr>
      <vt:lpstr>מהו המשפט שאינו נכון?</vt:lpstr>
      <vt:lpstr>מהו המשפט שאינו נכון?</vt:lpstr>
      <vt:lpstr>האם מותר לערבב פירות חתוכים? </vt:lpstr>
      <vt:lpstr>האם מותר לערבב פירות חתוכים? </vt:lpstr>
      <vt:lpstr>האם מותר לערבב במים אבקה המתמוססת, כגון להכין מטרנה בשבת?</vt:lpstr>
      <vt:lpstr>האם מותר לערבב במים אבקה המתמוססת, כגון להכין מטרנה בשבת?</vt:lpstr>
      <vt:lpstr>מדוע אסור למלוח ירקות שדרך בני אדם לכובשם?</vt:lpstr>
      <vt:lpstr>מדוע אסור למלוח ירקות שדרך בני אדם לכובשם?</vt:lpstr>
      <vt:lpstr>באיזה אופן מותר לשים מלח על ירקות שרגילים לכבוש?</vt:lpstr>
      <vt:lpstr>באיזה אופן מותר לשים מלח על ירקות שרגילים לכבוש?</vt:lpstr>
      <vt:lpstr>לפניך מספר דוגמאות של צביעה באוכלין. מהי הדוגמה החמורה ביותר, שאסורה לכל הדעות?</vt:lpstr>
      <vt:lpstr>לפניך מספר דוגמאות של צביעה באוכלין. מהי הדוגמה החמורה ביותר, שאסורה לכל הדעות?</vt:lpstr>
      <vt:lpstr>בחר את המשפט הנכון.</vt:lpstr>
      <vt:lpstr>בחר את המשפט הנכון.</vt:lpstr>
    </vt:vector>
  </TitlesOfParts>
  <Company>בית</Company>
  <LinksUpToDate>false</LinksUpToDate>
  <SharedDoc>false</SharedDoc>
  <HyperlinkBase>מצגת טיפול במזון בשבת - חמדת ימים</HyperlinkBase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טיפול באוכל בשבת</dc:title>
  <dc:subject>הלכות שבת</dc:subject>
  <dc:creator>אמנון פרנקל - חמדת ימים</dc:creator>
  <cp:keywords>חמדת ימים מצגת מלאכות לש, דש, מעבד וצביעה באוכלין.</cp:keywords>
  <dc:description>חמדת ימים מצגת מלאכות לש, דש, מעבד וצביעה באוכלין. . מצגות וחומרי עזר נוספים - באתר חמדת ימים</dc:description>
  <cp:lastModifiedBy>א.פ.</cp:lastModifiedBy>
  <cp:revision>76</cp:revision>
  <dcterms:created xsi:type="dcterms:W3CDTF">2014-02-27T21:58:44Z</dcterms:created>
  <dcterms:modified xsi:type="dcterms:W3CDTF">2014-04-23T11:03:33Z</dcterms:modified>
  <cp:category>הלכות שבת</cp:category>
</cp:coreProperties>
</file>