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</p:sldMasterIdLst>
  <p:notesMasterIdLst>
    <p:notesMasterId r:id="rId189"/>
  </p:notesMasterIdLst>
  <p:sldIdLst>
    <p:sldId id="256" r:id="rId10"/>
    <p:sldId id="268" r:id="rId11"/>
    <p:sldId id="258" r:id="rId12"/>
    <p:sldId id="269" r:id="rId13"/>
    <p:sldId id="262" r:id="rId14"/>
    <p:sldId id="266" r:id="rId15"/>
    <p:sldId id="263" r:id="rId16"/>
    <p:sldId id="270" r:id="rId17"/>
    <p:sldId id="264" r:id="rId18"/>
    <p:sldId id="267" r:id="rId19"/>
    <p:sldId id="273" r:id="rId20"/>
    <p:sldId id="272" r:id="rId21"/>
    <p:sldId id="30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3" r:id="rId30"/>
    <p:sldId id="300" r:id="rId31"/>
    <p:sldId id="302" r:id="rId32"/>
    <p:sldId id="284" r:id="rId33"/>
    <p:sldId id="285" r:id="rId34"/>
    <p:sldId id="286" r:id="rId35"/>
    <p:sldId id="289" r:id="rId36"/>
    <p:sldId id="290" r:id="rId37"/>
    <p:sldId id="291" r:id="rId38"/>
    <p:sldId id="288" r:id="rId39"/>
    <p:sldId id="301" r:id="rId40"/>
    <p:sldId id="292" r:id="rId41"/>
    <p:sldId id="287" r:id="rId42"/>
    <p:sldId id="294" r:id="rId43"/>
    <p:sldId id="436" r:id="rId44"/>
    <p:sldId id="304" r:id="rId45"/>
    <p:sldId id="299" r:id="rId46"/>
    <p:sldId id="296" r:id="rId47"/>
    <p:sldId id="297" r:id="rId48"/>
    <p:sldId id="298" r:id="rId49"/>
    <p:sldId id="265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43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435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438" r:id="rId91"/>
    <p:sldId id="464" r:id="rId92"/>
    <p:sldId id="345" r:id="rId93"/>
    <p:sldId id="346" r:id="rId94"/>
    <p:sldId id="347" r:id="rId95"/>
    <p:sldId id="348" r:id="rId96"/>
    <p:sldId id="349" r:id="rId97"/>
    <p:sldId id="350" r:id="rId98"/>
    <p:sldId id="351" r:id="rId99"/>
    <p:sldId id="352" r:id="rId100"/>
    <p:sldId id="353" r:id="rId101"/>
    <p:sldId id="354" r:id="rId102"/>
    <p:sldId id="434" r:id="rId103"/>
    <p:sldId id="356" r:id="rId104"/>
    <p:sldId id="357" r:id="rId105"/>
    <p:sldId id="358" r:id="rId106"/>
    <p:sldId id="359" r:id="rId107"/>
    <p:sldId id="360" r:id="rId108"/>
    <p:sldId id="361" r:id="rId109"/>
    <p:sldId id="439" r:id="rId110"/>
    <p:sldId id="363" r:id="rId111"/>
    <p:sldId id="462" r:id="rId112"/>
    <p:sldId id="440" r:id="rId113"/>
    <p:sldId id="365" r:id="rId114"/>
    <p:sldId id="465" r:id="rId115"/>
    <p:sldId id="441" r:id="rId116"/>
    <p:sldId id="367" r:id="rId117"/>
    <p:sldId id="466" r:id="rId118"/>
    <p:sldId id="442" r:id="rId119"/>
    <p:sldId id="370" r:id="rId120"/>
    <p:sldId id="467" r:id="rId121"/>
    <p:sldId id="443" r:id="rId122"/>
    <p:sldId id="433" r:id="rId123"/>
    <p:sldId id="468" r:id="rId124"/>
    <p:sldId id="444" r:id="rId125"/>
    <p:sldId id="374" r:id="rId126"/>
    <p:sldId id="463" r:id="rId127"/>
    <p:sldId id="445" r:id="rId128"/>
    <p:sldId id="376" r:id="rId129"/>
    <p:sldId id="469" r:id="rId130"/>
    <p:sldId id="446" r:id="rId131"/>
    <p:sldId id="378" r:id="rId132"/>
    <p:sldId id="470" r:id="rId133"/>
    <p:sldId id="447" r:id="rId134"/>
    <p:sldId id="380" r:id="rId135"/>
    <p:sldId id="471" r:id="rId136"/>
    <p:sldId id="448" r:id="rId137"/>
    <p:sldId id="382" r:id="rId138"/>
    <p:sldId id="472" r:id="rId139"/>
    <p:sldId id="449" r:id="rId140"/>
    <p:sldId id="384" r:id="rId141"/>
    <p:sldId id="473" r:id="rId142"/>
    <p:sldId id="450" r:id="rId143"/>
    <p:sldId id="386" r:id="rId144"/>
    <p:sldId id="474" r:id="rId145"/>
    <p:sldId id="451" r:id="rId146"/>
    <p:sldId id="388" r:id="rId147"/>
    <p:sldId id="475" r:id="rId148"/>
    <p:sldId id="452" r:id="rId149"/>
    <p:sldId id="390" r:id="rId150"/>
    <p:sldId id="476" r:id="rId151"/>
    <p:sldId id="453" r:id="rId152"/>
    <p:sldId id="392" r:id="rId153"/>
    <p:sldId id="477" r:id="rId154"/>
    <p:sldId id="454" r:id="rId155"/>
    <p:sldId id="397" r:id="rId156"/>
    <p:sldId id="478" r:id="rId157"/>
    <p:sldId id="455" r:id="rId158"/>
    <p:sldId id="399" r:id="rId159"/>
    <p:sldId id="479" r:id="rId160"/>
    <p:sldId id="456" r:id="rId161"/>
    <p:sldId id="460" r:id="rId162"/>
    <p:sldId id="480" r:id="rId163"/>
    <p:sldId id="457" r:id="rId164"/>
    <p:sldId id="403" r:id="rId165"/>
    <p:sldId id="481" r:id="rId166"/>
    <p:sldId id="458" r:id="rId167"/>
    <p:sldId id="405" r:id="rId168"/>
    <p:sldId id="482" r:id="rId169"/>
    <p:sldId id="406" r:id="rId170"/>
    <p:sldId id="407" r:id="rId171"/>
    <p:sldId id="483" r:id="rId172"/>
    <p:sldId id="410" r:id="rId173"/>
    <p:sldId id="411" r:id="rId174"/>
    <p:sldId id="484" r:id="rId175"/>
    <p:sldId id="412" r:id="rId176"/>
    <p:sldId id="413" r:id="rId177"/>
    <p:sldId id="485" r:id="rId178"/>
    <p:sldId id="414" r:id="rId179"/>
    <p:sldId id="415" r:id="rId180"/>
    <p:sldId id="486" r:id="rId181"/>
    <p:sldId id="416" r:id="rId182"/>
    <p:sldId id="417" r:id="rId183"/>
    <p:sldId id="487" r:id="rId184"/>
    <p:sldId id="418" r:id="rId185"/>
    <p:sldId id="461" r:id="rId186"/>
    <p:sldId id="488" r:id="rId187"/>
    <p:sldId id="261" r:id="rId18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jq69y2ak3+WQIgQxeArjQ==" hashData="ld1jKbcAj8fSiOVesunTRCJDS67eHKkQNkwLm0HNMSKXuLGS0PYZE8UfRB4DThd9Ealm1e2zbKVkxCm62L/YZ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21C"/>
    <a:srgbClr val="060B12"/>
    <a:srgbClr val="F2F2F2"/>
    <a:srgbClr val="FFFFFF"/>
    <a:srgbClr val="D600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5" autoAdjust="0"/>
    <p:restoredTop sz="94676" autoAdjust="0"/>
  </p:normalViewPr>
  <p:slideViewPr>
    <p:cSldViewPr>
      <p:cViewPr varScale="1">
        <p:scale>
          <a:sx n="75" d="100"/>
          <a:sy n="75" d="100"/>
        </p:scale>
        <p:origin x="100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08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84" Type="http://schemas.openxmlformats.org/officeDocument/2006/relationships/slide" Target="slides/slide75.xml"/><Relationship Id="rId89" Type="http://schemas.openxmlformats.org/officeDocument/2006/relationships/slide" Target="slides/slide80.xml"/><Relationship Id="rId112" Type="http://schemas.openxmlformats.org/officeDocument/2006/relationships/slide" Target="slides/slide103.xml"/><Relationship Id="rId133" Type="http://schemas.openxmlformats.org/officeDocument/2006/relationships/slide" Target="slides/slide124.xml"/><Relationship Id="rId138" Type="http://schemas.openxmlformats.org/officeDocument/2006/relationships/slide" Target="slides/slide129.xml"/><Relationship Id="rId154" Type="http://schemas.openxmlformats.org/officeDocument/2006/relationships/slide" Target="slides/slide145.xml"/><Relationship Id="rId159" Type="http://schemas.openxmlformats.org/officeDocument/2006/relationships/slide" Target="slides/slide150.xml"/><Relationship Id="rId175" Type="http://schemas.openxmlformats.org/officeDocument/2006/relationships/slide" Target="slides/slide166.xml"/><Relationship Id="rId170" Type="http://schemas.openxmlformats.org/officeDocument/2006/relationships/slide" Target="slides/slide161.xml"/><Relationship Id="rId191" Type="http://schemas.openxmlformats.org/officeDocument/2006/relationships/viewProps" Target="viewProps.xml"/><Relationship Id="rId16" Type="http://schemas.openxmlformats.org/officeDocument/2006/relationships/slide" Target="slides/slide7.xml"/><Relationship Id="rId107" Type="http://schemas.openxmlformats.org/officeDocument/2006/relationships/slide" Target="slides/slide98.xml"/><Relationship Id="rId11" Type="http://schemas.openxmlformats.org/officeDocument/2006/relationships/slide" Target="slides/slide2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74" Type="http://schemas.openxmlformats.org/officeDocument/2006/relationships/slide" Target="slides/slide65.xml"/><Relationship Id="rId79" Type="http://schemas.openxmlformats.org/officeDocument/2006/relationships/slide" Target="slides/slide70.xml"/><Relationship Id="rId102" Type="http://schemas.openxmlformats.org/officeDocument/2006/relationships/slide" Target="slides/slide93.xml"/><Relationship Id="rId123" Type="http://schemas.openxmlformats.org/officeDocument/2006/relationships/slide" Target="slides/slide114.xml"/><Relationship Id="rId128" Type="http://schemas.openxmlformats.org/officeDocument/2006/relationships/slide" Target="slides/slide119.xml"/><Relationship Id="rId144" Type="http://schemas.openxmlformats.org/officeDocument/2006/relationships/slide" Target="slides/slide135.xml"/><Relationship Id="rId149" Type="http://schemas.openxmlformats.org/officeDocument/2006/relationships/slide" Target="slides/slide140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1.xml"/><Relationship Id="rId95" Type="http://schemas.openxmlformats.org/officeDocument/2006/relationships/slide" Target="slides/slide86.xml"/><Relationship Id="rId160" Type="http://schemas.openxmlformats.org/officeDocument/2006/relationships/slide" Target="slides/slide151.xml"/><Relationship Id="rId165" Type="http://schemas.openxmlformats.org/officeDocument/2006/relationships/slide" Target="slides/slide156.xml"/><Relationship Id="rId181" Type="http://schemas.openxmlformats.org/officeDocument/2006/relationships/slide" Target="slides/slide172.xml"/><Relationship Id="rId186" Type="http://schemas.openxmlformats.org/officeDocument/2006/relationships/slide" Target="slides/slide177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113" Type="http://schemas.openxmlformats.org/officeDocument/2006/relationships/slide" Target="slides/slide104.xml"/><Relationship Id="rId118" Type="http://schemas.openxmlformats.org/officeDocument/2006/relationships/slide" Target="slides/slide109.xml"/><Relationship Id="rId134" Type="http://schemas.openxmlformats.org/officeDocument/2006/relationships/slide" Target="slides/slide125.xml"/><Relationship Id="rId139" Type="http://schemas.openxmlformats.org/officeDocument/2006/relationships/slide" Target="slides/slide130.xml"/><Relationship Id="rId80" Type="http://schemas.openxmlformats.org/officeDocument/2006/relationships/slide" Target="slides/slide71.xml"/><Relationship Id="rId85" Type="http://schemas.openxmlformats.org/officeDocument/2006/relationships/slide" Target="slides/slide76.xml"/><Relationship Id="rId150" Type="http://schemas.openxmlformats.org/officeDocument/2006/relationships/slide" Target="slides/slide141.xml"/><Relationship Id="rId155" Type="http://schemas.openxmlformats.org/officeDocument/2006/relationships/slide" Target="slides/slide146.xml"/><Relationship Id="rId171" Type="http://schemas.openxmlformats.org/officeDocument/2006/relationships/slide" Target="slides/slide162.xml"/><Relationship Id="rId176" Type="http://schemas.openxmlformats.org/officeDocument/2006/relationships/slide" Target="slides/slide167.xml"/><Relationship Id="rId192" Type="http://schemas.openxmlformats.org/officeDocument/2006/relationships/theme" Target="theme/theme1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59" Type="http://schemas.openxmlformats.org/officeDocument/2006/relationships/slide" Target="slides/slide50.xml"/><Relationship Id="rId103" Type="http://schemas.openxmlformats.org/officeDocument/2006/relationships/slide" Target="slides/slide94.xml"/><Relationship Id="rId108" Type="http://schemas.openxmlformats.org/officeDocument/2006/relationships/slide" Target="slides/slide99.xml"/><Relationship Id="rId124" Type="http://schemas.openxmlformats.org/officeDocument/2006/relationships/slide" Target="slides/slide115.xml"/><Relationship Id="rId129" Type="http://schemas.openxmlformats.org/officeDocument/2006/relationships/slide" Target="slides/slide120.xml"/><Relationship Id="rId54" Type="http://schemas.openxmlformats.org/officeDocument/2006/relationships/slide" Target="slides/slide45.xml"/><Relationship Id="rId70" Type="http://schemas.openxmlformats.org/officeDocument/2006/relationships/slide" Target="slides/slide61.xml"/><Relationship Id="rId75" Type="http://schemas.openxmlformats.org/officeDocument/2006/relationships/slide" Target="slides/slide66.xml"/><Relationship Id="rId91" Type="http://schemas.openxmlformats.org/officeDocument/2006/relationships/slide" Target="slides/slide82.xml"/><Relationship Id="rId96" Type="http://schemas.openxmlformats.org/officeDocument/2006/relationships/slide" Target="slides/slide87.xml"/><Relationship Id="rId140" Type="http://schemas.openxmlformats.org/officeDocument/2006/relationships/slide" Target="slides/slide131.xml"/><Relationship Id="rId145" Type="http://schemas.openxmlformats.org/officeDocument/2006/relationships/slide" Target="slides/slide136.xml"/><Relationship Id="rId161" Type="http://schemas.openxmlformats.org/officeDocument/2006/relationships/slide" Target="slides/slide152.xml"/><Relationship Id="rId166" Type="http://schemas.openxmlformats.org/officeDocument/2006/relationships/slide" Target="slides/slide157.xml"/><Relationship Id="rId182" Type="http://schemas.openxmlformats.org/officeDocument/2006/relationships/slide" Target="slides/slide173.xml"/><Relationship Id="rId187" Type="http://schemas.openxmlformats.org/officeDocument/2006/relationships/slide" Target="slides/slide17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49" Type="http://schemas.openxmlformats.org/officeDocument/2006/relationships/slide" Target="slides/slide40.xml"/><Relationship Id="rId114" Type="http://schemas.openxmlformats.org/officeDocument/2006/relationships/slide" Target="slides/slide105.xml"/><Relationship Id="rId119" Type="http://schemas.openxmlformats.org/officeDocument/2006/relationships/slide" Target="slides/slide110.xml"/><Relationship Id="rId44" Type="http://schemas.openxmlformats.org/officeDocument/2006/relationships/slide" Target="slides/slide35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81" Type="http://schemas.openxmlformats.org/officeDocument/2006/relationships/slide" Target="slides/slide72.xml"/><Relationship Id="rId86" Type="http://schemas.openxmlformats.org/officeDocument/2006/relationships/slide" Target="slides/slide77.xml"/><Relationship Id="rId130" Type="http://schemas.openxmlformats.org/officeDocument/2006/relationships/slide" Target="slides/slide121.xml"/><Relationship Id="rId135" Type="http://schemas.openxmlformats.org/officeDocument/2006/relationships/slide" Target="slides/slide126.xml"/><Relationship Id="rId151" Type="http://schemas.openxmlformats.org/officeDocument/2006/relationships/slide" Target="slides/slide142.xml"/><Relationship Id="rId156" Type="http://schemas.openxmlformats.org/officeDocument/2006/relationships/slide" Target="slides/slide147.xml"/><Relationship Id="rId177" Type="http://schemas.openxmlformats.org/officeDocument/2006/relationships/slide" Target="slides/slide168.xml"/><Relationship Id="rId172" Type="http://schemas.openxmlformats.org/officeDocument/2006/relationships/slide" Target="slides/slide163.xml"/><Relationship Id="rId193" Type="http://schemas.openxmlformats.org/officeDocument/2006/relationships/tableStyles" Target="tableStyles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109" Type="http://schemas.openxmlformats.org/officeDocument/2006/relationships/slide" Target="slides/slide10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slide" Target="slides/slide67.xml"/><Relationship Id="rId97" Type="http://schemas.openxmlformats.org/officeDocument/2006/relationships/slide" Target="slides/slide88.xml"/><Relationship Id="rId104" Type="http://schemas.openxmlformats.org/officeDocument/2006/relationships/slide" Target="slides/slide95.xml"/><Relationship Id="rId120" Type="http://schemas.openxmlformats.org/officeDocument/2006/relationships/slide" Target="slides/slide111.xml"/><Relationship Id="rId125" Type="http://schemas.openxmlformats.org/officeDocument/2006/relationships/slide" Target="slides/slide116.xml"/><Relationship Id="rId141" Type="http://schemas.openxmlformats.org/officeDocument/2006/relationships/slide" Target="slides/slide132.xml"/><Relationship Id="rId146" Type="http://schemas.openxmlformats.org/officeDocument/2006/relationships/slide" Target="slides/slide137.xml"/><Relationship Id="rId167" Type="http://schemas.openxmlformats.org/officeDocument/2006/relationships/slide" Target="slides/slide158.xml"/><Relationship Id="rId188" Type="http://schemas.openxmlformats.org/officeDocument/2006/relationships/slide" Target="slides/slide17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Relationship Id="rId92" Type="http://schemas.openxmlformats.org/officeDocument/2006/relationships/slide" Target="slides/slide83.xml"/><Relationship Id="rId162" Type="http://schemas.openxmlformats.org/officeDocument/2006/relationships/slide" Target="slides/slide153.xml"/><Relationship Id="rId183" Type="http://schemas.openxmlformats.org/officeDocument/2006/relationships/slide" Target="slides/slide174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4" Type="http://schemas.openxmlformats.org/officeDocument/2006/relationships/slide" Target="slides/slide15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66" Type="http://schemas.openxmlformats.org/officeDocument/2006/relationships/slide" Target="slides/slide57.xml"/><Relationship Id="rId87" Type="http://schemas.openxmlformats.org/officeDocument/2006/relationships/slide" Target="slides/slide78.xml"/><Relationship Id="rId110" Type="http://schemas.openxmlformats.org/officeDocument/2006/relationships/slide" Target="slides/slide101.xml"/><Relationship Id="rId115" Type="http://schemas.openxmlformats.org/officeDocument/2006/relationships/slide" Target="slides/slide106.xml"/><Relationship Id="rId131" Type="http://schemas.openxmlformats.org/officeDocument/2006/relationships/slide" Target="slides/slide122.xml"/><Relationship Id="rId136" Type="http://schemas.openxmlformats.org/officeDocument/2006/relationships/slide" Target="slides/slide127.xml"/><Relationship Id="rId157" Type="http://schemas.openxmlformats.org/officeDocument/2006/relationships/slide" Target="slides/slide148.xml"/><Relationship Id="rId178" Type="http://schemas.openxmlformats.org/officeDocument/2006/relationships/slide" Target="slides/slide169.xml"/><Relationship Id="rId61" Type="http://schemas.openxmlformats.org/officeDocument/2006/relationships/slide" Target="slides/slide52.xml"/><Relationship Id="rId82" Type="http://schemas.openxmlformats.org/officeDocument/2006/relationships/slide" Target="slides/slide73.xml"/><Relationship Id="rId152" Type="http://schemas.openxmlformats.org/officeDocument/2006/relationships/slide" Target="slides/slide143.xml"/><Relationship Id="rId173" Type="http://schemas.openxmlformats.org/officeDocument/2006/relationships/slide" Target="slides/slide164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56" Type="http://schemas.openxmlformats.org/officeDocument/2006/relationships/slide" Target="slides/slide47.xml"/><Relationship Id="rId77" Type="http://schemas.openxmlformats.org/officeDocument/2006/relationships/slide" Target="slides/slide68.xml"/><Relationship Id="rId100" Type="http://schemas.openxmlformats.org/officeDocument/2006/relationships/slide" Target="slides/slide91.xml"/><Relationship Id="rId105" Type="http://schemas.openxmlformats.org/officeDocument/2006/relationships/slide" Target="slides/slide96.xml"/><Relationship Id="rId126" Type="http://schemas.openxmlformats.org/officeDocument/2006/relationships/slide" Target="slides/slide117.xml"/><Relationship Id="rId147" Type="http://schemas.openxmlformats.org/officeDocument/2006/relationships/slide" Target="slides/slide138.xml"/><Relationship Id="rId168" Type="http://schemas.openxmlformats.org/officeDocument/2006/relationships/slide" Target="slides/slide159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slide" Target="slides/slide63.xml"/><Relationship Id="rId93" Type="http://schemas.openxmlformats.org/officeDocument/2006/relationships/slide" Target="slides/slide84.xml"/><Relationship Id="rId98" Type="http://schemas.openxmlformats.org/officeDocument/2006/relationships/slide" Target="slides/slide89.xml"/><Relationship Id="rId121" Type="http://schemas.openxmlformats.org/officeDocument/2006/relationships/slide" Target="slides/slide112.xml"/><Relationship Id="rId142" Type="http://schemas.openxmlformats.org/officeDocument/2006/relationships/slide" Target="slides/slide133.xml"/><Relationship Id="rId163" Type="http://schemas.openxmlformats.org/officeDocument/2006/relationships/slide" Target="slides/slide154.xml"/><Relationship Id="rId184" Type="http://schemas.openxmlformats.org/officeDocument/2006/relationships/slide" Target="slides/slide175.xml"/><Relationship Id="rId18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6.xml"/><Relationship Id="rId46" Type="http://schemas.openxmlformats.org/officeDocument/2006/relationships/slide" Target="slides/slide37.xml"/><Relationship Id="rId67" Type="http://schemas.openxmlformats.org/officeDocument/2006/relationships/slide" Target="slides/slide58.xml"/><Relationship Id="rId116" Type="http://schemas.openxmlformats.org/officeDocument/2006/relationships/slide" Target="slides/slide107.xml"/><Relationship Id="rId137" Type="http://schemas.openxmlformats.org/officeDocument/2006/relationships/slide" Target="slides/slide128.xml"/><Relationship Id="rId158" Type="http://schemas.openxmlformats.org/officeDocument/2006/relationships/slide" Target="slides/slide149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62" Type="http://schemas.openxmlformats.org/officeDocument/2006/relationships/slide" Target="slides/slide53.xml"/><Relationship Id="rId83" Type="http://schemas.openxmlformats.org/officeDocument/2006/relationships/slide" Target="slides/slide74.xml"/><Relationship Id="rId88" Type="http://schemas.openxmlformats.org/officeDocument/2006/relationships/slide" Target="slides/slide79.xml"/><Relationship Id="rId111" Type="http://schemas.openxmlformats.org/officeDocument/2006/relationships/slide" Target="slides/slide102.xml"/><Relationship Id="rId132" Type="http://schemas.openxmlformats.org/officeDocument/2006/relationships/slide" Target="slides/slide123.xml"/><Relationship Id="rId153" Type="http://schemas.openxmlformats.org/officeDocument/2006/relationships/slide" Target="slides/slide144.xml"/><Relationship Id="rId174" Type="http://schemas.openxmlformats.org/officeDocument/2006/relationships/slide" Target="slides/slide165.xml"/><Relationship Id="rId179" Type="http://schemas.openxmlformats.org/officeDocument/2006/relationships/slide" Target="slides/slide170.xml"/><Relationship Id="rId190" Type="http://schemas.openxmlformats.org/officeDocument/2006/relationships/presProps" Target="presProps.xml"/><Relationship Id="rId15" Type="http://schemas.openxmlformats.org/officeDocument/2006/relationships/slide" Target="slides/slide6.xml"/><Relationship Id="rId36" Type="http://schemas.openxmlformats.org/officeDocument/2006/relationships/slide" Target="slides/slide27.xml"/><Relationship Id="rId57" Type="http://schemas.openxmlformats.org/officeDocument/2006/relationships/slide" Target="slides/slide48.xml"/><Relationship Id="rId106" Type="http://schemas.openxmlformats.org/officeDocument/2006/relationships/slide" Target="slides/slide97.xml"/><Relationship Id="rId127" Type="http://schemas.openxmlformats.org/officeDocument/2006/relationships/slide" Target="slides/slide118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52" Type="http://schemas.openxmlformats.org/officeDocument/2006/relationships/slide" Target="slides/slide43.xml"/><Relationship Id="rId73" Type="http://schemas.openxmlformats.org/officeDocument/2006/relationships/slide" Target="slides/slide64.xml"/><Relationship Id="rId78" Type="http://schemas.openxmlformats.org/officeDocument/2006/relationships/slide" Target="slides/slide69.xml"/><Relationship Id="rId94" Type="http://schemas.openxmlformats.org/officeDocument/2006/relationships/slide" Target="slides/slide85.xml"/><Relationship Id="rId99" Type="http://schemas.openxmlformats.org/officeDocument/2006/relationships/slide" Target="slides/slide90.xml"/><Relationship Id="rId101" Type="http://schemas.openxmlformats.org/officeDocument/2006/relationships/slide" Target="slides/slide92.xml"/><Relationship Id="rId122" Type="http://schemas.openxmlformats.org/officeDocument/2006/relationships/slide" Target="slides/slide113.xml"/><Relationship Id="rId143" Type="http://schemas.openxmlformats.org/officeDocument/2006/relationships/slide" Target="slides/slide134.xml"/><Relationship Id="rId148" Type="http://schemas.openxmlformats.org/officeDocument/2006/relationships/slide" Target="slides/slide139.xml"/><Relationship Id="rId164" Type="http://schemas.openxmlformats.org/officeDocument/2006/relationships/slide" Target="slides/slide155.xml"/><Relationship Id="rId169" Type="http://schemas.openxmlformats.org/officeDocument/2006/relationships/slide" Target="slides/slide160.xml"/><Relationship Id="rId185" Type="http://schemas.openxmlformats.org/officeDocument/2006/relationships/slide" Target="slides/slide17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171.xml"/><Relationship Id="rId26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7B3A005-BC7F-4214-82D9-927AD2E0A7D9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 dirty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6127B68-0C68-4B9A-BB5D-C8CE4E3D7E19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72993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1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66048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19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28634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25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9027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65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9027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86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28634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92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9027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123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59027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124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21372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168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286341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127B68-0C68-4B9A-BB5D-C8CE4E3D7E19}" type="slidenum">
              <a:rPr lang="he-IL" smtClean="0"/>
              <a:t>169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11733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22495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27771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62587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11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7341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46709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5918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663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62317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7750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5749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1476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8264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769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2849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7792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0229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5428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4953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8106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9093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061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257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9207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3716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9212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809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998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0034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5547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3496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511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21391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0928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4195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8444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9400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7451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4241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7151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7212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6565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208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0124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4778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7652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5221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53401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2554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3177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7212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3143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707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127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668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13859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4586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1778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79500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0685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43539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4961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2181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07610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8099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0826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3522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06622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10497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17550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50912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4557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6374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8029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0450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08824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93111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3474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25402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00710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616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25827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65355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99750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7325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64414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12266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28983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04960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578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629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53307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51676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1428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40741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878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50017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78927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95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/>
              <a:t>י"ז/אייר/תשע"ו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09789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802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635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57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63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982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83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717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21E74-4F5C-47A7-9439-00B986BE87E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י"ז/אייר/תשע"ו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2D265-5F79-4E90-B99F-3B9F793EBCD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276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4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05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08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08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1.xml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1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4.xml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4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8.xml"/><Relationship Id="rId1" Type="http://schemas.openxmlformats.org/officeDocument/2006/relationships/slideLayout" Target="../slideLayouts/slideLayout29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8.xml"/><Relationship Id="rId1" Type="http://schemas.openxmlformats.org/officeDocument/2006/relationships/slideLayout" Target="../slideLayouts/slideLayout29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slide" Target="slide118.xml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4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4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hyperlink" Target="http://www.hemdatyamim.022.co.i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28" y="-241825"/>
            <a:ext cx="9598956" cy="7199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מלבן 4"/>
          <p:cNvSpPr/>
          <p:nvPr/>
        </p:nvSpPr>
        <p:spPr>
          <a:xfrm>
            <a:off x="7596336" y="6165304"/>
            <a:ext cx="1728192" cy="692696"/>
          </a:xfrm>
          <a:prstGeom prst="rect">
            <a:avLst/>
          </a:prstGeom>
          <a:solidFill>
            <a:srgbClr val="060B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" name="לחצן פעולה: קדימה או הבא 3">
            <a:hlinkClick r:id="" action="ppaction://hlinkshowjump?jump=nextslide" highlightClick="1"/>
          </p:cNvPr>
          <p:cNvSpPr/>
          <p:nvPr/>
        </p:nvSpPr>
        <p:spPr>
          <a:xfrm>
            <a:off x="8316416" y="6165304"/>
            <a:ext cx="707030" cy="500750"/>
          </a:xfrm>
          <a:prstGeom prst="actionButtonForwardNex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מלבן עם פינות אלכסוניות חתוכות 2"/>
          <p:cNvSpPr/>
          <p:nvPr/>
        </p:nvSpPr>
        <p:spPr>
          <a:xfrm flipH="1">
            <a:off x="1539856" y="1052736"/>
            <a:ext cx="6272503" cy="4508976"/>
          </a:xfrm>
          <a:prstGeom prst="snip2DiagRect">
            <a:avLst>
              <a:gd name="adj1" fmla="val 0"/>
              <a:gd name="adj2" fmla="val 14809"/>
            </a:avLst>
          </a:prstGeom>
          <a:effectLst>
            <a:glow rad="355600">
              <a:srgbClr val="0A121C">
                <a:alpha val="40000"/>
              </a:srgbClr>
            </a:glo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5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חידון </a:t>
            </a:r>
            <a:r>
              <a:rPr lang="he-IL" sz="5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בהלכות שבת</a:t>
            </a:r>
          </a:p>
          <a:p>
            <a:pPr algn="ctr"/>
            <a:r>
              <a:rPr lang="he-IL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עפ"י הספר</a:t>
            </a:r>
          </a:p>
          <a:p>
            <a:pPr algn="ctr"/>
            <a:r>
              <a:rPr lang="he-IL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חמדת ימים חלק א</a:t>
            </a:r>
            <a:endParaRPr lang="he-IL" sz="36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he-IL" sz="4800" dirty="0">
              <a:solidFill>
                <a:schemeClr val="tx1"/>
              </a:solidFill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01008"/>
            <a:ext cx="2123728" cy="3039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88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104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1) מה </a:t>
            </a:r>
            <a:r>
              <a:rPr lang="he-IL" dirty="0"/>
              <a:t>ההבדל בין כבוד לעונג?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391" y="2461154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כבוד הוא מדאורייתא ועונג הוא מדרבנן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כבוד הוא לפני שבת – הכנות, עונג הוא בשבת עצמה – הנאה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כבוד הוא בדברים רוחניים ועונג הוא בדברים גשמיים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כבוד הוא בדברים גשמיים ועונג הוא בדברים רוחניים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45168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324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2</a:t>
            </a:r>
            <a:r>
              <a:rPr lang="he-IL" dirty="0"/>
              <a:t>. </a:t>
            </a:r>
            <a:r>
              <a:rPr lang="he-IL" dirty="0" smtClean="0"/>
              <a:t>מדוע </a:t>
            </a:r>
            <a:r>
              <a:rPr lang="he-IL" dirty="0"/>
              <a:t>אסור לקבוע סעודה מיוחדת ביום ששי?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ביום ששי חובה לעסוק רק בדברים רוחניים כהכנה לשבת קודש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534217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בגלל החשש שהסעודה תתארך ותיכנס אל תוך השבת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כדי שיהיה לו פנאי להכין כראוי את צורכי השבת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כדי שיכנס לשבת כשהוא רעב ויאכל בתאבון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91228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210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3</a:t>
            </a:r>
            <a:r>
              <a:rPr lang="he-IL" dirty="0"/>
              <a:t>. </a:t>
            </a:r>
            <a:r>
              <a:rPr lang="he-IL" dirty="0" smtClean="0"/>
              <a:t>באילו </a:t>
            </a:r>
            <a:r>
              <a:rPr lang="he-IL" dirty="0"/>
              <a:t>מקרים נוהגים בני אשכנז שלא לעשות בערב שבת (יום ששי) מלאכה שתמשיך מעצמה בשבת?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במלאכות הנמשכות זמן רב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במלאכות דאורייתא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/>
              <a:t>במלאכות מרעישות, שעלולות להביא לזלזול בקדושת השבת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במלאכות שיש בהן </a:t>
            </a:r>
            <a:r>
              <a:rPr lang="he-IL" sz="2000" dirty="0" smtClean="0"/>
              <a:t>טרחה </a:t>
            </a:r>
            <a:r>
              <a:rPr lang="he-IL" sz="2000" dirty="0"/>
              <a:t>מרובה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5827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1" animBg="1"/>
      <p:bldP spid="2055" grpId="2" animBg="1"/>
      <p:bldP spid="205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48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1442433" y="343532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4537874" y="3040859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4.</a:t>
            </a:r>
            <a:r>
              <a:rPr lang="he-IL" dirty="0"/>
              <a:t> </a:t>
            </a:r>
            <a:r>
              <a:rPr lang="he-IL" dirty="0">
                <a:ea typeface="Calibri"/>
              </a:rPr>
              <a:t>מהו "בין השמשות"? 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מהשקיעה עד צאת הכוכבים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3710910" y="2107431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מזמן הדלקת הנרות עד השקיעה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3788222" y="3315301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527836" y="3631637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371803" y="2490053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מזמן הדלקת הנרות עד צאת הכוכבים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1618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833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5.</a:t>
            </a:r>
            <a:r>
              <a:rPr lang="he-IL" dirty="0"/>
              <a:t> </a:t>
            </a:r>
            <a:r>
              <a:rPr lang="he-IL" dirty="0">
                <a:ea typeface="Calibri"/>
              </a:rPr>
              <a:t>מהי "תוספת שבת"?</a:t>
            </a:r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מנהג חסידות להוסיף כמה שיותר דברי קדושה בשבת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מצוה מדרבנן להוסיף מן החול על הקודש בכניסת 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6470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מצוה מדרבנן להוסיף מן החול על הקודש בכניסת שבת וביציאתה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מצוה מהתורה להוסיף מן החול על הקודש בכניסת שבת וביציאתה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5871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142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6.</a:t>
            </a:r>
            <a:r>
              <a:rPr lang="he-IL" dirty="0">
                <a:ea typeface="Calibri"/>
              </a:rPr>
              <a:t> מהו שיעור הזמן הנדרש לתוספת שבת?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163534" y="2384350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רגע קט, כהרף עין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544580" y="2464008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לא נקבע במפורש שיעור הזמן המדויק, אך אין להסתפק ברגע קט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40 דקות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שעה זמנית אחת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6640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878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659197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ea typeface="Calibri"/>
              </a:rPr>
              <a:t>7. מי </a:t>
            </a:r>
            <a:r>
              <a:rPr lang="he-IL" dirty="0">
                <a:ea typeface="Calibri"/>
              </a:rPr>
              <a:t>חייב בהדלקת נרות שבת?</a:t>
            </a:r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בעל הבית 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832233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גם גברים וגם נשים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909545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רק נשים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2388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2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8.</a:t>
            </a:r>
            <a:r>
              <a:rPr lang="he-IL" dirty="0">
                <a:ea typeface="Calibri"/>
              </a:rPr>
              <a:t> עד מתי צריכים נרות שבת לדלוק?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שתי שעות זמניות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עד סעודת 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עד כניסת 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עד חצות הלילה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1449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801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699058" y="836712"/>
            <a:ext cx="5950879" cy="100811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 smtClean="0"/>
              <a:t>9.</a:t>
            </a:r>
            <a:r>
              <a:rPr lang="he-IL" dirty="0"/>
              <a:t> היכן צריך  להניח את נרות השבת?</a:t>
            </a:r>
            <a:endParaRPr lang="en-US" dirty="0"/>
          </a:p>
          <a:p>
            <a:pPr algn="ctr"/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בכניסה לבית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באחד </a:t>
            </a:r>
            <a:r>
              <a:rPr lang="he-IL" dirty="0"/>
              <a:t>מהחדרים שמשתמש בהם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במקום שהכינו בו את האוכל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במקום שאוכלים בו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8167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35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10.</a:t>
            </a:r>
            <a:r>
              <a:rPr lang="he-IL" dirty="0">
                <a:ea typeface="Calibri"/>
              </a:rPr>
              <a:t> מהי "תפילת שבע"?</a:t>
            </a:r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שבע הברכות הנאמרות מתחת לחופה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תפילתם של שבעת </a:t>
            </a:r>
            <a:r>
              <a:rPr lang="he-IL" dirty="0"/>
              <a:t>העולים לתורה בשבת</a:t>
            </a:r>
            <a:endParaRPr lang="he-IL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תפילת עמידה של שבת שיש בה שבע ברכות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שבע ברכות קריאת שמע שיש בשבת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881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705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11.</a:t>
            </a:r>
            <a:r>
              <a:rPr lang="he-IL" sz="2800" dirty="0"/>
              <a:t> מהו המקור מהתורה למצוות הקידוש?</a:t>
            </a:r>
            <a:endParaRPr lang="en-US" sz="2800" dirty="0"/>
          </a:p>
          <a:p>
            <a:pPr lvl="0" algn="ctr"/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"זכור את יום השבת לקדשו"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"כי קודש היא לכם"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"</a:t>
            </a:r>
            <a:r>
              <a:rPr lang="he-IL" sz="2000" dirty="0"/>
              <a:t>ואכלת ושבעת וברכת"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"שמור את יום השבת לקדשו"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86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525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12</a:t>
            </a:r>
            <a:r>
              <a:rPr lang="he-IL" sz="2400" dirty="0"/>
              <a:t>. האם רשאי אדם לקדש לאחרים במקרה שאינו אוכל עמהם?</a:t>
            </a:r>
            <a:r>
              <a:rPr lang="he-IL" sz="2400" b="1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ניתן לעשות זאת רק במקרה שלא יצא ידי חובת קידוש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54385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/>
              <a:t>ניתן לעשות זאת גם כשלא יצא ידי חובת קידוש, ולכתחילה יעשה כך רק למי שאינו יכול לקדש בעצמו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אין אפשרות לקדש לאחרים במקרה שאינו אוכל עמהם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/>
              <a:t>ניתן לעשות זאת בתנאי שמקפיד לקרוא את הקידוש מתוך הסידור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510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13. בשבת</a:t>
            </a:r>
            <a:r>
              <a:rPr lang="he-IL" sz="2400" dirty="0"/>
              <a:t>, כמו ביום חול, אסור לאכול לפני תפילת שחרית. מדוע?</a:t>
            </a:r>
            <a:endParaRPr lang="en-US" sz="2400" dirty="0"/>
          </a:p>
          <a:p>
            <a:pPr algn="ctr"/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אכילה לפני תפילה אינה מתעכלת כהלכה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קשה להתפלל בתחנונים בבטן מלאה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"אמר הקב"ה: לאחר שנתגאה זה, קיבל עליו מלכות שמים?!"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כדי שלא ימשך אחר האכילה ויאחר לתפילה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4966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441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4507069" y="3073463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2400" dirty="0" smtClean="0"/>
              <a:t>14.</a:t>
            </a:r>
            <a:r>
              <a:rPr lang="he-IL" sz="2400" b="1" dirty="0"/>
              <a:t> </a:t>
            </a:r>
            <a:r>
              <a:rPr lang="he-IL" sz="2400" dirty="0">
                <a:ea typeface="Calibri"/>
              </a:rPr>
              <a:t>באיזה מקרה מותר, בכל זאת, לאכול לפני תפילת שחרית?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18777" y="2408584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במקרה שאוכל כמות של פחות מכביצה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306323" y="2070731"/>
            <a:ext cx="2808690" cy="1439639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לאכול לצורך רפואי, או שהוא רעב מאד עד שיודע שלא יוכל לכוון בתפילתו אם לא יטעם דבר מה לפני התפילה.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3680105" y="2140035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במקרה שאוכל כמות של פחות מכזית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3757417" y="3347905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723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130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 smtClean="0"/>
              <a:t>15. כמה </a:t>
            </a:r>
            <a:r>
              <a:rPr lang="he-IL" dirty="0"/>
              <a:t>סעודות חייבים לאכול בשבת, מעיקר </a:t>
            </a:r>
            <a:r>
              <a:rPr lang="he-IL" dirty="0" smtClean="0"/>
              <a:t>הדין?</a:t>
            </a:r>
            <a:endParaRPr lang="he-IL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עדיף ארבע, וניתן להסתפק בשלוש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שתיים</a:t>
            </a:r>
            <a:endParaRPr lang="he-IL" sz="28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שלוש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ארבע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9589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061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ea typeface="Calibri"/>
              </a:rPr>
              <a:t>16. מי </a:t>
            </a:r>
            <a:r>
              <a:rPr lang="he-IL" sz="2400" dirty="0">
                <a:ea typeface="Calibri"/>
              </a:rPr>
              <a:t>היה הראשון שערך סעודה רביעית במוצאי שבת?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לא ידוע. זהו מנהג שהתחיל בתקופת המשנה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/>
              <a:t>יצחק אבינו 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האר"י הקדוש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דוד המלך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3480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642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>
                <a:solidFill>
                  <a:prstClr val="white"/>
                </a:solidFill>
                <a:ea typeface="Calibri"/>
              </a:rPr>
              <a:t>17. למה מכסים את החלות בקידוש?</a:t>
            </a:r>
            <a:endParaRPr lang="he-IL" sz="2800" dirty="0">
              <a:solidFill>
                <a:prstClr val="white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>
                <a:solidFill>
                  <a:prstClr val="white"/>
                </a:solidFill>
              </a:rPr>
              <a:t>כל התשובות נכונות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46984" y="2444078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>
                <a:solidFill>
                  <a:prstClr val="white"/>
                </a:solidFill>
              </a:rPr>
              <a:t>משום שבדרך כלל ברכת החלות קודמת לברכת היין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1827" y="2276749"/>
            <a:ext cx="2094189" cy="91696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>
                <a:solidFill>
                  <a:prstClr val="white"/>
                </a:solidFill>
              </a:rPr>
              <a:t>זכר למן, שהיה מכוסה מלמעלה ומלמטה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2276872"/>
            <a:ext cx="2094189" cy="93863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>
                <a:solidFill>
                  <a:prstClr val="white"/>
                </a:solidFill>
              </a:rPr>
              <a:t>משום שהחלות חשובות יותר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304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066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941320" y="32390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065567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18.</a:t>
            </a:r>
            <a:r>
              <a:rPr lang="he-IL" dirty="0"/>
              <a:t> כמה חלות או לחמים צריכים להיות בכל סעודה בשעת ברכת "המוציא"?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827584" y="2352421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מעיקר הדין ניתן להסתפק בלחם אחד, והמהדרים מקפידים על שני לחמים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שני לחמים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233802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לחם אחד שלם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315915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1175030" y="3595535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8342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421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906326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19. אדם </a:t>
            </a:r>
            <a:r>
              <a:rPr lang="he-IL" sz="2400" dirty="0"/>
              <a:t>ששכח להגיד "אתה חוננתנו" בתפילת עמידה של ערבית במוצאי שבת  האם צריך לחזור? 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/>
              <a:t>כן</a:t>
            </a:r>
            <a:endParaRPr lang="he-IL" sz="36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/>
              <a:t>לא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991729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835696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בני אשכנז - כן, בני ספרד - לא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5758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"/>
                            </p:stCondLst>
                            <p:childTnLst>
                              <p:par>
                                <p:cTn id="3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3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242717" y="3278201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85192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20. מדוע </a:t>
            </a:r>
            <a:r>
              <a:rPr lang="he-IL" sz="2400" dirty="0"/>
              <a:t>אדם ששכח "אתה חוננתנו" אינו צריך לחזור?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יכול לסמוך על ההבדלה שיעשה על היין לאחר התפילה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140907" y="2360593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אמירת  "אתה חוננתנו" היא רק מדרבנן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534177" y="3634420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3127202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720386" y="2139639"/>
            <a:ext cx="2441531" cy="1073337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ניתן להסתמך על הדעה הסוברת שאין צריך לומר אתה חוננתנו במוצאי שבת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341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"/>
                            </p:stCondLst>
                            <p:childTnLst>
                              <p:par>
                                <p:cTn id="3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688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/>
              <a:t>21.</a:t>
            </a:r>
            <a:r>
              <a:rPr lang="he-IL" sz="2000" dirty="0"/>
              <a:t> </a:t>
            </a:r>
            <a:r>
              <a:rPr lang="he-IL" sz="2000" dirty="0" smtClean="0"/>
              <a:t>אדם </a:t>
            </a:r>
            <a:r>
              <a:rPr lang="he-IL" sz="2000" dirty="0"/>
              <a:t>שלא התפלל מעריב ולא הבדיל - האם מותר לו לעשות מלאכה לאחר צאת השבת?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391" y="2461154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חובה לומר תחילה את כל הנוסח של "אתה חוננתנו"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 רק אם יגיד "ברוך המבדיל בין קודש לחול"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אסור לעשות מלאכה לפני שמבדיל על היין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מותר כי יצאה שבת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954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386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/>
              <a:t>22. אדם </a:t>
            </a:r>
            <a:r>
              <a:rPr lang="he-IL" sz="2000" dirty="0"/>
              <a:t>שהתפלל ערבית, אך לא עשה הבדלה - האם מותר לו לאכול ולשתות?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 רק אם יגיד "ברוך המבדיל בין קודש לחול"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534217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מותר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 רק לשתות מים, ויש מחמירים אף בכך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3709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454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/>
            <a:r>
              <a:rPr lang="he-IL" sz="2400" dirty="0" smtClean="0"/>
              <a:t>23. אדם </a:t>
            </a:r>
            <a:r>
              <a:rPr lang="he-IL" sz="2400" dirty="0"/>
              <a:t>שהתחיל סעודה שלישית לפני צאת שבת ויצאה שבת - האם צריך להפסיק לאכול?</a:t>
            </a:r>
            <a:endParaRPr lang="en-US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ראוי להפסיק, ויש מקלים בכך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כן </a:t>
            </a:r>
            <a:endParaRPr lang="he-IL" sz="28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/>
              <a:t>לא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/>
              <a:t>לכתחילה אין להתחיל סעודה שלישית אם יודע </a:t>
            </a:r>
            <a:r>
              <a:rPr lang="he-IL" sz="1600" dirty="0" smtClean="0"/>
              <a:t>שיגמרה </a:t>
            </a:r>
            <a:r>
              <a:rPr lang="he-IL" sz="1600" dirty="0"/>
              <a:t>לאחר צאת שבת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09134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460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83431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2681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24.</a:t>
            </a:r>
            <a:r>
              <a:rPr lang="he-IL" sz="2400" dirty="0"/>
              <a:t> </a:t>
            </a:r>
            <a:r>
              <a:rPr lang="he-IL" sz="2400" dirty="0" smtClean="0"/>
              <a:t>מדוע </a:t>
            </a:r>
            <a:r>
              <a:rPr lang="he-IL" sz="2400" dirty="0"/>
              <a:t>נוהגים למלא את הכוס בהבדלה על גדותיה, עד שיישפך מעט יין?</a:t>
            </a:r>
            <a:endParaRPr lang="en-US" sz="2400" dirty="0"/>
          </a:p>
          <a:p>
            <a:pPr algn="ctr"/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סימן לשפע וברכה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5717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כדי לוודא שיש רביעית יין בכוס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3029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91972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76368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זהו מנהג ישן, שאין ידוע מקורו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5561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8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25</a:t>
            </a:r>
            <a:r>
              <a:rPr lang="he-IL" sz="2400" dirty="0"/>
              <a:t>. </a:t>
            </a:r>
            <a:r>
              <a:rPr lang="he-IL" sz="2400" dirty="0" smtClean="0"/>
              <a:t>באיזו </a:t>
            </a:r>
            <a:r>
              <a:rPr lang="he-IL" sz="2400" dirty="0"/>
              <a:t>יד מחזיקים את הכוס ובאיזו יד מחזיקים את הבשמים?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יש בכך מנהגים שונים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הכוס בימין והבשמים בשמאל בכל זמן ההבדלה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ממש לא משנה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8522" y="2145478"/>
            <a:ext cx="2203385" cy="107002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dirty="0"/>
              <a:t>הכוס בימין, והבשמים בשמאל, מלבד בזמן ברכת הבשמים שמעבירים את הכוס לשמאל והבשמים לימין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9665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333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362778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906326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132774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26. האם </a:t>
            </a:r>
            <a:r>
              <a:rPr lang="he-IL" sz="2800" dirty="0"/>
              <a:t>נשים שותות מיין ההבדלה?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358564" y="2464008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נהגו שלא, אלא אם כן מבדילות בעצמן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305810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בשום פנים ואופן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654238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383122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991729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835696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נהגו שרק נשים </a:t>
            </a:r>
            <a:r>
              <a:rPr lang="he-IL" sz="2000" dirty="0" smtClean="0"/>
              <a:t>מבוגרות </a:t>
            </a:r>
            <a:r>
              <a:rPr lang="he-IL" sz="2000" dirty="0"/>
              <a:t>שותות מן היין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0268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81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27. </a:t>
            </a:r>
            <a:r>
              <a:rPr lang="he-IL" sz="2800" dirty="0" smtClean="0"/>
              <a:t>מי </a:t>
            </a:r>
            <a:r>
              <a:rPr lang="he-IL" sz="2800" dirty="0"/>
              <a:t>שלא הבדיל במוצאי שבת, האם יכול להבדיל גם אחר כך?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רק עד יום ראשון בבוקר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לברך רק ברכת בורא פרי הגפן, עד סוף יום שלישי</a:t>
            </a:r>
            <a:endParaRPr lang="he-IL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34691" y="2096275"/>
            <a:ext cx="2120691" cy="111291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לברך ברכת בורא פרי הגפן והמבדיל, עד סוף יום שלישי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אינו  יכול - עבר זמנו בטל קרבנו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4184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450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2013328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060766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28.</a:t>
            </a:r>
            <a:r>
              <a:rPr lang="he-IL" sz="2400" dirty="0" smtClean="0">
                <a:ea typeface="Calibri"/>
              </a:rPr>
              <a:t> </a:t>
            </a:r>
            <a:r>
              <a:rPr lang="he-IL" sz="2400" dirty="0">
                <a:ea typeface="Calibri"/>
              </a:rPr>
              <a:t>האם מותר לרוץ בשבת? 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899592" y="227687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בכל מקרה אסור לרוץ, שמא יטלטל ד' אמות ברשות הרבים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מותר לרוץ רק לדבר מצוה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233802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למה לא?!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311114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1247038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6217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50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prstClr val="white"/>
                </a:solidFill>
              </a:rPr>
              <a:t>29. אסור ללכת בשבת למקום כדי לעשות שם במוצאי שבת מעשה שאסור לעשותו בשבת. באילו תנאים קיים איסור זה?</a:t>
            </a:r>
            <a:endParaRPr lang="he-IL" sz="2400" dirty="0">
              <a:solidFill>
                <a:prstClr val="white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solidFill>
                  <a:prstClr val="white"/>
                </a:solidFill>
              </a:rPr>
              <a:t>כל התשובות נכונות</a:t>
            </a:r>
            <a:endParaRPr lang="he-IL" sz="2400" dirty="0">
              <a:solidFill>
                <a:prstClr val="white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46984" y="2444078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prstClr val="white"/>
                </a:solidFill>
              </a:rPr>
              <a:t>אין כל אפשרות לעשות את המעשה בשבת באופן מותר</a:t>
            </a: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1827" y="2276749"/>
            <a:ext cx="2094189" cy="91696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prstClr val="white"/>
                </a:solidFill>
              </a:rPr>
              <a:t>ניכר מתוך מעשיו  שרצונו לעשות את המעשה במוצאי שבת</a:t>
            </a:r>
            <a:endParaRPr lang="he-IL" sz="1600" dirty="0">
              <a:solidFill>
                <a:prstClr val="white"/>
              </a:solidFill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2229222"/>
            <a:ext cx="2094189" cy="98628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 smtClean="0">
                <a:solidFill>
                  <a:prstClr val="white"/>
                </a:solidFill>
              </a:rPr>
              <a:t>האיסור קיים רק כשהמעשה המדובר הוא דבר רשות ולא דבר מצווה</a:t>
            </a:r>
            <a:endParaRPr lang="he-IL" sz="1600" dirty="0">
              <a:solidFill>
                <a:prstClr val="white"/>
              </a:solidFill>
            </a:endParaRP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4592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862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825775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947229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30. מה </a:t>
            </a:r>
            <a:r>
              <a:rPr lang="he-IL" dirty="0"/>
              <a:t>למדו חכמים מהמילים "ודבר דבר"?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348880"/>
            <a:ext cx="2520280" cy="120626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 לכעוס ולצעוק בשבת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5121340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אין לדבר בשבת על ענייני מלאכה אסורים ועל ודברים מצערים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97577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911178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755145" y="2214712"/>
            <a:ext cx="2094189" cy="1077106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אסור לתכנן מקודש לחול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7866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917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77042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852854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 smtClean="0"/>
              <a:t>31. האם </a:t>
            </a:r>
            <a:r>
              <a:rPr lang="he-IL" dirty="0"/>
              <a:t>מותר, מעיקר הדין, להרהר בשבת בענייני חול?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/>
              <a:t>מותר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5025890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רק בדברי חול הקשורים לקודש, כגון בניית בית כנסת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03202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85582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99792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/>
              <a:t>אסור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836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12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978334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4782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32.מדוע </a:t>
            </a:r>
            <a:r>
              <a:rPr lang="he-IL" sz="2400" dirty="0"/>
              <a:t>מידת חסידות היא, שלא להרהר כלל בעסקיו בשבת? </a:t>
            </a:r>
            <a:r>
              <a:rPr lang="he-IL" sz="2400" b="1" dirty="0" smtClean="0"/>
              <a:t> </a:t>
            </a:r>
            <a:endParaRPr lang="he-IL" sz="24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54385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משום עונג 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7818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"ודבר דבר"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5130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063737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07704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"לחשוב מחשבות לעשות"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6753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3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47664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 smtClean="0"/>
              <a:t>33. האם </a:t>
            </a:r>
            <a:r>
              <a:rPr lang="he-IL" sz="2800" dirty="0"/>
              <a:t>מותר לתת לפועל שכר על עבודה שעבד בשבת?</a:t>
            </a:r>
            <a:endParaRPr lang="en-US" sz="2800" dirty="0"/>
          </a:p>
          <a:p>
            <a:pPr algn="ctr"/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רק במקרה שלא הייתה אפשרות לעשות את המלאכה לפני שבת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 רק אם הפעולה עצמה מותרת בשבת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מותר רק בהבלעה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אסור בכל מקרה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97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764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26807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4782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34. </a:t>
            </a:r>
            <a:r>
              <a:rPr lang="he-IL" dirty="0" smtClean="0"/>
              <a:t>מהו </a:t>
            </a:r>
            <a:r>
              <a:rPr lang="he-IL" dirty="0"/>
              <a:t>"שכר שבת בהבלעה", המותר?</a:t>
            </a:r>
            <a:r>
              <a:rPr lang="he-IL" b="1" dirty="0" smtClean="0"/>
              <a:t> 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74333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מוסיפים את שכר השבת לתשלום על עבודה אחרת שנעשתה בחול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7818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תשלום  השכר כמתנה, כביכול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5130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12210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181840"/>
            <a:ext cx="2094189" cy="110997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תשלום שנעשה ביום חול, במרחק זמן מן העבודה שנעשתה בשבת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92505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186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>
                <a:solidFill>
                  <a:prstClr val="white"/>
                </a:solidFill>
              </a:rPr>
              <a:t>35. האם מותר לתת מתנה בשבת?</a:t>
            </a:r>
            <a:r>
              <a:rPr lang="he-IL" sz="2400" b="1" dirty="0">
                <a:solidFill>
                  <a:prstClr val="white"/>
                </a:solidFill>
              </a:rPr>
              <a:t> </a:t>
            </a:r>
            <a:endParaRPr lang="he-IL" sz="2400" dirty="0">
              <a:solidFill>
                <a:prstClr val="white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>
                <a:solidFill>
                  <a:prstClr val="white"/>
                </a:solidFill>
              </a:rPr>
              <a:t>אף תשובה אינה נכונה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46984" y="2444078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>
                <a:solidFill>
                  <a:prstClr val="white"/>
                </a:solidFill>
              </a:rPr>
              <a:t>מותר, ואף ראוי לעשות זאת, משום עונג 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1827" y="2276749"/>
            <a:ext cx="2094189" cy="91696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>
                <a:solidFill>
                  <a:prstClr val="white"/>
                </a:solidFill>
              </a:rPr>
              <a:t>מותר רק אם זו מתנה על אירוע משמח, כגון חתונה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2276872"/>
            <a:ext cx="2094189" cy="93863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>
                <a:solidFill>
                  <a:prstClr val="white"/>
                </a:solidFill>
              </a:rPr>
              <a:t>מותר רק אם נותנים למישהו מתחת לגיל בר מצוה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037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499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36. </a:t>
            </a:r>
            <a:r>
              <a:rPr lang="he-IL" sz="2400" dirty="0">
                <a:ea typeface="Calibri"/>
              </a:rPr>
              <a:t>על מי מוטל איסור נתינת מתנה בשבת?</a:t>
            </a:r>
            <a:r>
              <a:rPr lang="he-IL" sz="2400" b="1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על הרב שלא לימד כהלכה איסור זה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רק על המקבל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רק על הנותן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גם על הנותן וגם על המקבל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9086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22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37. </a:t>
            </a:r>
            <a:r>
              <a:rPr lang="he-IL" sz="2400" dirty="0" smtClean="0"/>
              <a:t>האם </a:t>
            </a:r>
            <a:r>
              <a:rPr lang="he-IL" sz="2400" dirty="0"/>
              <a:t>מותר לתת מתנה שיש בה צורך לשבת?</a:t>
            </a:r>
            <a:r>
              <a:rPr lang="he-IL" sz="2400" b="1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 במקרה שהמתנה אינה יקרה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מותר רק אם יש בה צורך גדול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מותר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0009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759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38. </a:t>
            </a:r>
            <a:r>
              <a:rPr lang="he-IL" sz="2400" dirty="0" smtClean="0"/>
              <a:t>איך </a:t>
            </a:r>
            <a:r>
              <a:rPr lang="he-IL" sz="2400" dirty="0"/>
              <a:t>אפשר, בכל זאת, לתת מתנה בשבת?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ניתן לעשות זאת בשינוי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שתי התשובות האמצעיות נכונות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58948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להקנותה למקבל מבעוד יום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שהמקבל יכוון לקנותה רק לאחר השבת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2659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443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39. מהן </a:t>
            </a:r>
            <a:r>
              <a:rPr lang="he-IL" sz="2400" dirty="0"/>
              <a:t>המלאכות הכלולות בל"ט אבות מלאכה?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מלאכות שכיחות שבני אדם רגילים לעשותן בשבת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מלאכות שהיו נצרכות למלאכת המשכן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מלאכות שיש בהן טרחה מרובה במיוחד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57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3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40. מהן </a:t>
            </a:r>
            <a:r>
              <a:rPr lang="he-IL" sz="2800" dirty="0"/>
              <a:t>התולדות של מלאכות השבת?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מלאכות הדומות לאב המלאכה, אך הן עצמן לא היו במשכן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1827" y="2276749"/>
            <a:ext cx="2094189" cy="91696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מלאכות שהיו נצרכות למלאכת המשכן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76872"/>
            <a:ext cx="2094189" cy="93863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איסורים שקבעו חז"ל, משום דמיונם לאבות המלאכה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50098" y="58491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5917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21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41</a:t>
            </a:r>
            <a:r>
              <a: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 </a:t>
            </a:r>
            <a:r>
              <a:rPr kumimoji="0" lang="he-I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מהו </a:t>
            </a:r>
            <a:r>
              <a: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הדמיון בין תולדה לאב מלאכה?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דמיון במטרת הפעולה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דמיון  במטרת הפעולה או באופן עשייתה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דמיון  במטרת הפעולה ובאופן עשייתה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68078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דמיון באופן עשיית הפעולה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לחצן פעולה: חזרה 24">
            <a:hlinkClick r:id="" action="ppaction://hlinkshowjump?jump=nextslide" highlightClick="1"/>
          </p:cNvPr>
          <p:cNvSpPr/>
          <p:nvPr/>
        </p:nvSpPr>
        <p:spPr>
          <a:xfrm>
            <a:off x="8028384" y="5863447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8821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1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3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50"/>
                            </p:stCondLst>
                            <p:childTnLst>
                              <p:par>
                                <p:cTn id="48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250"/>
                            </p:stCondLst>
                            <p:childTnLst>
                              <p:par>
                                <p:cTn id="64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250"/>
                            </p:stCondLst>
                            <p:childTnLst>
                              <p:par>
                                <p:cTn id="8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5" grpId="0" animBg="1"/>
      <p:bldP spid="25" grpId="1" animBg="1"/>
      <p:bldP spid="25" grpId="2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41</a:t>
            </a:r>
            <a:r>
              <a:rPr lang="he-IL" sz="2400" dirty="0"/>
              <a:t>. </a:t>
            </a:r>
            <a:r>
              <a:rPr lang="he-IL" sz="2400" dirty="0" smtClean="0"/>
              <a:t>מהו </a:t>
            </a:r>
            <a:r>
              <a:rPr lang="he-IL" sz="2400" dirty="0"/>
              <a:t>הדמיון בין תולדה לאב מלאכה?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דמיון במטרת הפעולה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דמיון  במטרת הפעולה או באופן עשייתה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דמיון  במטרת הפעולה ובאופן עשייתה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דמיון באופן עשיית הפעולה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לחצן פעולה: חזרה 1">
            <a:hlinkClick r:id="" action="ppaction://hlinkshowjump?jump=previousslide" highlightClick="1"/>
          </p:cNvPr>
          <p:cNvSpPr/>
          <p:nvPr/>
        </p:nvSpPr>
        <p:spPr>
          <a:xfrm>
            <a:off x="8028384" y="5843105"/>
            <a:ext cx="674168" cy="682239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29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" grpId="0" animBg="1"/>
      <p:bldP spid="2" grpId="1" animBg="1"/>
      <p:bldP spid="2" grpId="2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357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42. </a:t>
            </a:r>
            <a:r>
              <a:rPr lang="he-IL" sz="2400" dirty="0" smtClean="0"/>
              <a:t>האם </a:t>
            </a:r>
            <a:r>
              <a:rPr lang="he-IL" sz="2400" dirty="0"/>
              <a:t>מותר בשבת לעשות מלאכות בשינוי?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איסור תורה גמור</a:t>
            </a:r>
            <a:endParaRPr lang="he-IL" sz="28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מותר, ובלבד שזה יהיה שינוי גמור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מותר רק אם יש בכך צורך חשוב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אסור מדרבנן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31614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317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/>
              <a:t>43.</a:t>
            </a:r>
            <a:r>
              <a:rPr lang="he-IL" sz="2000" dirty="0">
                <a:ea typeface="Calibri"/>
              </a:rPr>
              <a:t> מהו "פסיק רישא"?</a:t>
            </a:r>
            <a:endParaRPr lang="he-IL" sz="20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גזרות שגזרו חז"ל, כדי להרחיק את האדם מן העבירה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תולדה של מלאכת שוחט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77663" y="1995013"/>
            <a:ext cx="2094189" cy="1198845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פעולה מותרת הגורמת בוודאות לעשיית מלאכה האסורה בשבת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098620"/>
            <a:ext cx="2094189" cy="1116885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כינוי למלאכה שפסיקתה לאיסור ברורה, אך נחלקו בטעם האיסור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5940152" y="4703729"/>
            <a:ext cx="9001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4778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01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753767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875221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692696"/>
            <a:ext cx="5950879" cy="1224136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he-IL" sz="2000" dirty="0" smtClean="0"/>
              <a:t>44. </a:t>
            </a:r>
            <a:r>
              <a:rPr lang="he-IL" sz="2000" dirty="0">
                <a:ea typeface="Calibri"/>
              </a:rPr>
              <a:t>האם מותר לעשות פעולה שעלולה לגרום למלאכה האסורה בשבת, אך אין זה ודאי ואין מתכוונים לכך?</a:t>
            </a:r>
            <a:endParaRPr lang="en-US" dirty="0">
              <a:ea typeface="Calibri"/>
              <a:cs typeface="Arial"/>
            </a:endParaRPr>
          </a:p>
          <a:p>
            <a:pPr lvl="0" algn="ctr"/>
            <a:endParaRPr lang="he-IL" sz="20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/>
              <a:t>מותר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5048257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אסור מהתורה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25569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839170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83137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אסור מדרבנן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7349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88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 smtClean="0"/>
              <a:t>45.</a:t>
            </a:r>
            <a:r>
              <a:rPr lang="he-IL" sz="2000" dirty="0" smtClean="0">
                <a:ea typeface="Calibri"/>
              </a:rPr>
              <a:t> </a:t>
            </a:r>
            <a:r>
              <a:rPr lang="he-IL" sz="2000" dirty="0">
                <a:ea typeface="Calibri"/>
              </a:rPr>
              <a:t>מה ההבדל בין "פסיק רישיה דניחא ליה" לבין "פסיק רישיה דלא ניחא ליה"?</a:t>
            </a:r>
            <a:r>
              <a:rPr lang="he-IL" sz="2000" b="1" dirty="0" smtClean="0"/>
              <a:t> </a:t>
            </a:r>
            <a:endParaRPr lang="he-IL" sz="20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אין הבדל. שניהם אסורים מהתורה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54385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הראשון אסור מהתורה והשני אסור מדרבנן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הראשון אסור מדרבנן והשני מותר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הראשון אסור מהתורה והשני מותר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30288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437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634853" y="836712"/>
            <a:ext cx="5950879" cy="115212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>
                <a:solidFill>
                  <a:prstClr val="white"/>
                </a:solidFill>
              </a:rPr>
              <a:t>46.  מדוע אסרו חכמים לטלטל מוקצה?</a:t>
            </a:r>
            <a:endParaRPr lang="en-US" sz="2800" dirty="0">
              <a:solidFill>
                <a:prstClr val="white"/>
              </a:solidFill>
            </a:endParaRPr>
          </a:p>
          <a:p>
            <a:pPr lvl="0" algn="ctr"/>
            <a:endParaRPr lang="he-IL" sz="2800" dirty="0">
              <a:solidFill>
                <a:prstClr val="white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>
                <a:solidFill>
                  <a:prstClr val="white"/>
                </a:solidFill>
              </a:rPr>
              <a:t>כל התשובות נכונות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46984" y="2444078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>
                <a:solidFill>
                  <a:prstClr val="white"/>
                </a:solidFill>
              </a:rPr>
              <a:t>כדי שלא יהיה הטלטול בשבת דומה לטלטול ביום חול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2904" y="2229780"/>
            <a:ext cx="2094189" cy="963956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1600" dirty="0">
                <a:solidFill>
                  <a:prstClr val="white"/>
                </a:solidFill>
              </a:rPr>
              <a:t>כדי שלא יעסקו כל השבת בטלטול חפצים ממקום למקום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1988840"/>
            <a:ext cx="2094189" cy="1226666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dirty="0">
                <a:solidFill>
                  <a:prstClr val="white"/>
                </a:solidFill>
              </a:rPr>
              <a:t>כדי שלא יטלטלו כלים שמלאכתן לאיסור ויבואו לידי מלאכה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31611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7794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293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/>
              <a:t>47. </a:t>
            </a:r>
            <a:r>
              <a:rPr lang="he-IL" sz="2000" dirty="0">
                <a:ea typeface="Calibri"/>
              </a:rPr>
              <a:t>איזה סוג מוקצה מותר לטלטל לצורך גופו ומקומו?</a:t>
            </a:r>
            <a:endParaRPr lang="he-IL" sz="2000" dirty="0"/>
          </a:p>
        </p:txBody>
      </p:sp>
      <p:sp>
        <p:nvSpPr>
          <p:cNvPr id="5" name="מלבן מעוגל 4"/>
          <p:cNvSpPr/>
          <p:nvPr/>
        </p:nvSpPr>
        <p:spPr>
          <a:xfrm>
            <a:off x="218777" y="2408584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כל התשובות נכונות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74333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כלי שמלאכתו לאיסור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מוקצה מחמת חסרון כיס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56933" y="218184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מוקצה מחמת גופו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6680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137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48. מהו </a:t>
            </a:r>
            <a:r>
              <a:rPr lang="he-IL" sz="2400" dirty="0"/>
              <a:t>כלי שמלאכתו לאיסור?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319397"/>
            <a:ext cx="2520280" cy="1235745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חפץ יקר, שמקפידים שלא להשתמש בו בשבת, ולכן נחשב כאיסור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חפץ שאין לו שימוש מותר בשבת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חפץ המיוחד למלאכה האסורה בשבת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דבר שאין לו כל שימוש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5229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91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427143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5442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49. מהו </a:t>
            </a:r>
            <a:r>
              <a:rPr lang="he-IL" sz="2400" dirty="0"/>
              <a:t>מוקצה מחמת חסרון כיס?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358564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כל חפץ נדיר ויקר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28531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חפץ שחסרונו עלול לגרום לצער רב, ולכן אין להשתמש בו בשבת 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718603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0476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/>
              <a:t>חפץ שנועד למלאכה האסורה בשבת, ונזהרים שלא לעשות בו מלאכה אחרת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63447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9536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069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753767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94507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 smtClean="0"/>
              <a:t>50. מה </a:t>
            </a:r>
            <a:r>
              <a:rPr lang="he-IL" sz="2000" dirty="0"/>
              <a:t>יעשה אדם היודע מראש שברצונו להשתמש בשבת במוקצה מחמת חסרון כיס לצורך היתר?.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לייחד אותו כנ"ל, אך דווקא בדיבור בפני שלושה אנשים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5119189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לייחד אותו בדיבור, ואין צורך לעשות זאת בפני אנשים אחרים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9542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839170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83137" y="2145477"/>
            <a:ext cx="2094189" cy="1070029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לייחד  אותו לפני שבת, אפילו במחשבה, לשימוש קבוע המותר בשבת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לחצן פעולה: חזרה 22">
            <a:hlinkClick r:id="" action="ppaction://hlinkshowjump?jump=nextslide" highlightClick="1"/>
          </p:cNvPr>
          <p:cNvSpPr/>
          <p:nvPr/>
        </p:nvSpPr>
        <p:spPr>
          <a:xfrm>
            <a:off x="8043297" y="5863447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7517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50"/>
                            </p:stCondLst>
                            <p:childTnLst>
                              <p:par>
                                <p:cTn id="3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50"/>
                            </p:stCondLst>
                            <p:childTnLst>
                              <p:par>
                                <p:cTn id="37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50"/>
                            </p:stCondLst>
                            <p:childTnLst>
                              <p:par>
                                <p:cTn id="7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50"/>
                            </p:stCondLst>
                            <p:childTnLst>
                              <p:par>
                                <p:cTn id="77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3" grpId="1" animBg="1"/>
      <p:bldP spid="23" grpId="2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753767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94507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000" dirty="0" smtClean="0"/>
              <a:t>50. מה </a:t>
            </a:r>
            <a:r>
              <a:rPr lang="he-IL" sz="2000" dirty="0"/>
              <a:t>יעשה אדם היודע מראש שברצונו להשתמש בשבת במוקצה מחמת חסרון כיס לצורך היתר?.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לייחד אותו כנ"ל, אך דווקא בדיבור בפני שלושה אנשים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5119189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לייחד אותו בדיבור, ואין צורך לעשות זאת בפני אנשים אחרים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9542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839170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83137" y="2145477"/>
            <a:ext cx="2094189" cy="1070029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יכול לייחד  אותו לפני שבת, אפילו במחשבה, לשימוש קבוע המותר בשבת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לחצן פעולה: חזרה 22">
            <a:hlinkClick r:id="" action="ppaction://hlinkshowjump?jump=previousslide" highlightClick="1"/>
          </p:cNvPr>
          <p:cNvSpPr/>
          <p:nvPr/>
        </p:nvSpPr>
        <p:spPr>
          <a:xfrm>
            <a:off x="7982472" y="5863447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7308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50"/>
                            </p:stCondLst>
                            <p:childTnLst>
                              <p:par>
                                <p:cTn id="3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50"/>
                            </p:stCondLst>
                            <p:childTnLst>
                              <p:par>
                                <p:cTn id="7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50"/>
                            </p:stCondLst>
                            <p:childTnLst>
                              <p:par>
                                <p:cTn id="77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3" grpId="0" animBg="1"/>
      <p:bldP spid="23" grpId="1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321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690302" y="3231993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137575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51. </a:t>
            </a:r>
            <a:r>
              <a:rPr lang="he-IL" sz="2800" dirty="0" smtClean="0"/>
              <a:t>מהו </a:t>
            </a:r>
            <a:r>
              <a:rPr lang="he-IL" sz="2800" dirty="0"/>
              <a:t>מוקצה מחמת גופו?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חפץ שאין לו שימוש כלל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305810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מוקצה ששימושו אינו מכובד, כגון פח אשפה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387923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775705" y="3428304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619672" y="228672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עבודה שגופם נועד למלאכה האסורה בשבת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54608" y="5863447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6917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690302" y="3231993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137575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51. </a:t>
            </a:r>
            <a:r>
              <a:rPr lang="he-IL" sz="2800" dirty="0" smtClean="0"/>
              <a:t>מהו </a:t>
            </a:r>
            <a:r>
              <a:rPr lang="he-IL" sz="2800" dirty="0"/>
              <a:t>מוקצה מחמת גופו?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חפץ שאין לו שימוש כלל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305810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מוקצה ששימושו אינו מכובד, כגון פח אשפה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387923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775705" y="3428304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619672" y="228672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עבודה שגופם נועד למלאכה האסורה בשבת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54608" y="5863447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9942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054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52. </a:t>
            </a:r>
            <a:r>
              <a:rPr lang="he-IL" sz="2000" dirty="0" smtClean="0"/>
              <a:t>איזה </a:t>
            </a:r>
            <a:r>
              <a:rPr lang="he-IL" sz="2000" dirty="0"/>
              <a:t>מהתנאים הבאים </a:t>
            </a:r>
            <a:r>
              <a:rPr lang="he-IL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אינו</a:t>
            </a:r>
            <a:r>
              <a:rPr lang="he-IL" sz="2000" dirty="0"/>
              <a:t> דרוש להפיכת דבר המותר בטלטול לבסיס לדבר האסור?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שלא יהיה על הבסיס דבר התר השווה יותר מן המוקצה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שהמוקצה יונח על ידי בעליו של הבסיס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שהמוקצה יהיה שווה הרבה יותר מן הבסיס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שהמוקצה יהיה מונח על הבסיס בכוונה כל בין השמשות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9009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477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52. </a:t>
            </a:r>
            <a:r>
              <a:rPr lang="he-IL" sz="2000" dirty="0" smtClean="0"/>
              <a:t>איזה </a:t>
            </a:r>
            <a:r>
              <a:rPr lang="he-IL" sz="2000" dirty="0"/>
              <a:t>מהתנאים הבאים </a:t>
            </a:r>
            <a:r>
              <a:rPr lang="he-IL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אינו</a:t>
            </a:r>
            <a:r>
              <a:rPr lang="he-IL" sz="2000" dirty="0"/>
              <a:t> דרוש להפיכת דבר המותר בטלטול לבסיס לדבר האסור?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שלא יהיה על הבסיס דבר התר השווה יותר מן המוקצה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שהמוקצה יונח על ידי בעליו של הבסיס</a:t>
            </a:r>
            <a:endParaRPr lang="he-IL" sz="20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שהמוקצה יהיה שווה הרבה יותר מן הבסיס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שהמוקצה יהיה מונח על הבסיס בכוונה כל בין השמשות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9009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317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427143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5034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53. מהו </a:t>
            </a:r>
            <a:r>
              <a:rPr lang="he-IL" sz="2400" dirty="0"/>
              <a:t>המשפט הנכון?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358564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הבסיס נאסר רק אם המוקצה היה מונח עליו כל בין השמשות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הבסיס נאסר רק אם המוקצה הונח לפני צאת הכוכבים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718603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3574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הבסיס נאסר רק אם המוקצה הונח בשבת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104123" y="584310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3940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427143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5034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53. מהו </a:t>
            </a:r>
            <a:r>
              <a:rPr lang="he-IL" sz="2400" dirty="0"/>
              <a:t>המשפט הנכון?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358564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הבסיס נאסר רק אם המוקצה היה מונח עליו כל בין השמשות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הבסיס נאסר רק אם המוקצה הונח לפני צאת הכוכבים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718603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3574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הבסיס נאסר רק אם המוקצה הונח בשבת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104123" y="584310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280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54. </a:t>
            </a:r>
            <a:r>
              <a:rPr lang="he-IL" sz="2400" dirty="0" smtClean="0">
                <a:solidFill>
                  <a:prstClr val="white"/>
                </a:solidFill>
              </a:rPr>
              <a:t>באיזה </a:t>
            </a:r>
            <a:r>
              <a:rPr lang="he-IL" sz="2400" dirty="0">
                <a:solidFill>
                  <a:prstClr val="white"/>
                </a:solidFill>
              </a:rPr>
              <a:t>מהמקרים הבאים נאסר הבסיס בטלטול על ידי המוקצה?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solidFill>
                  <a:prstClr val="white"/>
                </a:solidFill>
              </a:rPr>
              <a:t>כל התשובות נכונות</a:t>
            </a:r>
            <a:endParaRPr lang="he-IL" sz="2800" dirty="0">
              <a:solidFill>
                <a:prstClr val="white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46984" y="2444078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solidFill>
                  <a:prstClr val="white"/>
                </a:solidFill>
              </a:rPr>
              <a:t>המוקצה הונח על ידי בעליו של הבסיס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1827" y="2276749"/>
            <a:ext cx="2094189" cy="91696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prstClr val="white"/>
                </a:solidFill>
              </a:rPr>
              <a:t>המוקצה הונח על ידי אדם שקיבל רשות מבעל הבסיס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2276872"/>
            <a:ext cx="2094189" cy="93863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prstClr val="white"/>
                </a:solidFill>
              </a:rPr>
              <a:t>המוקצה הונח על הבסיס לרצונו או לטובתו של בעל הבסיס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89335" y="584310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6553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54. </a:t>
            </a:r>
            <a:r>
              <a:rPr lang="he-IL" sz="2400" dirty="0" smtClean="0">
                <a:solidFill>
                  <a:prstClr val="white"/>
                </a:solidFill>
              </a:rPr>
              <a:t>באיזה </a:t>
            </a:r>
            <a:r>
              <a:rPr lang="he-IL" sz="2400" dirty="0">
                <a:solidFill>
                  <a:prstClr val="white"/>
                </a:solidFill>
              </a:rPr>
              <a:t>מהמקרים הבאים נאסר הבסיס בטלטול על ידי המוקצה?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solidFill>
                  <a:prstClr val="white"/>
                </a:solidFill>
              </a:rPr>
              <a:t>כל התשובות נכונות</a:t>
            </a:r>
            <a:endParaRPr lang="he-IL" sz="2800" dirty="0">
              <a:solidFill>
                <a:prstClr val="white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46984" y="2444078"/>
            <a:ext cx="2520280" cy="1054402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solidFill>
                  <a:prstClr val="white"/>
                </a:solidFill>
              </a:rPr>
              <a:t>המוקצה הונח על ידי בעליו של הבסיס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1827" y="2276749"/>
            <a:ext cx="2094189" cy="916961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prstClr val="white"/>
                </a:solidFill>
              </a:rPr>
              <a:t>המוקצה הונח על ידי אדם שקיבל רשות מבעל הבסיס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405866" y="4135103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433398" y="2276872"/>
            <a:ext cx="2094189" cy="93863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>
                <a:solidFill>
                  <a:prstClr val="white"/>
                </a:solidFill>
              </a:rPr>
              <a:t>המוקצה הונח על הבסיס לרצונו או לטובתו של בעל הבסיס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89335" y="584310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5515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681759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601015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55.</a:t>
            </a:r>
            <a:r>
              <a:rPr lang="he-IL" sz="2800" dirty="0">
                <a:ea typeface="Calibri"/>
              </a:rPr>
              <a:t> האם מותר לנגוע במוקצה?</a:t>
            </a:r>
            <a:r>
              <a:rPr lang="he-IL" sz="2800" dirty="0" smtClean="0"/>
              <a:t> </a:t>
            </a:r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אסור מהתורה לנגוע במוקצה</a:t>
            </a:r>
            <a:endParaRPr lang="he-IL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5187733" y="1995062"/>
            <a:ext cx="2094189" cy="1198795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לנגוע, בתנאי שברור שאינו מטלטלו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26050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767162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11129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אסור מדרבנן לנגוע במוקצה, גם כשברור שהנגיעה לא תגרום לטלטולו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4848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7074259" y="548680"/>
            <a:ext cx="117014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938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681759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601015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55.</a:t>
            </a:r>
            <a:r>
              <a:rPr lang="he-IL" sz="2800" dirty="0">
                <a:ea typeface="Calibri"/>
              </a:rPr>
              <a:t> האם מותר לנגוע במוקצה?</a:t>
            </a:r>
            <a:r>
              <a:rPr lang="he-IL" sz="2800" dirty="0" smtClean="0"/>
              <a:t> </a:t>
            </a:r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אסור מהתורה לנגוע במוקצה</a:t>
            </a:r>
            <a:endParaRPr lang="he-IL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5187733" y="1995062"/>
            <a:ext cx="2094189" cy="1198795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לנגוע, בתנאי שברור שאינו מטלטלו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26050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767162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11129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אסור מדרבנן לנגוע במוקצה, גם כשברור שהנגיעה לא תגרום לטלטולו</a:t>
            </a:r>
          </a:p>
        </p:txBody>
      </p:sp>
      <p:sp>
        <p:nvSpPr>
          <p:cNvPr id="2053" name="לחצן פעולה: קדימה או הבא 2052">
            <a:hlinkClick r:id="rId2" action="ppaction://hlinksldjump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rId3" action="ppaction://hlinksldjump" highlightClick="1"/>
          </p:cNvPr>
          <p:cNvSpPr/>
          <p:nvPr/>
        </p:nvSpPr>
        <p:spPr>
          <a:xfrm>
            <a:off x="8043297" y="5848485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7074259" y="908720"/>
            <a:ext cx="9690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5487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681759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875221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 smtClean="0">
                <a:ea typeface="Calibri"/>
              </a:rPr>
              <a:t>56. מהו </a:t>
            </a:r>
            <a:r>
              <a:rPr lang="he-IL" sz="2800" dirty="0">
                <a:ea typeface="Calibri"/>
              </a:rPr>
              <a:t>טלטול מן הצד? </a:t>
            </a:r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טלטול מוקצה באמצעות חפץ היתר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5048257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טלטול בשינוי, המותר רק בשעת הדחק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25569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767162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11129" y="2145478"/>
            <a:ext cx="2094189" cy="109575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טלטול מוקצה באמצעות אחיזה בו במקום שלא רגילים לאחוז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591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681759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875221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 smtClean="0">
                <a:ea typeface="Calibri"/>
              </a:rPr>
              <a:t>56. מהו </a:t>
            </a:r>
            <a:r>
              <a:rPr lang="he-IL" sz="2800" dirty="0">
                <a:ea typeface="Calibri"/>
              </a:rPr>
              <a:t>טלטול מן הצד? </a:t>
            </a:r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טלטול מוקצה באמצעות חפץ היתר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5048257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טלטול בשינוי, המותר רק בשעת הדחק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125569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767162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11129" y="2145478"/>
            <a:ext cx="2094189" cy="109575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טלטול מוקצה באמצעות אחיזה בו במקום שלא רגילים לאחוז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518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 smtClean="0"/>
              <a:t>57.</a:t>
            </a:r>
            <a:r>
              <a:rPr lang="he-IL" sz="2800" dirty="0">
                <a:ea typeface="Calibri"/>
              </a:rPr>
              <a:t> מהו טלטול בגופו / כלאחר יד? </a:t>
            </a:r>
            <a:r>
              <a:rPr lang="he-IL" sz="2800" dirty="0" smtClean="0"/>
              <a:t> </a:t>
            </a:r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000" dirty="0">
                <a:ea typeface="Calibri"/>
              </a:rPr>
              <a:t>טלטול מוקצה באמצעות חפץ היתר</a:t>
            </a:r>
            <a:endParaRPr lang="en-US" dirty="0">
              <a:ea typeface="Calibri"/>
              <a:cs typeface="Arial"/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54385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טלטול בשינוי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dirty="0">
                <a:ea typeface="Calibri"/>
              </a:rPr>
              <a:t>טלטול בדרך הרגילה, באמצעות הגוף</a:t>
            </a:r>
            <a:endParaRPr lang="en-US" sz="1600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טלטול בהיסח הדעת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739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800" dirty="0" smtClean="0"/>
              <a:t>57.</a:t>
            </a:r>
            <a:r>
              <a:rPr lang="he-IL" sz="2800" dirty="0">
                <a:ea typeface="Calibri"/>
              </a:rPr>
              <a:t> מהו טלטול בגופו / כלאחר יד? </a:t>
            </a:r>
            <a:r>
              <a:rPr lang="he-IL" sz="2800" dirty="0" smtClean="0"/>
              <a:t> </a:t>
            </a:r>
            <a:endParaRPr lang="he-IL" sz="28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000" dirty="0">
                <a:ea typeface="Calibri"/>
              </a:rPr>
              <a:t>טלטול מוקצה באמצעות חפץ היתר</a:t>
            </a:r>
            <a:endParaRPr lang="en-US" dirty="0">
              <a:ea typeface="Calibri"/>
              <a:cs typeface="Arial"/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54385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טלטול בשינוי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dirty="0">
                <a:ea typeface="Calibri"/>
              </a:rPr>
              <a:t>טלטול בדרך הרגילה, באמצעות הגוף</a:t>
            </a:r>
            <a:endParaRPr lang="en-US" sz="1600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טלטול בהיסח הדעת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569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58. </a:t>
            </a:r>
            <a:r>
              <a:rPr lang="he-IL" sz="2400" dirty="0" smtClean="0"/>
              <a:t>האם </a:t>
            </a:r>
            <a:r>
              <a:rPr lang="he-IL" sz="2400" dirty="0"/>
              <a:t>מותר לקשור קשר עניבה, כלומר - עניבה שתחתיה קשר, כפי שרגילים לקשור בנעליים?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אסור בכל מקרה</a:t>
            </a:r>
            <a:endParaRPr lang="he-IL" sz="20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מותר רק בתנאי שיתיר את הקשר בתוך עשרים וארבע שעות</a:t>
            </a:r>
            <a:endParaRPr lang="he-IL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4824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>
                <a:ea typeface="Calibri"/>
              </a:rPr>
              <a:t>מותר כנ"ל, וכן במקום צורך, צער או מצוה, כל עוד שעומד להתקיים פחות משבוע</a:t>
            </a:r>
            <a:endParaRPr lang="he-IL" sz="16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מותר בכל מקרה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22277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58. </a:t>
            </a:r>
            <a:r>
              <a:rPr lang="he-IL" sz="2400" dirty="0" smtClean="0"/>
              <a:t>האם </a:t>
            </a:r>
            <a:r>
              <a:rPr lang="he-IL" sz="2400" dirty="0"/>
              <a:t>מותר לקשור קשר עניבה, כלומר - עניבה שתחתיה קשר, כפי שרגילים לקשור בנעליים?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אסור בכל מקרה</a:t>
            </a:r>
            <a:endParaRPr lang="he-IL" sz="20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מותר רק בתנאי שיתיר את הקשר בתוך עשרים וארבע שעות</a:t>
            </a:r>
            <a:endParaRPr lang="he-IL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4824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dirty="0">
                <a:ea typeface="Calibri"/>
              </a:rPr>
              <a:t>מותר כנ"ל, וכן במקום צורך, צער או מצוה, כל עוד שעומד להתקיים פחות משבוע</a:t>
            </a:r>
            <a:endParaRPr lang="he-IL" sz="16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מותר בכל מקרה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83885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810783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4782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59.</a:t>
            </a:r>
            <a:r>
              <a:rPr lang="he-IL" sz="2400" dirty="0">
                <a:ea typeface="Calibri"/>
              </a:rPr>
              <a:t> קשר עניבה שהסתבך והפך לקשר הדוק - האם מותר להתירו?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74333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>
                <a:ea typeface="Calibri"/>
              </a:rPr>
              <a:t>מותר</a:t>
            </a:r>
            <a:endParaRPr lang="he-IL" sz="28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7818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800" dirty="0">
                <a:ea typeface="Calibri"/>
              </a:rPr>
              <a:t>אסור</a:t>
            </a:r>
            <a:endParaRPr lang="en-US" sz="2400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5130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896184" y="3390989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763688" y="218184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מותר רק במקום מצוה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452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2810783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4782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59.</a:t>
            </a:r>
            <a:r>
              <a:rPr lang="he-IL" sz="2400" dirty="0">
                <a:ea typeface="Calibri"/>
              </a:rPr>
              <a:t> קשר עניבה שהסתבך והפך לקשר הדוק - האם מותר להתירו?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74333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>
                <a:ea typeface="Calibri"/>
              </a:rPr>
              <a:t>מותר</a:t>
            </a:r>
            <a:endParaRPr lang="he-IL" sz="28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7818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800" dirty="0">
                <a:ea typeface="Calibri"/>
              </a:rPr>
              <a:t>אסור</a:t>
            </a:r>
            <a:endParaRPr lang="en-US" sz="2400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5130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1896184" y="3390989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763688" y="218184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מותר רק במקום מצוה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4734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753767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6019237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60. </a:t>
            </a:r>
            <a:r>
              <a:rPr lang="he-IL" sz="2400" dirty="0" smtClean="0"/>
              <a:t>האם </a:t>
            </a:r>
            <a:r>
              <a:rPr lang="he-IL" sz="2400" dirty="0"/>
              <a:t>מותר לקשור שקית ניילון בקשר אחד מהודק, או לקשור את קצוות חוטי הציצית?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מותר ללא כל פקפוק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5192273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3200" dirty="0">
                <a:ea typeface="Calibri"/>
              </a:rPr>
              <a:t>אסור</a:t>
            </a:r>
            <a:endParaRPr lang="en-US" sz="2800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269585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839170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83137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מותר, בתנאי שקושרים זאת לזמן קצר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25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753767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6019237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60. </a:t>
            </a:r>
            <a:r>
              <a:rPr lang="he-IL" sz="2400" dirty="0" smtClean="0"/>
              <a:t>האם </a:t>
            </a:r>
            <a:r>
              <a:rPr lang="he-IL" sz="2400" dirty="0"/>
              <a:t>מותר לקשור שקית ניילון בקשר אחד מהודק, או לקשור את קצוות חוטי הציצית?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מותר ללא כל פקפוק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5192273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3200" dirty="0">
                <a:ea typeface="Calibri"/>
              </a:rPr>
              <a:t>אסור</a:t>
            </a:r>
            <a:endParaRPr lang="en-US" sz="2800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5269585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839170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683137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מותר, בתנאי שקושרים זאת לזמן קצר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0950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499151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34879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61. </a:t>
            </a:r>
            <a:r>
              <a:rPr lang="he-IL" sz="2800" dirty="0">
                <a:ea typeface="Calibri"/>
              </a:rPr>
              <a:t>איזה סוג קשר אסור מהתורה להתירו?</a:t>
            </a:r>
            <a:endParaRPr lang="he-IL" sz="28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30572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כל קשר שהתקיים בפועל למעלה מעשרים וארבע שעות</a:t>
            </a:r>
            <a:endParaRPr lang="he-IL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521834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כל קשר, מלבד קשר עניבה</a:t>
            </a:r>
            <a:endParaRPr lang="he-IL" sz="20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790611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9914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כל קשר שאסור מהתורה לקשור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03746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499151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34879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61. </a:t>
            </a:r>
            <a:r>
              <a:rPr lang="he-IL" sz="2800" dirty="0">
                <a:ea typeface="Calibri"/>
              </a:rPr>
              <a:t>איזה סוג קשר אסור מהתורה להתירו?</a:t>
            </a:r>
            <a:endParaRPr lang="he-IL" sz="28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30572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כל קשר שהתקיים בפועל למעלה מעשרים וארבע שעות</a:t>
            </a:r>
            <a:endParaRPr lang="he-IL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521834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כל קשר, מלבד קשר עניבה</a:t>
            </a:r>
            <a:endParaRPr lang="he-IL" sz="20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790611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9914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כל קשר שאסור מהתורה לקשור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1360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62.</a:t>
            </a:r>
            <a:r>
              <a:rPr lang="he-IL" sz="2400" dirty="0">
                <a:ea typeface="Calibri"/>
              </a:rPr>
              <a:t> האם מותר לאישה לקשור בשבת מטפחת בקשר כפול?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רק אם רגילה להוריד את המטפחת בלי לפתוח את הקשר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קשר כפול אסור בכל מקרה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הקלו בכך, משום חשיבותו של כיסוי הראש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מותר, הואיל ואין רגילים להדק. ויש מחמירים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981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 smtClean="0"/>
              <a:t>62.</a:t>
            </a:r>
            <a:r>
              <a:rPr lang="he-IL" sz="2400" dirty="0">
                <a:ea typeface="Calibri"/>
              </a:rPr>
              <a:t> האם מותר לאישה לקשור בשבת מטפחת בקשר כפול?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רק אם רגילה להוריד את המטפחת בלי לפתוח את הקשר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קשר כפול אסור בכל מקרה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הקלו בכך, משום חשיבותו של כיסוי הראש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מותר, הואיל ואין רגילים להדק. ויש מחמירים</a:t>
            </a:r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6931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5034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958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63.</a:t>
            </a:r>
            <a:r>
              <a:rPr lang="he-IL" sz="2400" dirty="0">
                <a:ea typeface="Calibri"/>
              </a:rPr>
              <a:t> האם מותר לחתוך קשרים פשוטים שמותר לקושרם?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מותר לחתוך אם אינו יכול להתירם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7818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ברור שהדבר אסור</a:t>
            </a:r>
            <a:endParaRPr lang="he-IL" sz="24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993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3574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עדיף לחתוך ולא להתיר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3474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5034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0958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63.</a:t>
            </a:r>
            <a:r>
              <a:rPr lang="he-IL" sz="2400" dirty="0">
                <a:ea typeface="Calibri"/>
              </a:rPr>
              <a:t> האם מותר לחתוך קשרים פשוטים שמותר לקושרם?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מותר לחתוך אם אינו יכול להתירם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377818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ברור שהדבר אסור</a:t>
            </a:r>
            <a:endParaRPr lang="he-IL" sz="24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45993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3574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עדיף לחתוך ולא להתיר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68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64</a:t>
            </a:r>
            <a:r>
              <a:rPr lang="he-IL" sz="2400" dirty="0"/>
              <a:t>. </a:t>
            </a:r>
            <a:r>
              <a:rPr lang="he-IL" sz="2400" dirty="0" smtClean="0"/>
              <a:t>מהו </a:t>
            </a:r>
            <a:r>
              <a:rPr lang="he-IL" sz="2400" dirty="0"/>
              <a:t>שיעור תפירה שחייבים עליו </a:t>
            </a:r>
            <a:r>
              <a:rPr lang="he-IL" sz="2400" dirty="0" smtClean="0"/>
              <a:t>מהתורה (</a:t>
            </a:r>
            <a:r>
              <a:rPr lang="he-IL" sz="2400" dirty="0"/>
              <a:t>פחות מכך הרי זה אסור מדרבנן)?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שתי תפירות, גם אם לא קשר את ראש החוט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>
                <a:ea typeface="Calibri"/>
              </a:rPr>
              <a:t>תפירה אחת</a:t>
            </a:r>
            <a:endParaRPr lang="he-IL" sz="28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4824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שלוש תפירות, או שתי תפירות כשקושר את ראשי החוט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תפירה אחת וקשר עליה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0530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64</a:t>
            </a:r>
            <a:r>
              <a:rPr lang="he-IL" sz="2400" dirty="0"/>
              <a:t>. </a:t>
            </a:r>
            <a:r>
              <a:rPr lang="he-IL" sz="2400" dirty="0" smtClean="0"/>
              <a:t>מהו </a:t>
            </a:r>
            <a:r>
              <a:rPr lang="he-IL" sz="2400" dirty="0"/>
              <a:t>שיעור תפירה שחייבים עליו </a:t>
            </a:r>
            <a:r>
              <a:rPr lang="he-IL" sz="2400" dirty="0" smtClean="0"/>
              <a:t>מהתורה (</a:t>
            </a:r>
            <a:r>
              <a:rPr lang="he-IL" sz="2400" dirty="0"/>
              <a:t>פחות מכך הרי זה אסור מדרבנן)?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שתי תפירות, גם אם לא קשר את ראש החוט</a:t>
            </a:r>
            <a:endParaRPr lang="he-IL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>
                <a:ea typeface="Calibri"/>
              </a:rPr>
              <a:t>תפירה אחת</a:t>
            </a:r>
            <a:endParaRPr lang="he-IL" sz="2800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4824" y="2146079"/>
            <a:ext cx="2094189" cy="104770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ea typeface="Calibri"/>
              </a:rPr>
              <a:t>שלוש תפירות, או שתי תפירות כשקושר את ראשי החוט</a:t>
            </a:r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תפירה אחת וקשר עליה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6501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266366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3200" dirty="0" smtClean="0">
                <a:ea typeface="Calibri"/>
              </a:rPr>
              <a:t>65. מהו </a:t>
            </a:r>
            <a:r>
              <a:rPr lang="he-IL" sz="3200" dirty="0">
                <a:ea typeface="Calibri"/>
              </a:rPr>
              <a:t>השיעור שבו מתחייבים באיסור כותב מהתורה?</a:t>
            </a:r>
            <a:endParaRPr lang="he-IL" sz="32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אות אחת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שתי אותיות</a:t>
            </a:r>
            <a:endParaRPr lang="he-IL" sz="24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351769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195736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שלוש אותיות</a:t>
            </a:r>
            <a:endParaRPr lang="he-IL" sz="28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7705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"/>
                            </p:stCondLst>
                            <p:childTnLst>
                              <p:par>
                                <p:cTn id="3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266366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3200" dirty="0" smtClean="0">
                <a:ea typeface="Calibri"/>
              </a:rPr>
              <a:t>65. מהו </a:t>
            </a:r>
            <a:r>
              <a:rPr lang="he-IL" sz="3200" dirty="0">
                <a:ea typeface="Calibri"/>
              </a:rPr>
              <a:t>השיעור שבו מתחייבים באיסור כותב מהתורה?</a:t>
            </a:r>
            <a:endParaRPr lang="he-IL" sz="3200" dirty="0"/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אות אחת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שתי אותיות</a:t>
            </a:r>
            <a:endParaRPr lang="he-IL" sz="24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351769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195736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שלוש אותיות</a:t>
            </a:r>
            <a:endParaRPr lang="he-IL" sz="28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9005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"/>
                            </p:stCondLst>
                            <p:childTnLst>
                              <p:par>
                                <p:cTn id="3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"/>
                            </p:stCondLst>
                            <p:childTnLst>
                              <p:par>
                                <p:cTn id="4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50"/>
                            </p:stCondLst>
                            <p:childTnLst>
                              <p:par>
                                <p:cTn id="6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66</a:t>
            </a:r>
            <a:r>
              <a:rPr lang="he-IL" sz="2400" dirty="0"/>
              <a:t>. </a:t>
            </a:r>
            <a:r>
              <a:rPr lang="he-IL" sz="2400" dirty="0" smtClean="0"/>
              <a:t>באיזה </a:t>
            </a:r>
            <a:r>
              <a:rPr lang="he-IL" sz="2400" dirty="0"/>
              <a:t>מהמקרים הבאים חייב מהתורה גם אם כתב רק אות אחת?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18777" y="2408584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400" dirty="0">
                <a:ea typeface="Calibri"/>
              </a:rPr>
              <a:t>במקרה שזו אות גדולה</a:t>
            </a:r>
            <a:endParaRPr lang="en-US" sz="2000" dirty="0">
              <a:ea typeface="Calibri"/>
              <a:cs typeface="Arial"/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74333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כאשר משלים בכך אחד מספרי התנ"ך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000" dirty="0">
                <a:ea typeface="Calibri"/>
              </a:rPr>
              <a:t>כאשר משלים בכך משהו ארוך יותר</a:t>
            </a:r>
            <a:endParaRPr lang="en-US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56933" y="218184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כאשר זה דבר שלא ימחק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6561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66</a:t>
            </a:r>
            <a:r>
              <a:rPr lang="he-IL" sz="2400" dirty="0"/>
              <a:t>. </a:t>
            </a:r>
            <a:r>
              <a:rPr lang="he-IL" sz="2400" dirty="0" smtClean="0"/>
              <a:t>באיזה </a:t>
            </a:r>
            <a:r>
              <a:rPr lang="he-IL" sz="2400" dirty="0"/>
              <a:t>מהמקרים הבאים חייב מהתורה גם אם כתב רק אות אחת?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18777" y="2408584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400" dirty="0">
                <a:ea typeface="Calibri"/>
              </a:rPr>
              <a:t>במקרה שזו אות גדולה</a:t>
            </a:r>
            <a:endParaRPr lang="en-US" sz="2000" dirty="0">
              <a:ea typeface="Calibri"/>
              <a:cs typeface="Arial"/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503538" y="2474333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כאשר משלים בכך אחד מספרי התנ"ך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e-IL" sz="2000" dirty="0">
                <a:ea typeface="Calibri"/>
              </a:rPr>
              <a:t>כאשר משלים בכך משהו ארוך יותר</a:t>
            </a:r>
            <a:endParaRPr lang="en-US" dirty="0">
              <a:ea typeface="Calibri"/>
              <a:cs typeface="Arial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56933" y="218184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כאשר זה דבר שלא ימחק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5099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78334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ea typeface="Calibri"/>
              </a:rPr>
              <a:t>67. המפרק </a:t>
            </a:r>
            <a:r>
              <a:rPr lang="he-IL" sz="2400" dirty="0">
                <a:ea typeface="Calibri"/>
              </a:rPr>
              <a:t>ניירות דבוקים - הרי זו תולדת...</a:t>
            </a:r>
            <a:endParaRPr lang="he-IL" sz="2400" dirty="0">
              <a:solidFill>
                <a:prstClr val="white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>
                <a:solidFill>
                  <a:prstClr val="white"/>
                </a:solidFill>
              </a:rPr>
              <a:t>מתיר</a:t>
            </a:r>
            <a:endParaRPr lang="he-IL" sz="3200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solidFill>
                  <a:prstClr val="white"/>
                </a:solidFill>
              </a:rPr>
              <a:t>סותר</a:t>
            </a:r>
            <a:endParaRPr lang="he-IL" sz="2800" dirty="0">
              <a:solidFill>
                <a:prstClr val="white"/>
              </a:solidFill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063737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1907704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>
                <a:solidFill>
                  <a:prstClr val="white"/>
                </a:solidFill>
              </a:rPr>
              <a:t>קורע</a:t>
            </a:r>
            <a:endParaRPr lang="he-IL" sz="3200" dirty="0">
              <a:solidFill>
                <a:prstClr val="white"/>
              </a:solidFill>
            </a:endParaRP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753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978334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ea typeface="Calibri"/>
              </a:rPr>
              <a:t>67. המפרק </a:t>
            </a:r>
            <a:r>
              <a:rPr lang="he-IL" sz="2400" dirty="0">
                <a:ea typeface="Calibri"/>
              </a:rPr>
              <a:t>ניירות דבוקים - הרי זו תולדת...</a:t>
            </a:r>
            <a:endParaRPr lang="he-IL" sz="2400" dirty="0">
              <a:solidFill>
                <a:prstClr val="white"/>
              </a:solidFill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>
                <a:solidFill>
                  <a:prstClr val="white"/>
                </a:solidFill>
              </a:rPr>
              <a:t>מתיר</a:t>
            </a:r>
            <a:endParaRPr lang="he-IL" sz="3200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solidFill>
                  <a:prstClr val="white"/>
                </a:solidFill>
              </a:rPr>
              <a:t>סותר</a:t>
            </a:r>
            <a:endParaRPr lang="he-IL" sz="2800" dirty="0">
              <a:solidFill>
                <a:prstClr val="white"/>
              </a:solidFill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063737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1907704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>
                <a:solidFill>
                  <a:prstClr val="white"/>
                </a:solidFill>
              </a:rPr>
              <a:t>קורע</a:t>
            </a:r>
            <a:endParaRPr lang="he-IL" sz="3200" dirty="0">
              <a:solidFill>
                <a:prstClr val="white"/>
              </a:solidFill>
            </a:endParaRP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7093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68. </a:t>
            </a:r>
            <a:r>
              <a:rPr lang="he-IL" sz="2400" dirty="0" smtClean="0"/>
              <a:t>איזו </a:t>
            </a:r>
            <a:r>
              <a:rPr lang="he-IL" sz="2400" dirty="0"/>
              <a:t>מהמלאכות הבאות אסורה מדרבנן ולא מדאורייתא?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קורע על מנת לתפור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קורע על מנת לתקן</a:t>
            </a:r>
            <a:endParaRPr lang="he-IL" sz="24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9" y="3418879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קורע לצורך קלקול</a:t>
            </a:r>
            <a:endParaRPr lang="he-IL" sz="24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961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68. </a:t>
            </a:r>
            <a:r>
              <a:rPr lang="he-IL" sz="2400" dirty="0" smtClean="0"/>
              <a:t>איזו </a:t>
            </a:r>
            <a:r>
              <a:rPr lang="he-IL" sz="2400" dirty="0"/>
              <a:t>מהמלאכות הבאות אסורה מדרבנן ולא מדאורייתא?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קורע על מנת לתפור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קורע על מנת לתקן</a:t>
            </a:r>
            <a:endParaRPr lang="he-IL" sz="24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9" y="3418879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קורע לצורך קלקול</a:t>
            </a:r>
            <a:endParaRPr lang="he-IL" sz="24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516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798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266366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34879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he-IL" sz="2400" dirty="0" smtClean="0">
                <a:ea typeface="Calibri"/>
              </a:rPr>
              <a:t>69. הקורע </a:t>
            </a:r>
            <a:r>
              <a:rPr lang="he-IL" sz="2400" dirty="0">
                <a:ea typeface="Calibri"/>
              </a:rPr>
              <a:t>נייר עטיפה בשבת - על מה צריך להקפיד?</a:t>
            </a:r>
            <a:endParaRPr lang="en-US" sz="2000" dirty="0">
              <a:ea typeface="Calibri"/>
              <a:cs typeface="Arial"/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לקרוע באופן שהעטיפה לא תהיה ראויה לשימוש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521834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לא לקרוע אותיות או ציורים</a:t>
            </a:r>
            <a:endParaRPr lang="he-IL" sz="20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9914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351769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195736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כל התשובות נכונות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464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266366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348798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he-IL" sz="2400" dirty="0" smtClean="0">
                <a:ea typeface="Calibri"/>
              </a:rPr>
              <a:t>69. הקורע </a:t>
            </a:r>
            <a:r>
              <a:rPr lang="he-IL" sz="2400" dirty="0">
                <a:ea typeface="Calibri"/>
              </a:rPr>
              <a:t>נייר עטיפה בשבת - על מה צריך להקפיד?</a:t>
            </a:r>
            <a:endParaRPr lang="en-US" sz="2000" dirty="0">
              <a:ea typeface="Calibri"/>
              <a:cs typeface="Arial"/>
            </a:endParaRP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לקרוע באופן שהעטיפה לא תהיה ראויה לשימוש</a:t>
            </a:r>
            <a:endParaRPr lang="he-IL" sz="20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521834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לא לקרוע אותיות או ציורים</a:t>
            </a:r>
            <a:endParaRPr lang="he-IL" sz="2000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99146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351769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195736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ea typeface="Calibri"/>
              </a:rPr>
              <a:t>כל התשובות נכונות</a:t>
            </a:r>
            <a:endParaRPr lang="he-IL" sz="2000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6228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3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299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5034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81591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70. </a:t>
            </a:r>
            <a:r>
              <a:rPr lang="he-IL" sz="2800" dirty="0" smtClean="0"/>
              <a:t>איזו </a:t>
            </a:r>
            <a:r>
              <a:rPr lang="he-IL" sz="2800" dirty="0"/>
              <a:t>מהפעולות הבאות מותרת בשבת?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כתיבה באוויר של צורות אותיות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כתיבת אותיות על שמשה מכוסה באדים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31939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3574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136478"/>
            <a:ext cx="2094189" cy="107902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כתיבה של אותיות על השולחן באצבע הטבולה במעט משקה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040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050342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281591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70. </a:t>
            </a:r>
            <a:r>
              <a:rPr lang="he-IL" sz="2800" dirty="0" smtClean="0"/>
              <a:t>איזו </a:t>
            </a:r>
            <a:r>
              <a:rPr lang="he-IL" sz="2800" dirty="0"/>
              <a:t>מהפעולות הבאות מותרת בשבת? 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ea typeface="Calibri"/>
              </a:rPr>
              <a:t>כתיבה באוויר של צורות אותיות</a:t>
            </a:r>
            <a:endParaRPr lang="he-IL" sz="2400" dirty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83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כתיבת אותיות על שמשה מכוסה באדים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31939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135745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1979712" y="2136478"/>
            <a:ext cx="2094189" cy="107902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כתיבה של אותיות על השולחן באצבע הטבולה במעט משקה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0490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22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4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"/>
                            </p:stCondLst>
                            <p:childTnLst>
                              <p:par>
                                <p:cTn id="4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6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4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71.</a:t>
            </a:r>
            <a:r>
              <a:rPr lang="he-IL" sz="2400" dirty="0">
                <a:ea typeface="Calibri"/>
              </a:rPr>
              <a:t> השואל דבר מחברו, באיזה אופן עליו לנסח את בקשתו?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הלוואה או נתינה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השאלה או נתינה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הלוואה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נתינה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26106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71.</a:t>
            </a:r>
            <a:r>
              <a:rPr lang="he-IL" sz="2400" dirty="0">
                <a:ea typeface="Calibri"/>
              </a:rPr>
              <a:t> השואל דבר מחברו, באיזה אופן עליו לנסח את בקשתו?</a:t>
            </a:r>
            <a:r>
              <a:rPr lang="he-IL" sz="2400" dirty="0" smtClean="0"/>
              <a:t> </a:t>
            </a:r>
            <a:endParaRPr lang="he-IL" sz="2400" dirty="0"/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הלוואה או נתינה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השאלה או נתינה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הלוואה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בלשון נתינה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9771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22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72. </a:t>
            </a:r>
            <a:r>
              <a:rPr lang="he-IL" sz="2800" dirty="0" smtClean="0"/>
              <a:t>מהו </a:t>
            </a:r>
            <a:r>
              <a:rPr lang="he-IL" sz="2800" dirty="0"/>
              <a:t>המשפט ש</a:t>
            </a:r>
            <a:r>
              <a:rPr lang="he-IL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אינו</a:t>
            </a:r>
            <a:r>
              <a:rPr lang="he-IL" sz="2800" dirty="0"/>
              <a:t> נכון?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מותר למדוד לצורך מצוה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איסור מדידה ושקילה בשבת הוא גם בכלי שאינו מיוחד למדידה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אסור בשבת למדוד ולשקול, גם בלא קשר למקח וממכר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145478"/>
            <a:ext cx="2094189" cy="107002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איסור מדידה ושקילה בשבת קיים רק לצורך מקח וממכר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569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72. </a:t>
            </a:r>
            <a:r>
              <a:rPr lang="he-IL" sz="2800" dirty="0" smtClean="0"/>
              <a:t>מהו </a:t>
            </a:r>
            <a:r>
              <a:rPr lang="he-IL" sz="2800" dirty="0"/>
              <a:t>המשפט ש</a:t>
            </a:r>
            <a:r>
              <a:rPr lang="he-IL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אינו</a:t>
            </a:r>
            <a:r>
              <a:rPr lang="he-IL" sz="2800" dirty="0"/>
              <a:t> נכון?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מותר למדוד לצורך מצוה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איסור מדידה ושקילה בשבת הוא גם בכלי שאינו מיוחד למדידה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אסור בשבת למדוד ולשקול, גם בלא קשר למקח וממכר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145478"/>
            <a:ext cx="2094189" cy="1070028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איסור מדידה ושקילה בשבת קיים רק לצורך מקח וממכר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176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27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063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73. </a:t>
            </a:r>
            <a:r>
              <a:rPr lang="he-IL" sz="2400" dirty="0" smtClean="0"/>
              <a:t>לפניך </a:t>
            </a:r>
            <a:r>
              <a:rPr lang="he-IL" sz="2400" dirty="0"/>
              <a:t>מספר גזרות מדרבנן. איזו מהן אינה שייכת למלאכת כותב?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 לקנות ולמכור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 משחק שרגילים לרשום את מספר הנקודות של המשתתפים - אסור לשחק בו</a:t>
            </a:r>
            <a:endParaRPr lang="he-IL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אסור לעשות הגרלות בשבת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 לנגן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3424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/>
              <a:t>73. </a:t>
            </a:r>
            <a:r>
              <a:rPr lang="he-IL" sz="2400" dirty="0" smtClean="0"/>
              <a:t>לפניך </a:t>
            </a:r>
            <a:r>
              <a:rPr lang="he-IL" sz="2400" dirty="0"/>
              <a:t>מספר גזרות מדרבנן. איזו מהן אינה שייכת למלאכת כותב?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 לקנות ולמכור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 משחק שרגילים לרשום את מספר הנקודות של המשתתפים - אסור לשחק בו</a:t>
            </a:r>
            <a:endParaRPr lang="he-IL" dirty="0" smtClean="0"/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אסור לעשות הגרלות בשבת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/>
              <a:t>אסור לנגן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0941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50"/>
                            </p:stCondLst>
                            <p:childTnLst>
                              <p:par>
                                <p:cTn id="5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1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895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74. </a:t>
            </a:r>
            <a:r>
              <a:rPr lang="he-IL" sz="2400" dirty="0" smtClean="0"/>
              <a:t>דברי </a:t>
            </a:r>
            <a:r>
              <a:rPr lang="he-IL" sz="2400" dirty="0"/>
              <a:t>מאפה שצויירו עליהם אותיות בקרם - מה הדין?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לאוכלם, אך אסור לחתוך את האותיות לפני האכילה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יש להקפיד לחתוך את האותיות לפני האכילה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2994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313842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2" name="מלבן 11"/>
          <p:cNvSpPr/>
          <p:nvPr/>
        </p:nvSpPr>
        <p:spPr>
          <a:xfrm>
            <a:off x="3504028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3" name="מלבן 12"/>
          <p:cNvSpPr/>
          <p:nvPr/>
        </p:nvSpPr>
        <p:spPr>
          <a:xfrm>
            <a:off x="5490713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2400" dirty="0"/>
              <a:t>74. </a:t>
            </a:r>
            <a:r>
              <a:rPr lang="he-IL" sz="2400" dirty="0" smtClean="0"/>
              <a:t>דברי </a:t>
            </a:r>
            <a:r>
              <a:rPr lang="he-IL" sz="2400" dirty="0"/>
              <a:t>מאפה שצויירו עליהם אותיות בקרם - מה הדין?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200106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ContrastingRigh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מותר לאוכלם, אך אסור לחתוך את האותיות לפני האכילה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יש להקפיד לחתוך את האותיות לפני האכילה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663749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741061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589431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9" name="מלבן מעוגל 18"/>
          <p:cNvSpPr/>
          <p:nvPr/>
        </p:nvSpPr>
        <p:spPr>
          <a:xfrm rot="20837896">
            <a:off x="547552" y="3718136"/>
            <a:ext cx="1825958" cy="794573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200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" name="מלבן מעוגל 19"/>
          <p:cNvSpPr/>
          <p:nvPr/>
        </p:nvSpPr>
        <p:spPr>
          <a:xfrm>
            <a:off x="2433398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69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"/>
                            </p:stCondLst>
                            <p:childTnLst>
                              <p:par>
                                <p:cTn id="19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28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49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70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954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75. </a:t>
            </a:r>
            <a:r>
              <a:rPr lang="he-IL" sz="2400" dirty="0" smtClean="0">
                <a:solidFill>
                  <a:prstClr val="white"/>
                </a:solidFill>
              </a:rPr>
              <a:t>מהו </a:t>
            </a:r>
            <a:r>
              <a:rPr lang="he-IL" sz="2400" dirty="0">
                <a:solidFill>
                  <a:prstClr val="white"/>
                </a:solidFill>
              </a:rPr>
              <a:t>טעם האיסור לקרוא בשבת בשטרי חובות וחשבונות וכדומה?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משום "ממצוא חפצך"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>
                <a:solidFill>
                  <a:prstClr val="white"/>
                </a:solidFill>
              </a:rPr>
              <a:t>שמא ימחק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כל התשובות נכונות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next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7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5301">
            <a:off x="6317229" y="-2065319"/>
            <a:ext cx="1774901" cy="201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5225">
            <a:off x="3507867" y="-2271126"/>
            <a:ext cx="1627692" cy="184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99637">
            <a:off x="8058242" y="-2003662"/>
            <a:ext cx="1325516" cy="15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5603">
            <a:off x="2159346" y="-2201984"/>
            <a:ext cx="1675333" cy="189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8403">
            <a:off x="4815539" y="-2006185"/>
            <a:ext cx="1513534" cy="171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89642">
            <a:off x="668837" y="-1893098"/>
            <a:ext cx="1599834" cy="181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51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2" presetClass="path" presetSubtype="0" ac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L -0.14583 1.55741 " pathEditMode="relative" rAng="0" ptsTypes="AA">
                                      <p:cBhvr>
                                        <p:cTn id="2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7787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2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5E-6 1.11111E-6 L 0.02448 1.41296 " pathEditMode="relative" rAng="0" ptsTypes="AA">
                                      <p:cBhvr>
                                        <p:cTn id="2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7064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2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-1.85185E-6 L -0.32726 1.50486 " pathEditMode="relative" rAng="0" ptsTypes="AA">
                                      <p:cBhvr>
                                        <p:cTn id="2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72" y="7523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2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-2.59259E-6 L -0.0441 1.42801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7138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2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22222E-6 -2.59259E-6 L -0.1507 1.45949 " pathEditMode="relative" rAng="0" ptsTypes="AA">
                                      <p:cBhvr>
                                        <p:cTn id="28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7296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7 0 L -0.16059 1.34722 " pathEditMode="relative" rAng="0" ptsTypes="AA">
                                      <p:cBhvr>
                                        <p:cTn id="3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38" y="6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3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7548794" y="3361686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3122350" y="3159985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5276790" y="3126388"/>
            <a:ext cx="146689" cy="3308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-2104458" y="3320038"/>
            <a:ext cx="13264091" cy="4535112"/>
          </a:xfrm>
          <a:custGeom>
            <a:avLst/>
            <a:gdLst>
              <a:gd name="connsiteX0" fmla="*/ 0 w 12097344"/>
              <a:gd name="connsiteY0" fmla="*/ 2267182 h 4534363"/>
              <a:gd name="connsiteX1" fmla="*/ 6048672 w 12097344"/>
              <a:gd name="connsiteY1" fmla="*/ 0 h 4534363"/>
              <a:gd name="connsiteX2" fmla="*/ 12097344 w 12097344"/>
              <a:gd name="connsiteY2" fmla="*/ 2267182 h 4534363"/>
              <a:gd name="connsiteX3" fmla="*/ 6048672 w 12097344"/>
              <a:gd name="connsiteY3" fmla="*/ 4534364 h 4534363"/>
              <a:gd name="connsiteX4" fmla="*/ 0 w 12097344"/>
              <a:gd name="connsiteY4" fmla="*/ 2267182 h 4534363"/>
              <a:gd name="connsiteX0" fmla="*/ 626662 w 12724006"/>
              <a:gd name="connsiteY0" fmla="*/ 2298227 h 4565409"/>
              <a:gd name="connsiteX1" fmla="*/ 873969 w 12724006"/>
              <a:gd name="connsiteY1" fmla="*/ 1067772 h 4565409"/>
              <a:gd name="connsiteX2" fmla="*/ 6675334 w 12724006"/>
              <a:gd name="connsiteY2" fmla="*/ 31045 h 4565409"/>
              <a:gd name="connsiteX3" fmla="*/ 12724006 w 12724006"/>
              <a:gd name="connsiteY3" fmla="*/ 2298227 h 4565409"/>
              <a:gd name="connsiteX4" fmla="*/ 6675334 w 12724006"/>
              <a:gd name="connsiteY4" fmla="*/ 4565409 h 4565409"/>
              <a:gd name="connsiteX5" fmla="*/ 626662 w 12724006"/>
              <a:gd name="connsiteY5" fmla="*/ 2298227 h 4565409"/>
              <a:gd name="connsiteX0" fmla="*/ 626662 w 12962375"/>
              <a:gd name="connsiteY0" fmla="*/ 2271134 h 4538316"/>
              <a:gd name="connsiteX1" fmla="*/ 873969 w 12962375"/>
              <a:gd name="connsiteY1" fmla="*/ 1040679 h 4538316"/>
              <a:gd name="connsiteX2" fmla="*/ 6675334 w 12962375"/>
              <a:gd name="connsiteY2" fmla="*/ 3952 h 4538316"/>
              <a:gd name="connsiteX3" fmla="*/ 11632280 w 12962375"/>
              <a:gd name="connsiteY3" fmla="*/ 747168 h 4538316"/>
              <a:gd name="connsiteX4" fmla="*/ 12724006 w 12962375"/>
              <a:gd name="connsiteY4" fmla="*/ 2271134 h 4538316"/>
              <a:gd name="connsiteX5" fmla="*/ 6675334 w 12962375"/>
              <a:gd name="connsiteY5" fmla="*/ 4538316 h 4538316"/>
              <a:gd name="connsiteX6" fmla="*/ 626662 w 12962375"/>
              <a:gd name="connsiteY6" fmla="*/ 2271134 h 4538316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2680191 w 12962375"/>
              <a:gd name="connsiteY2" fmla="*/ 498118 h 4537623"/>
              <a:gd name="connsiteX3" fmla="*/ 6675334 w 12962375"/>
              <a:gd name="connsiteY3" fmla="*/ 3259 h 4537623"/>
              <a:gd name="connsiteX4" fmla="*/ 11632280 w 12962375"/>
              <a:gd name="connsiteY4" fmla="*/ 746475 h 4537623"/>
              <a:gd name="connsiteX5" fmla="*/ 12724006 w 12962375"/>
              <a:gd name="connsiteY5" fmla="*/ 2270441 h 4537623"/>
              <a:gd name="connsiteX6" fmla="*/ 6675334 w 12962375"/>
              <a:gd name="connsiteY6" fmla="*/ 4537623 h 4537623"/>
              <a:gd name="connsiteX7" fmla="*/ 626662 w 12962375"/>
              <a:gd name="connsiteY7" fmla="*/ 2270441 h 4537623"/>
              <a:gd name="connsiteX0" fmla="*/ 626662 w 12962375"/>
              <a:gd name="connsiteY0" fmla="*/ 2270441 h 4537623"/>
              <a:gd name="connsiteX1" fmla="*/ 873969 w 12962375"/>
              <a:gd name="connsiteY1" fmla="*/ 1039986 h 4537623"/>
              <a:gd name="connsiteX2" fmla="*/ 828814 w 12962375"/>
              <a:gd name="connsiteY2" fmla="*/ 1344785 h 4537623"/>
              <a:gd name="connsiteX3" fmla="*/ 2680191 w 12962375"/>
              <a:gd name="connsiteY3" fmla="*/ 498118 h 4537623"/>
              <a:gd name="connsiteX4" fmla="*/ 6675334 w 12962375"/>
              <a:gd name="connsiteY4" fmla="*/ 3259 h 4537623"/>
              <a:gd name="connsiteX5" fmla="*/ 11632280 w 12962375"/>
              <a:gd name="connsiteY5" fmla="*/ 746475 h 4537623"/>
              <a:gd name="connsiteX6" fmla="*/ 12724006 w 12962375"/>
              <a:gd name="connsiteY6" fmla="*/ 2270441 h 4537623"/>
              <a:gd name="connsiteX7" fmla="*/ 6675334 w 12962375"/>
              <a:gd name="connsiteY7" fmla="*/ 4537623 h 4537623"/>
              <a:gd name="connsiteX8" fmla="*/ 626662 w 12962375"/>
              <a:gd name="connsiteY8" fmla="*/ 2270441 h 4537623"/>
              <a:gd name="connsiteX0" fmla="*/ 626662 w 13264091"/>
              <a:gd name="connsiteY0" fmla="*/ 2270441 h 4537623"/>
              <a:gd name="connsiteX1" fmla="*/ 873969 w 13264091"/>
              <a:gd name="connsiteY1" fmla="*/ 1039986 h 4537623"/>
              <a:gd name="connsiteX2" fmla="*/ 828814 w 13264091"/>
              <a:gd name="connsiteY2" fmla="*/ 1344785 h 4537623"/>
              <a:gd name="connsiteX3" fmla="*/ 2680191 w 13264091"/>
              <a:gd name="connsiteY3" fmla="*/ 498118 h 4537623"/>
              <a:gd name="connsiteX4" fmla="*/ 6675334 w 13264091"/>
              <a:gd name="connsiteY4" fmla="*/ 3259 h 4537623"/>
              <a:gd name="connsiteX5" fmla="*/ 11632280 w 13264091"/>
              <a:gd name="connsiteY5" fmla="*/ 746475 h 4537623"/>
              <a:gd name="connsiteX6" fmla="*/ 12986947 w 13264091"/>
              <a:gd name="connsiteY6" fmla="*/ 1412518 h 4537623"/>
              <a:gd name="connsiteX7" fmla="*/ 12724006 w 13264091"/>
              <a:gd name="connsiteY7" fmla="*/ 2270441 h 4537623"/>
              <a:gd name="connsiteX8" fmla="*/ 6675334 w 13264091"/>
              <a:gd name="connsiteY8" fmla="*/ 4537623 h 4537623"/>
              <a:gd name="connsiteX9" fmla="*/ 626662 w 13264091"/>
              <a:gd name="connsiteY9" fmla="*/ 2270441 h 4537623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8412 h 4535594"/>
              <a:gd name="connsiteX1" fmla="*/ 873969 w 13264091"/>
              <a:gd name="connsiteY1" fmla="*/ 1037957 h 4535594"/>
              <a:gd name="connsiteX2" fmla="*/ 828814 w 13264091"/>
              <a:gd name="connsiteY2" fmla="*/ 1342756 h 4535594"/>
              <a:gd name="connsiteX3" fmla="*/ 2680191 w 13264091"/>
              <a:gd name="connsiteY3" fmla="*/ 496089 h 4535594"/>
              <a:gd name="connsiteX4" fmla="*/ 6675334 w 13264091"/>
              <a:gd name="connsiteY4" fmla="*/ 1230 h 4535594"/>
              <a:gd name="connsiteX5" fmla="*/ 11677436 w 13264091"/>
              <a:gd name="connsiteY5" fmla="*/ 642845 h 4535594"/>
              <a:gd name="connsiteX6" fmla="*/ 11632280 w 13264091"/>
              <a:gd name="connsiteY6" fmla="*/ 744446 h 4535594"/>
              <a:gd name="connsiteX7" fmla="*/ 12986947 w 13264091"/>
              <a:gd name="connsiteY7" fmla="*/ 1410489 h 4535594"/>
              <a:gd name="connsiteX8" fmla="*/ 12724006 w 13264091"/>
              <a:gd name="connsiteY8" fmla="*/ 2268412 h 4535594"/>
              <a:gd name="connsiteX9" fmla="*/ 6675334 w 13264091"/>
              <a:gd name="connsiteY9" fmla="*/ 4535594 h 4535594"/>
              <a:gd name="connsiteX10" fmla="*/ 626662 w 13264091"/>
              <a:gd name="connsiteY10" fmla="*/ 2268412 h 4535594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32280 w 13264091"/>
              <a:gd name="connsiteY6" fmla="*/ 743964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2027391 w 13264091"/>
              <a:gd name="connsiteY6" fmla="*/ 777831 h 4535112"/>
              <a:gd name="connsiteX7" fmla="*/ 12986947 w 13264091"/>
              <a:gd name="connsiteY7" fmla="*/ 1410007 h 4535112"/>
              <a:gd name="connsiteX8" fmla="*/ 12724006 w 13264091"/>
              <a:gd name="connsiteY8" fmla="*/ 2267930 h 4535112"/>
              <a:gd name="connsiteX9" fmla="*/ 6675334 w 13264091"/>
              <a:gd name="connsiteY9" fmla="*/ 4535112 h 4535112"/>
              <a:gd name="connsiteX10" fmla="*/ 626662 w 13264091"/>
              <a:gd name="connsiteY10" fmla="*/ 2267930 h 4535112"/>
              <a:gd name="connsiteX0" fmla="*/ 626662 w 13264091"/>
              <a:gd name="connsiteY0" fmla="*/ 2267930 h 4535112"/>
              <a:gd name="connsiteX1" fmla="*/ 873969 w 13264091"/>
              <a:gd name="connsiteY1" fmla="*/ 1037475 h 4535112"/>
              <a:gd name="connsiteX2" fmla="*/ 828814 w 13264091"/>
              <a:gd name="connsiteY2" fmla="*/ 1342274 h 4535112"/>
              <a:gd name="connsiteX3" fmla="*/ 2680191 w 13264091"/>
              <a:gd name="connsiteY3" fmla="*/ 495607 h 4535112"/>
              <a:gd name="connsiteX4" fmla="*/ 6675334 w 13264091"/>
              <a:gd name="connsiteY4" fmla="*/ 748 h 4535112"/>
              <a:gd name="connsiteX5" fmla="*/ 11429080 w 13264091"/>
              <a:gd name="connsiteY5" fmla="*/ 608496 h 4535112"/>
              <a:gd name="connsiteX6" fmla="*/ 11643569 w 13264091"/>
              <a:gd name="connsiteY6" fmla="*/ 732673 h 4535112"/>
              <a:gd name="connsiteX7" fmla="*/ 12027391 w 13264091"/>
              <a:gd name="connsiteY7" fmla="*/ 777831 h 4535112"/>
              <a:gd name="connsiteX8" fmla="*/ 12986947 w 13264091"/>
              <a:gd name="connsiteY8" fmla="*/ 1410007 h 4535112"/>
              <a:gd name="connsiteX9" fmla="*/ 12724006 w 13264091"/>
              <a:gd name="connsiteY9" fmla="*/ 2267930 h 4535112"/>
              <a:gd name="connsiteX10" fmla="*/ 6675334 w 13264091"/>
              <a:gd name="connsiteY10" fmla="*/ 4535112 h 4535112"/>
              <a:gd name="connsiteX11" fmla="*/ 626662 w 13264091"/>
              <a:gd name="connsiteY11" fmla="*/ 2267930 h 4535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64091" h="4535112">
                <a:moveTo>
                  <a:pt x="626662" y="2267930"/>
                </a:moveTo>
                <a:cubicBezTo>
                  <a:pt x="-340232" y="1684991"/>
                  <a:pt x="-134143" y="1415339"/>
                  <a:pt x="873969" y="1037475"/>
                </a:cubicBezTo>
                <a:cubicBezTo>
                  <a:pt x="988565" y="794769"/>
                  <a:pt x="527777" y="1432585"/>
                  <a:pt x="828814" y="1342274"/>
                </a:cubicBezTo>
                <a:cubicBezTo>
                  <a:pt x="1129851" y="1251963"/>
                  <a:pt x="1786675" y="630765"/>
                  <a:pt x="2680191" y="495607"/>
                </a:cubicBezTo>
                <a:cubicBezTo>
                  <a:pt x="3647085" y="322819"/>
                  <a:pt x="5217186" y="-18067"/>
                  <a:pt x="6675334" y="748"/>
                </a:cubicBezTo>
                <a:cubicBezTo>
                  <a:pt x="8133482" y="19563"/>
                  <a:pt x="10602922" y="501560"/>
                  <a:pt x="11429080" y="608496"/>
                </a:cubicBezTo>
                <a:cubicBezTo>
                  <a:pt x="12255238" y="715432"/>
                  <a:pt x="11543851" y="704451"/>
                  <a:pt x="11643569" y="732673"/>
                </a:cubicBezTo>
                <a:cubicBezTo>
                  <a:pt x="11743288" y="760896"/>
                  <a:pt x="11801613" y="649890"/>
                  <a:pt x="12027391" y="777831"/>
                </a:cubicBezTo>
                <a:cubicBezTo>
                  <a:pt x="12253169" y="905772"/>
                  <a:pt x="12804993" y="1156013"/>
                  <a:pt x="12986947" y="1410007"/>
                </a:cubicBezTo>
                <a:cubicBezTo>
                  <a:pt x="13168901" y="1664001"/>
                  <a:pt x="13623541" y="1671820"/>
                  <a:pt x="12724006" y="2267930"/>
                </a:cubicBezTo>
                <a:cubicBezTo>
                  <a:pt x="11824471" y="2864040"/>
                  <a:pt x="10015923" y="4535112"/>
                  <a:pt x="6675334" y="4535112"/>
                </a:cubicBezTo>
                <a:cubicBezTo>
                  <a:pt x="3334745" y="4535112"/>
                  <a:pt x="1593556" y="2850870"/>
                  <a:pt x="626662" y="2267930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3" name="מלבן מעוגל 2"/>
          <p:cNvSpPr/>
          <p:nvPr/>
        </p:nvSpPr>
        <p:spPr>
          <a:xfrm>
            <a:off x="1586341" y="548680"/>
            <a:ext cx="5950879" cy="144554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75. </a:t>
            </a:r>
            <a:r>
              <a:rPr lang="he-IL" sz="2400" dirty="0" smtClean="0">
                <a:solidFill>
                  <a:prstClr val="white"/>
                </a:solidFill>
              </a:rPr>
              <a:t>מהו </a:t>
            </a:r>
            <a:r>
              <a:rPr lang="he-IL" sz="2400" dirty="0">
                <a:solidFill>
                  <a:prstClr val="white"/>
                </a:solidFill>
              </a:rPr>
              <a:t>טעם האיסור לקרוא בשבת בשטרי חובות וחשבונות וכדומה?</a:t>
            </a:r>
          </a:p>
        </p:txBody>
      </p:sp>
      <p:sp>
        <p:nvSpPr>
          <p:cNvPr id="8" name="מלבן מעוגל 7"/>
          <p:cNvSpPr/>
          <p:nvPr/>
        </p:nvSpPr>
        <p:spPr>
          <a:xfrm rot="437659">
            <a:off x="6480215" y="2475022"/>
            <a:ext cx="2520280" cy="1080120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משום "ממצוא חפצך"</a:t>
            </a:r>
          </a:p>
        </p:txBody>
      </p:sp>
      <p:sp>
        <p:nvSpPr>
          <p:cNvPr id="10" name="מלבן מעוגל 9"/>
          <p:cNvSpPr/>
          <p:nvPr/>
        </p:nvSpPr>
        <p:spPr>
          <a:xfrm rot="157675">
            <a:off x="4449826" y="2192960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600000" lon="0" rev="2159400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>
                <a:solidFill>
                  <a:prstClr val="white"/>
                </a:solidFill>
              </a:rPr>
              <a:t>שמא ימחק</a:t>
            </a:r>
          </a:p>
        </p:txBody>
      </p:sp>
      <p:sp>
        <p:nvSpPr>
          <p:cNvPr id="7" name="אליפסה 6"/>
          <p:cNvSpPr/>
          <p:nvPr/>
        </p:nvSpPr>
        <p:spPr>
          <a:xfrm>
            <a:off x="-358738" y="4135340"/>
            <a:ext cx="9772650" cy="4464496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6840254" y="3717905"/>
            <a:ext cx="1908209" cy="811602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7" name="מלבן מעוגל 16"/>
          <p:cNvSpPr/>
          <p:nvPr/>
        </p:nvSpPr>
        <p:spPr>
          <a:xfrm rot="21377643">
            <a:off x="4527138" y="3400830"/>
            <a:ext cx="1792679" cy="710054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 rot="20837896">
            <a:off x="2207753" y="3356296"/>
            <a:ext cx="1964676" cy="729736"/>
          </a:xfrm>
          <a:prstGeom prst="roundRect">
            <a:avLst>
              <a:gd name="adj" fmla="val 29972"/>
            </a:avLst>
          </a:prstGeom>
          <a:solidFill>
            <a:srgbClr val="D60000"/>
          </a:solidFill>
          <a:ln>
            <a:noFill/>
          </a:ln>
          <a:scene3d>
            <a:camera prst="orthographicFront">
              <a:rot lat="18599996" lon="2099962" rev="195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" name="מלבן מעוגל 19"/>
          <p:cNvSpPr/>
          <p:nvPr/>
        </p:nvSpPr>
        <p:spPr>
          <a:xfrm>
            <a:off x="2051720" y="2214712"/>
            <a:ext cx="2094189" cy="1000793"/>
          </a:xfrm>
          <a:prstGeom prst="roundRect">
            <a:avLst/>
          </a:prstGeom>
          <a:ln>
            <a:solidFill>
              <a:schemeClr val="bg1">
                <a:lumMod val="65000"/>
              </a:schemeClr>
            </a:solidFill>
          </a:ln>
          <a:scene3d>
            <a:camera prst="perspectiveHeroicExtremeLeftFacing" fov="7200000">
              <a:rot lat="571041" lon="21294704" rev="239936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prstClr val="white"/>
                </a:solidFill>
              </a:rPr>
              <a:t>כל התשובות נכונות</a:t>
            </a:r>
          </a:p>
        </p:txBody>
      </p:sp>
      <p:sp>
        <p:nvSpPr>
          <p:cNvPr id="2053" name="לחצן פעולה: קדימה או הבא 2052">
            <a:hlinkClick r:id="" action="ppaction://hlinkshowjump?jump=nextslide" highlightClick="1"/>
          </p:cNvPr>
          <p:cNvSpPr/>
          <p:nvPr/>
        </p:nvSpPr>
        <p:spPr>
          <a:xfrm>
            <a:off x="7982472" y="5799499"/>
            <a:ext cx="792088" cy="792088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055" name="לחצן פעולה: חזרה 2054">
            <a:hlinkClick r:id="" action="ppaction://hlinkshowjump?jump=previousslide" highlightClick="1"/>
          </p:cNvPr>
          <p:cNvSpPr/>
          <p:nvPr/>
        </p:nvSpPr>
        <p:spPr>
          <a:xfrm>
            <a:off x="8043297" y="5855049"/>
            <a:ext cx="670437" cy="664191"/>
          </a:xfrm>
          <a:prstGeom prst="actionButtonReturn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</a:endParaRPr>
          </a:p>
        </p:txBody>
      </p:sp>
      <p:grpSp>
        <p:nvGrpSpPr>
          <p:cNvPr id="2056" name="קבוצה 2055"/>
          <p:cNvGrpSpPr/>
          <p:nvPr/>
        </p:nvGrpSpPr>
        <p:grpSpPr>
          <a:xfrm>
            <a:off x="3587052" y="4723031"/>
            <a:ext cx="1561012" cy="1226249"/>
            <a:chOff x="5076056" y="3243300"/>
            <a:chExt cx="1411019" cy="958102"/>
          </a:xfrm>
        </p:grpSpPr>
        <p:pic>
          <p:nvPicPr>
            <p:cNvPr id="120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2528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9365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403897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322158" y="3486855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5" descr="E:\Downloads\1311003295_Money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74555">
              <a:off x="5701739" y="3243300"/>
              <a:ext cx="714547" cy="714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7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5301">
            <a:off x="6317229" y="-2065319"/>
            <a:ext cx="1774901" cy="201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5225">
            <a:off x="3507867" y="-2271126"/>
            <a:ext cx="1627692" cy="184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99637">
            <a:off x="8058242" y="-2003662"/>
            <a:ext cx="1325516" cy="150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5603">
            <a:off x="2159346" y="-2201984"/>
            <a:ext cx="1675333" cy="189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8403">
            <a:off x="4815539" y="-2006185"/>
            <a:ext cx="1513534" cy="171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uri\AppData\Local\Microsoft\Windows\Temporary Internet Files\Content.IE5\T5VA47UA\MC900436167[1]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89642">
            <a:off x="668837" y="-1893098"/>
            <a:ext cx="1599834" cy="181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9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81221E-6 C -0.00452 -0.00116 -0.0092 -0.00116 -0.01354 -0.00324 C -0.01632 -0.00463 -0.01823 -0.00833 -0.02101 -0.00972 C -0.02656 -0.01249 -0.03195 -0.01457 -0.03715 -0.01804 C -0.05643 -0.01573 -0.06476 -0.01527 -0.08646 -0.01642 C -0.10087 -0.02267 -0.09393 -0.01943 -0.10747 -0.02637 C -0.11406 -0.03354 -0.12031 -0.03932 -0.12847 -0.04279 C -0.13768 -0.05088 -0.12604 -0.0414 -0.13715 -0.04765 C -0.14011 -0.04926 -0.14288 -0.05227 -0.14583 -0.05412 C -0.15191 -0.06476 -0.1467 -0.05782 -0.15434 -0.06407 C -0.15695 -0.06615 -0.16181 -0.07077 -0.16181 -0.07077 C -0.16858 -0.08442 -0.18021 -0.08719 -0.19132 -0.09043 C -0.19774 -0.09228 -0.20347 -0.09783 -0.2099 -0.10037 C -0.22066 -0.10477 -0.21181 -0.10199 -0.22101 -0.10685 C -0.22552 -0.10916 -0.23455 -0.11333 -0.23455 -0.11333 C -0.23577 -0.11448 -0.23698 -0.11587 -0.23837 -0.11679 C -0.23958 -0.11749 -0.24097 -0.11749 -0.24202 -0.11841 C -0.24722 -0.12234 -0.24983 -0.12905 -0.25556 -0.1316 C -0.26181 -0.14408 -0.27899 -0.15889 -0.28889 -0.16605 C -0.29115 -0.16767 -0.29636 -0.17369 -0.3 -0.17438 C -0.31111 -0.17669 -0.31823 -0.176 -0.32969 -0.176 " pathEditMode="relative" ptsTypes="ffffffffffffffffffffA">
                                      <p:cBhvr>
                                        <p:cTn id="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2" presetClass="path" presetSubtype="0" accel="5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L -0.14583 1.55741 " pathEditMode="relative" rAng="0" ptsTypes="AA">
                                      <p:cBhvr>
                                        <p:cTn id="2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7787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2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5E-6 1.11111E-6 L 0.02448 1.41296 " pathEditMode="relative" rAng="0" ptsTypes="AA">
                                      <p:cBhvr>
                                        <p:cTn id="2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7064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2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-1.85185E-6 L -0.32726 1.50486 " pathEditMode="relative" rAng="0" ptsTypes="AA">
                                      <p:cBhvr>
                                        <p:cTn id="2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72" y="7523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2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16667E-6 -2.59259E-6 L -0.0441 1.42801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7138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2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2.22222E-6 -2.59259E-6 L -0.1507 1.45949 " pathEditMode="relative" rAng="0" ptsTypes="AA">
                                      <p:cBhvr>
                                        <p:cTn id="28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35" y="7296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7 0 L -0.16059 1.34722 " pathEditMode="relative" rAng="0" ptsTypes="AA">
                                      <p:cBhvr>
                                        <p:cTn id="3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38" y="6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5.06938E-6 C 0.00208 -0.0118 0.00746 -0.02429 0.01232 -0.0347 C 0.0151 -0.04071 0.02101 -0.04788 0.02344 -0.05435 C 0.02621 -0.06152 0.02986 -0.06707 0.03333 -0.07401 C 0.04201 -0.09113 0.03611 -0.0828 0.04201 -0.09066 C 0.04618 -0.10708 0.05469 -0.12165 0.06285 -0.13507 C 0.06545 -0.13946 0.0684 -0.1464 0.07153 -0.14987 C 0.07413 -0.15264 0.07743 -0.1538 0.08021 -0.15634 C 0.08594 -0.16791 0.08264 -0.16421 0.08889 -0.16953 C 0.09271 -0.17693 0.09809 -0.18595 0.10364 -0.1908 C 0.10503 -0.19682 0.10781 -0.20445 0.10868 -0.21069 C 0.10903 -0.21347 0.10903 -0.21624 0.10989 -0.21879 C 0.11267 -0.22711 0.11597 -0.22804 0.11597 -0.23682 " pathEditMode="relative" ptsTypes="ffffffffffffA">
                                      <p:cBhvr>
                                        <p:cTn id="35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6.0592E-6 C -0.00139 -0.00741 -0.00313 -0.01596 -0.00747 -0.02128 C -0.00903 -0.02984 -0.00921 -0.03608 -0.01476 -0.04094 C -0.01754 -0.04649 -0.01928 -0.05042 -0.02344 -0.05412 C -0.02605 -0.06522 -0.0224 -0.05366 -0.0283 -0.06245 C -0.03073 -0.06592 -0.03455 -0.07401 -0.03455 -0.07401 C -0.03698 -0.08372 -0.04705 -0.10061 -0.05435 -0.10361 C -0.05556 -0.10523 -0.0566 -0.10708 -0.05799 -0.10847 C -0.05955 -0.10986 -0.06164 -0.11009 -0.06303 -0.11171 C -0.06771 -0.11703 -0.07448 -0.13252 -0.07778 -0.13969 C -0.07883 -0.14177 -0.07917 -0.14432 -0.08021 -0.1464 C -0.08178 -0.14987 -0.08525 -0.15611 -0.08525 -0.15611 C -0.08785 -0.16698 -0.09115 -0.176 -0.09254 -0.18733 C -0.09341 -0.20121 -0.09497 -0.21462 -0.09497 -0.2285 " pathEditMode="relative" ptsTypes="fffffffffffffA">
                                      <p:cBhvr>
                                        <p:cTn id="56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68363E-6 C 0.00173 -0.00046 0.0033 -0.00093 0.00503 -0.00162 C 0.00746 -0.00254 0.01232 -0.00486 0.01232 -0.00486 C 0.02153 -0.01711 0.04809 -0.01873 0.05937 -0.01966 C 0.07066 -0.02544 0.08246 -0.0296 0.09392 -0.03446 C 0.1158 -0.04371 0.13732 -0.05412 0.15937 -0.06244 C 0.17222 -0.0673 0.18472 -0.07562 0.19757 -0.07886 C 0.20746 -0.08418 0.21684 -0.08881 0.22726 -0.09204 C 0.25104 -0.10823 0.27864 -0.11101 0.30382 -0.12165 C 0.30972 -0.1272 0.31771 -0.12858 0.32465 -0.13159 C 0.33455 -0.13575 0.32257 -0.13067 0.33212 -0.13483 C 0.33333 -0.13529 0.33576 -0.13645 0.33576 -0.13645 C 0.3408 -0.14315 0.33559 -0.13737 0.34201 -0.14154 C 0.3434 -0.14246 0.34444 -0.14362 0.34566 -0.14477 C 0.34653 -0.1457 0.34722 -0.14732 0.34826 -0.14801 C 0.3493 -0.14894 0.35069 -0.14894 0.35191 -0.14963 C 0.35538 -0.15194 0.35781 -0.15611 0.36059 -0.15957 C 0.36146 -0.16304 0.36684 -0.17784 0.3691 -0.18085 " pathEditMode="relative" ptsTypes="fffffffffffffffffA">
                                      <p:cBhvr>
                                        <p:cTn id="74" dur="1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53" grpId="0" animBg="1"/>
      <p:bldP spid="2055" grpId="0" animBg="1"/>
      <p:bldP spid="2055" grpId="1" animBg="1"/>
      <p:bldP spid="2055" grpId="2" animBg="1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39552" y="2348880"/>
            <a:ext cx="8172400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3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כל הכבוד!!!</a:t>
            </a:r>
            <a:endParaRPr lang="he-IL" sz="13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54947" y="4980940"/>
            <a:ext cx="1099343" cy="1360487"/>
            <a:chOff x="6697" y="1852"/>
            <a:chExt cx="3489" cy="425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1852"/>
              <a:ext cx="3000" cy="42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תיבת טקסט 2"/>
            <p:cNvSpPr txBox="1">
              <a:spLocks noChangeArrowheads="1"/>
            </p:cNvSpPr>
            <p:nvPr/>
          </p:nvSpPr>
          <p:spPr bwMode="auto">
            <a:xfrm flipH="1">
              <a:off x="7782" y="3277"/>
              <a:ext cx="2404" cy="1803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25400">
              <a:solidFill>
                <a:srgbClr val="FABF8F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he-IL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N Torrens" pitchFamily="2" charset="-79"/>
                </a:rPr>
                <a:t>עמוד</a:t>
              </a:r>
            </a:p>
            <a:p>
              <a:pPr marL="0" marR="0" lvl="0" indent="0" algn="ctr" defTabSz="914400" rtl="1" eaLnBrk="1" fontAlgn="base" latinLnBrk="0" hangingPunct="1">
                <a:lnSpc>
                  <a:spcPts val="14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he-IL" dirty="0" smtClean="0">
                  <a:latin typeface="Calibri" pitchFamily="34" charset="0"/>
                  <a:ea typeface="Arial" pitchFamily="34" charset="0"/>
                  <a:cs typeface="BN Torrens" pitchFamily="2" charset="-79"/>
                </a:rPr>
                <a:t>100</a:t>
              </a:r>
              <a:endParaRPr kumimoji="0" lang="he-I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N Torrens" pitchFamily="2" charset="-79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707904" y="5188808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40000"/>
                    <a:lumOff val="60000"/>
                    <a:alpha val="84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- סוף -</a:t>
            </a:r>
            <a:endParaRPr lang="he-IL" sz="720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chemeClr val="tx2">
                  <a:lumMod val="40000"/>
                  <a:lumOff val="60000"/>
                  <a:alpha val="84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6512" y="6389137"/>
            <a:ext cx="208333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hlinkClick r:id="rId4"/>
              </a:rPr>
              <a:t>www.hemdatyamim.022.co.il</a:t>
            </a:r>
            <a:endParaRPr lang="he-IL" sz="1050" dirty="0"/>
          </a:p>
        </p:txBody>
      </p:sp>
      <p:sp>
        <p:nvSpPr>
          <p:cNvPr id="8" name="TextBox 7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92D050"/>
                </a:solidFill>
                <a:effectLst>
                  <a:glow rad="101600">
                    <a:schemeClr val="accent3">
                      <a:satMod val="175000"/>
                      <a:alpha val="17000"/>
                    </a:schemeClr>
                  </a:glow>
                </a:effectLst>
                <a:cs typeface="Agas" pitchFamily="2" charset="-79"/>
              </a:rPr>
              <a:t>מצגות וחומרי עזר נוספים</a:t>
            </a:r>
          </a:p>
          <a:p>
            <a:r>
              <a:rPr lang="he-IL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92D050"/>
                </a:solidFill>
                <a:effectLst>
                  <a:glow rad="101600">
                    <a:schemeClr val="accent3">
                      <a:satMod val="175000"/>
                      <a:alpha val="17000"/>
                    </a:schemeClr>
                  </a:glow>
                </a:effectLst>
                <a:cs typeface="Agas" pitchFamily="2" charset="-79"/>
              </a:rPr>
              <a:t>באתר חמדת ימים</a:t>
            </a:r>
            <a:endParaRPr lang="he-IL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92D050"/>
              </a:solidFill>
              <a:effectLst>
                <a:glow rad="101600">
                  <a:schemeClr val="accent3">
                    <a:satMod val="175000"/>
                    <a:alpha val="17000"/>
                  </a:schemeClr>
                </a:glow>
              </a:effectLst>
              <a:cs typeface="Agas" pitchFamily="2" charset="-79"/>
            </a:endParaRPr>
          </a:p>
        </p:txBody>
      </p:sp>
      <p:pic>
        <p:nvPicPr>
          <p:cNvPr id="9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8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25" dur="3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3357</Words>
  <Application>Microsoft Office PowerPoint</Application>
  <PresentationFormat>‫הצגה על המסך (4:3)</PresentationFormat>
  <Paragraphs>480</Paragraphs>
  <Slides>179</Slides>
  <Notes>10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9</vt:i4>
      </vt:variant>
      <vt:variant>
        <vt:lpstr>כותרות שקופיות</vt:lpstr>
      </vt:variant>
      <vt:variant>
        <vt:i4>179</vt:i4>
      </vt:variant>
    </vt:vector>
  </HeadingPairs>
  <TitlesOfParts>
    <vt:vector size="194" baseType="lpstr">
      <vt:lpstr>Agas</vt:lpstr>
      <vt:lpstr>Arial</vt:lpstr>
      <vt:lpstr>BN Torrens</vt:lpstr>
      <vt:lpstr>Calibri</vt:lpstr>
      <vt:lpstr>Guttman Hatzvi</vt:lpstr>
      <vt:lpstr>Times New Roman</vt:lpstr>
      <vt:lpstr>ערכת נושא Office</vt:lpstr>
      <vt:lpstr>1_ערכת נושא Office</vt:lpstr>
      <vt:lpstr>2_ערכת נושא Office</vt:lpstr>
      <vt:lpstr>3_ערכת נושא Office</vt:lpstr>
      <vt:lpstr>4_ערכת נושא Office</vt:lpstr>
      <vt:lpstr>5_ערכת נושא Office</vt:lpstr>
      <vt:lpstr>6_ערכת נושא Office</vt:lpstr>
      <vt:lpstr>7_ערכת נושא Office</vt:lpstr>
      <vt:lpstr>8_ערכת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סהר</dc:creator>
  <cp:lastModifiedBy>User</cp:lastModifiedBy>
  <cp:revision>141</cp:revision>
  <dcterms:created xsi:type="dcterms:W3CDTF">2011-07-18T06:54:24Z</dcterms:created>
  <dcterms:modified xsi:type="dcterms:W3CDTF">2016-05-25T16:02:47Z</dcterms:modified>
</cp:coreProperties>
</file>