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C058"/>
    <a:srgbClr val="7AC76B"/>
    <a:srgbClr val="88CC7A"/>
    <a:srgbClr val="000000"/>
    <a:srgbClr val="FFFFFF"/>
    <a:srgbClr val="006EC0"/>
    <a:srgbClr val="CCE8C6"/>
    <a:srgbClr val="5AAE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100" d="100"/>
          <a:sy n="100" d="100"/>
        </p:scale>
        <p:origin x="-25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110700D-1EB2-4337-9176-4C1BB8392A08}" type="datetimeFigureOut">
              <a:rPr lang="he-IL" smtClean="0"/>
              <a:t>כ"ב/ניסן/תשע"ד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44C87B7-1F7D-4B1E-A11C-C7F53357F53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3293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4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8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9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10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14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CFCEC5-4F13-4FD8-B74A-BECB0D5B5708}" type="slidenum">
              <a:rPr lang="he-IL" smtClean="0">
                <a:solidFill>
                  <a:prstClr val="black"/>
                </a:solidFill>
              </a:rPr>
              <a:pPr/>
              <a:t>17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43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כ"ב/ניסן/תשע"ד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078546"/>
      </p:ext>
    </p:extLst>
  </p:cSld>
  <p:clrMapOvr>
    <a:masterClrMapping/>
  </p:clrMapOvr>
  <p:transition spd="slow" advClick="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כ"ב/ניסן/תשע"ד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410630"/>
      </p:ext>
    </p:extLst>
  </p:cSld>
  <p:clrMapOvr>
    <a:masterClrMapping/>
  </p:clrMapOvr>
  <p:transition spd="slow" advClick="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כ"ב/ניסן/תשע"ד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153435"/>
      </p:ext>
    </p:extLst>
  </p:cSld>
  <p:clrMapOvr>
    <a:masterClrMapping/>
  </p:clrMapOvr>
  <p:transition spd="slow" advClick="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כ"ב/ניסן/תשע"ד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820510"/>
      </p:ext>
    </p:extLst>
  </p:cSld>
  <p:clrMapOvr>
    <a:masterClrMapping/>
  </p:clrMapOvr>
  <p:transition spd="slow" advClick="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כ"ב/ניסן/תשע"ד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615433"/>
      </p:ext>
    </p:extLst>
  </p:cSld>
  <p:clrMapOvr>
    <a:masterClrMapping/>
  </p:clrMapOvr>
  <p:transition spd="slow" advClick="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כ"ב/ניסן/תשע"ד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334092"/>
      </p:ext>
    </p:extLst>
  </p:cSld>
  <p:clrMapOvr>
    <a:masterClrMapping/>
  </p:clrMapOvr>
  <p:transition spd="slow" advClick="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כ"ב/ניסן/תשע"ד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942143"/>
      </p:ext>
    </p:extLst>
  </p:cSld>
  <p:clrMapOvr>
    <a:masterClrMapping/>
  </p:clrMapOvr>
  <p:transition spd="slow" advClick="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כ"ב/ניסן/תשע"ד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58000"/>
      </p:ext>
    </p:extLst>
  </p:cSld>
  <p:clrMapOvr>
    <a:masterClrMapping/>
  </p:clrMapOvr>
  <p:transition spd="slow" advClick="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כ"ב/ניסן/תשע"ד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463537"/>
      </p:ext>
    </p:extLst>
  </p:cSld>
  <p:clrMapOvr>
    <a:masterClrMapping/>
  </p:clrMapOvr>
  <p:transition spd="slow" advClick="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כ"ב/ניסן/תשע"ד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080326"/>
      </p:ext>
    </p:extLst>
  </p:cSld>
  <p:clrMapOvr>
    <a:masterClrMapping/>
  </p:clrMapOvr>
  <p:transition spd="slow" advClick="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כ"ב/ניסן/תשע"ד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43551"/>
      </p:ext>
    </p:extLst>
  </p:cSld>
  <p:clrMapOvr>
    <a:masterClrMapping/>
  </p:clrMapOvr>
  <p:transition spd="slow" advClick="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A11FB3F-7103-44AF-AF57-7D069C9F39AF}" type="datetimeFigureOut">
              <a:rPr lang="he-IL" smtClean="0">
                <a:solidFill>
                  <a:srgbClr val="073E87"/>
                </a:solidFill>
              </a:rPr>
              <a:pPr/>
              <a:t>כ"ב/ניסן/תשע"ד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he-IL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FD2B929-7FF8-457F-A2B5-7ADDF994F20A}" type="slidenum">
              <a:rPr lang="he-IL" smtClean="0">
                <a:solidFill>
                  <a:srgbClr val="073E87"/>
                </a:solidFill>
              </a:rPr>
              <a:pPr/>
              <a:t>‹#›</a:t>
            </a:fld>
            <a:endParaRPr lang="he-IL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493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>
    <p:wipe dir="d"/>
  </p:transition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mdatyamim.022.co.il/BRPortal/br/P102.jsp?arc=805750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hyperlink" Target="http://www.hemdatyamim.022.co.il/BRPortal/br/P102.jsp?arc=809944" TargetMode="External"/><Relationship Id="rId4" Type="http://schemas.openxmlformats.org/officeDocument/2006/relationships/hyperlink" Target="http://www.hemdatyamim.022.co.i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323" y="685145"/>
            <a:ext cx="8071049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60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מלאכות מכבה ומבעיר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394" y="6373307"/>
            <a:ext cx="2587390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>
                <a:solidFill>
                  <a:srgbClr val="54A838"/>
                </a:solidFill>
                <a:hlinkClick r:id="rId3"/>
              </a:rPr>
              <a:t>מצגות וחומרי עזר נוספים באתר חמדת ימים</a:t>
            </a:r>
            <a:endParaRPr lang="he-IL" sz="1050" dirty="0">
              <a:solidFill>
                <a:srgbClr val="54A838"/>
              </a:solidFill>
            </a:endParaRPr>
          </a:p>
        </p:txBody>
      </p:sp>
      <p:pic>
        <p:nvPicPr>
          <p:cNvPr id="15" name="Picture 2" descr="D:\DOC\!\!\אתר חמדת ימים\כריכה חמדת ימים חלק ב'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92" y="3420980"/>
            <a:ext cx="2058892" cy="291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קבוצה 15"/>
          <p:cNvGrpSpPr/>
          <p:nvPr/>
        </p:nvGrpSpPr>
        <p:grpSpPr>
          <a:xfrm>
            <a:off x="3325216" y="4880078"/>
            <a:ext cx="3046984" cy="1789282"/>
            <a:chOff x="4788024" y="2977708"/>
            <a:chExt cx="2481263" cy="1225550"/>
          </a:xfrm>
        </p:grpSpPr>
        <p:pic>
          <p:nvPicPr>
            <p:cNvPr id="17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977708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8" name="TextBox 17">
              <a:hlinkClick r:id="" action="ppaction://hlinkshowjump?jump=nextslide"/>
            </p:cNvPr>
            <p:cNvSpPr txBox="1"/>
            <p:nvPr/>
          </p:nvSpPr>
          <p:spPr>
            <a:xfrm>
              <a:off x="5200563" y="3373151"/>
              <a:ext cx="1656184" cy="48485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4000" b="1" spc="20" dirty="0">
                  <a:ln>
                    <a:gradFill>
                      <a:gsLst>
                        <a:gs pos="0">
                          <a:srgbClr val="54A838">
                            <a:tint val="66000"/>
                            <a:satMod val="160000"/>
                          </a:srgbClr>
                        </a:gs>
                        <a:gs pos="50000">
                          <a:srgbClr val="54A838">
                            <a:tint val="44500"/>
                            <a:satMod val="160000"/>
                          </a:srgbClr>
                        </a:gs>
                        <a:gs pos="100000">
                          <a:srgbClr val="54A838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</a:ln>
                  <a:solidFill>
                    <a:srgbClr val="8E0000"/>
                  </a:solidFill>
                  <a:effectLst>
                    <a:glow rad="76200">
                      <a:srgbClr val="E27E40"/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</a:p>
          </p:txBody>
        </p:sp>
      </p:grpSp>
      <p:sp>
        <p:nvSpPr>
          <p:cNvPr id="20" name="כותרת 1"/>
          <p:cNvSpPr>
            <a:spLocks noGrp="1"/>
          </p:cNvSpPr>
          <p:nvPr>
            <p:ph type="ctrTitle"/>
          </p:nvPr>
        </p:nvSpPr>
        <p:spPr>
          <a:xfrm>
            <a:off x="1156160" y="2060849"/>
            <a:ext cx="6836296" cy="792087"/>
          </a:xfrm>
        </p:spPr>
        <p:txBody>
          <a:bodyPr>
            <a:normAutofit fontScale="90000"/>
          </a:bodyPr>
          <a:lstStyle/>
          <a:p>
            <a:r>
              <a:rPr lang="he-IL" sz="32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מצגת שאלות מסכמות על מלאכות מכבה ומבעיר</a:t>
            </a:r>
            <a:br>
              <a:rPr lang="he-IL" sz="32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על </a:t>
            </a:r>
            <a:r>
              <a:rPr lang="he-IL" sz="3200" b="1" spc="20" dirty="0">
                <a:ln w="3175">
                  <a:solidFill>
                    <a:srgbClr val="89358B"/>
                  </a:solidFill>
                </a:ln>
                <a:solidFill>
                  <a:srgbClr val="8E0000"/>
                </a:solidFill>
                <a:effectLst>
                  <a:glow>
                    <a:schemeClr val="bg1">
                      <a:lumMod val="75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פי הספר חמדת ימים חלק ב</a:t>
            </a:r>
            <a:endParaRPr lang="he-IL" sz="3200" b="1" spc="20" dirty="0">
              <a:ln w="3175">
                <a:solidFill>
                  <a:srgbClr val="89358B"/>
                </a:solidFill>
              </a:ln>
              <a:solidFill>
                <a:srgbClr val="8E0000"/>
              </a:solidFill>
              <a:effectLst>
                <a:glow>
                  <a:schemeClr val="bg1">
                    <a:lumMod val="75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82535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996818" y="1124744"/>
            <a:ext cx="7215032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מה </a:t>
            </a:r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דינו של המכבה אש משום שאינו זקוק </a:t>
            </a:r>
            <a:r>
              <a:rPr lang="he-IL" sz="32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לה? 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259632" y="2060848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הרי זו מלאכה שאינה צריכה לגופה ואסור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מדרבנן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לעשות כן.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1. מכבה - חיוב המלאכה מהתורה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051720" y="3068960"/>
            <a:ext cx="61798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הרי זו מלאכה הצריכה לגופה ואסור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מדאורייתא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לעשות כן.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170</a:t>
              </a:r>
            </a:p>
          </p:txBody>
        </p:sp>
      </p:grpSp>
      <p:sp>
        <p:nvSpPr>
          <p:cNvPr id="16" name="TextBox 15">
            <a:hlinkClick r:id="" action="ppaction://hlinkshowjump?jump=previousslide"/>
          </p:cNvPr>
          <p:cNvSpPr txBox="1"/>
          <p:nvPr/>
        </p:nvSpPr>
        <p:spPr>
          <a:xfrm>
            <a:off x="3053680" y="5094525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38100">
                    <a:schemeClr val="bg2">
                      <a:lumMod val="10000"/>
                      <a:lumOff val="90000"/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2267744" y="4052463"/>
            <a:ext cx="596386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הרי זו מלאכה שאינה צריכה לגופה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וחייבים עליה מדאורייתא.</a:t>
            </a:r>
          </a:p>
        </p:txBody>
      </p:sp>
      <p:sp>
        <p:nvSpPr>
          <p:cNvPr id="3" name="מלבן מעוגל 2"/>
          <p:cNvSpPr/>
          <p:nvPr/>
        </p:nvSpPr>
        <p:spPr>
          <a:xfrm>
            <a:off x="-2585413" y="3105717"/>
            <a:ext cx="3052957" cy="646566"/>
          </a:xfrm>
          <a:prstGeom prst="roundRect">
            <a:avLst/>
          </a:prstGeom>
          <a:solidFill>
            <a:srgbClr val="0070C0"/>
          </a:solidFill>
          <a:ln w="19050">
            <a:solidFill>
              <a:srgbClr val="006E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1" anchor="ctr"/>
          <a:lstStyle/>
          <a:p>
            <a:r>
              <a:rPr lang="he-IL" sz="1100" dirty="0" smtClean="0">
                <a:solidFill>
                  <a:srgbClr val="FFFFFF"/>
                </a:solidFill>
              </a:rPr>
              <a:t>הוראות</a:t>
            </a:r>
            <a:endParaRPr lang="he-IL" dirty="0" smtClean="0">
              <a:solidFill>
                <a:srgbClr val="FFFFFF"/>
              </a:solidFill>
            </a:endParaRPr>
          </a:p>
          <a:p>
            <a:pPr algn="ctr"/>
            <a:endParaRPr lang="he-IL" dirty="0"/>
          </a:p>
        </p:txBody>
      </p:sp>
      <p:sp>
        <p:nvSpPr>
          <p:cNvPr id="20" name="TextBox 19"/>
          <p:cNvSpPr txBox="1"/>
          <p:nvPr/>
        </p:nvSpPr>
        <p:spPr>
          <a:xfrm>
            <a:off x="0" y="3382951"/>
            <a:ext cx="46014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spc="-210" dirty="0" smtClean="0">
                <a:solidFill>
                  <a:srgbClr val="000000"/>
                </a:solidFill>
              </a:rPr>
              <a:t>&lt;&lt;</a:t>
            </a:r>
            <a:endParaRPr lang="he-IL" b="1" spc="-210" dirty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819996" y="-218035"/>
            <a:ext cx="10576572" cy="7571303"/>
          </a:xfrm>
          <a:prstGeom prst="rect">
            <a:avLst/>
          </a:prstGeom>
          <a:solidFill>
            <a:srgbClr val="000000">
              <a:alpha val="50000"/>
            </a:srgbClr>
          </a:solidFill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1">
                    <a:alpha val="0"/>
                  </a:schemeClr>
                </a:solidFill>
              </a:rPr>
              <a:t>שחור</a:t>
            </a: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8" name="מלבן מעוגל 7"/>
          <p:cNvSpPr/>
          <p:nvPr/>
        </p:nvSpPr>
        <p:spPr>
          <a:xfrm>
            <a:off x="726955" y="2564904"/>
            <a:ext cx="2476893" cy="1631575"/>
          </a:xfrm>
          <a:prstGeom prst="roundRect">
            <a:avLst/>
          </a:prstGeom>
          <a:gradFill flip="none" rotWithShape="1">
            <a:gsLst>
              <a:gs pos="7083">
                <a:srgbClr val="69C058"/>
              </a:gs>
              <a:gs pos="26000">
                <a:srgbClr val="7AC76B"/>
              </a:gs>
              <a:gs pos="52000">
                <a:srgbClr val="88CC7A"/>
              </a:gs>
              <a:gs pos="73000">
                <a:schemeClr val="accent1">
                  <a:tint val="66000"/>
                  <a:satMod val="1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 anchorCtr="0"/>
          <a:lstStyle/>
          <a:p>
            <a:pPr algn="ctr"/>
            <a:r>
              <a:rPr lang="he-IL" sz="2000" b="1" dirty="0" smtClean="0">
                <a:cs typeface="David" pitchFamily="2" charset="-79"/>
              </a:rPr>
              <a:t>לחץ בעזרת העכבר</a:t>
            </a:r>
          </a:p>
          <a:p>
            <a:pPr algn="ctr"/>
            <a:r>
              <a:rPr lang="he-IL" sz="2000" b="1" dirty="0" smtClean="0">
                <a:cs typeface="David" pitchFamily="2" charset="-79"/>
              </a:rPr>
              <a:t>על התשובה הנכונה</a:t>
            </a:r>
          </a:p>
          <a:p>
            <a:pPr algn="ctr"/>
            <a:endParaRPr lang="he-IL" sz="500" b="1" dirty="0" smtClean="0">
              <a:cs typeface="David" pitchFamily="2" charset="-79"/>
            </a:endParaRPr>
          </a:p>
          <a:p>
            <a:pPr algn="ctr">
              <a:lnSpc>
                <a:spcPts val="1300"/>
              </a:lnSpc>
            </a:pPr>
            <a:r>
              <a:rPr lang="he-IL" sz="1400" b="1" dirty="0" smtClean="0">
                <a:cs typeface="David" pitchFamily="2" charset="-79"/>
              </a:rPr>
              <a:t>(להצגת סמן לייזר - לחץ והחזק</a:t>
            </a:r>
          </a:p>
          <a:p>
            <a:pPr algn="ctr">
              <a:lnSpc>
                <a:spcPts val="1300"/>
              </a:lnSpc>
            </a:pPr>
            <a:r>
              <a:rPr lang="en-US" sz="1400" b="1" dirty="0" smtClean="0">
                <a:cs typeface="David" pitchFamily="2" charset="-79"/>
              </a:rPr>
              <a:t>Ctrl</a:t>
            </a:r>
            <a:r>
              <a:rPr lang="he-IL" sz="1400" b="1" dirty="0" smtClean="0">
                <a:cs typeface="David" pitchFamily="2" charset="-79"/>
              </a:rPr>
              <a:t> + לחצן העכבר)</a:t>
            </a:r>
          </a:p>
          <a:p>
            <a:pPr algn="ctr">
              <a:lnSpc>
                <a:spcPts val="1300"/>
              </a:lnSpc>
            </a:pPr>
            <a:endParaRPr lang="he-IL" sz="1400" b="1" dirty="0">
              <a:cs typeface="David" pitchFamily="2" charset="-79"/>
            </a:endParaRPr>
          </a:p>
          <a:p>
            <a:pPr algn="ctr">
              <a:lnSpc>
                <a:spcPts val="1300"/>
              </a:lnSpc>
            </a:pPr>
            <a:endParaRPr lang="he-IL" sz="1400" b="1" dirty="0">
              <a:cs typeface="David" pitchFamily="2" charset="-79"/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1494273" y="3764431"/>
            <a:ext cx="792087" cy="300337"/>
          </a:xfrm>
          <a:prstGeom prst="roundRect">
            <a:avLst/>
          </a:prstGeom>
          <a:solidFill>
            <a:srgbClr val="0070C0"/>
          </a:solidFill>
          <a:ln w="19050">
            <a:solidFill>
              <a:srgbClr val="006E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rgbClr val="FFFFFF"/>
                </a:solidFill>
              </a:rPr>
              <a:t>אישור</a:t>
            </a:r>
            <a:endParaRPr lang="he-IL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98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32" presetClass="emph" presetSubtype="0" fill="hold" grpId="1" nodeType="afterEffect">
                                  <p:stCondLst>
                                    <p:cond delay="1100"/>
                                  </p:stCondLst>
                                  <p:childTnLst>
                                    <p:animRot by="120000">
                                      <p:cBhvr>
                                        <p:cTn id="20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900"/>
                            </p:stCondLst>
                            <p:childTnLst>
                              <p:par>
                                <p:cTn id="26" presetID="32" presetClass="emph" presetSubtype="0" fill="hold" grpId="4" nodeType="afterEffect">
                                  <p:stCondLst>
                                    <p:cond delay="3600"/>
                                  </p:stCondLst>
                                  <p:childTnLst>
                                    <p:animRot by="120000">
                                      <p:cBhvr>
                                        <p:cTn id="27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6" grpId="1"/>
      <p:bldP spid="15" grpId="0"/>
      <p:bldP spid="3" grpId="0" animBg="1"/>
      <p:bldP spid="3" grpId="1" animBg="1"/>
      <p:bldP spid="3" grpId="2" animBg="1"/>
      <p:bldP spid="3" grpId="3" animBg="1"/>
      <p:bldP spid="3" grpId="4" animBg="1"/>
      <p:bldP spid="20" grpId="0"/>
      <p:bldP spid="20" grpId="1"/>
      <p:bldP spid="20" grpId="2"/>
      <p:bldP spid="20" grpId="3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4" grpId="0" animBg="1"/>
      <p:bldP spid="14" grpId="1" animBg="1"/>
      <p:bldP spid="14" grpId="2" animBg="1"/>
      <p:bldP spid="14" grpId="3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996818" y="1124744"/>
            <a:ext cx="7215032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מה </a:t>
            </a:r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דינו של המכבה אש משום שאינו זקוק </a:t>
            </a:r>
            <a:r>
              <a:rPr lang="he-IL" sz="32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לה? 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0323" y="2060848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הרי זו מלאכה שאינה צריכה לגופה ואסור 	מדרבנן לעשות כן.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1. מכבה - חיוב המלאכה מהתורה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3068960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הרי זו מלאכה הצריכה לגופה ואסור 	מדאורייתא לעשות כן.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4052463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הרי זו מלאכה שאינה צריכה לגופה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וחייבים עליה מדאורייתא.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170</a:t>
              </a: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3" name="קבוצה 22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4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TextBox 24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7030A0">
                        <a:lumMod val="75000"/>
                      </a:srgbClr>
                    </a:solidFill>
                  </a:ln>
                  <a:solidFill>
                    <a:srgbClr val="000000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7030A0">
                      <a:lumMod val="75000"/>
                    </a:srgbClr>
                  </a:solidFill>
                </a:ln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1578098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996818" y="1124745"/>
            <a:ext cx="7215032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באילו מקרים מותר לכבות דליקה?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30323" y="2060848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כיבוי דליקה מותר במקרה של חשש לפיקוח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נפש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וכן במקום של חשש נזק לרבים בגופם.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2. כיבוי דליקה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3068960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כיבוי דליקה מותר רק במקרה של חשש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לפיקוח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נפש.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4052463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כיבוי דליקה מותר גם במקרה של הפסד ממוני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משמעותי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170</a:t>
              </a:r>
            </a:p>
          </p:txBody>
        </p:sp>
      </p:grpSp>
      <p:sp>
        <p:nvSpPr>
          <p:cNvPr id="15" name="TextBox 14">
            <a:hlinkClick r:id="" action="ppaction://hlinkshowjump?jump=previousslide"/>
          </p:cNvPr>
          <p:cNvSpPr txBox="1"/>
          <p:nvPr/>
        </p:nvSpPr>
        <p:spPr>
          <a:xfrm>
            <a:off x="3053680" y="5094525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38100">
                    <a:schemeClr val="bg2">
                      <a:lumMod val="10000"/>
                      <a:lumOff val="90000"/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69348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996818" y="1124745"/>
            <a:ext cx="7215032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באילו מקרים מותר לכבות דליקה?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0323" y="2060848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כיבוי דליקה מותר במקרה של חשש לפיקוח 	נפש, וכן במקום של חשש נזק לרבים בגופם.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2. כיבוי דליקה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3068960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כיבוי דליקה מותר רק במקרה של חשש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לפיקוח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נפש.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4052463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כיבוי דליקה מותר גם במקרה של הפסד ממוני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משמעותי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170</a:t>
              </a: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3" name="קבוצה 22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4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TextBox 24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7030A0">
                        <a:lumMod val="75000"/>
                      </a:srgbClr>
                    </a:solidFill>
                  </a:ln>
                  <a:solidFill>
                    <a:srgbClr val="000000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7030A0">
                      <a:lumMod val="75000"/>
                    </a:srgbClr>
                  </a:solidFill>
                </a:ln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5955842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996818" y="1124745"/>
            <a:ext cx="7215032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מה דינו של גרם כיבוי בשבת?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0323" y="2060848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לדעת השולחן ערוך - מותר רק במקום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הפסד,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לדעת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הרמ"א - מותר.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3. גרם כיבוי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3068960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כיבוי דליקה מותר רק במקרה של חשש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לפיקוח נפש.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31660" y="4052463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לדעת השולחן ערוך - מותר, לדעת הרמ"א -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מותר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רק במקום הפסד.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172</a:t>
              </a:r>
            </a:p>
          </p:txBody>
        </p:sp>
      </p:grpSp>
      <p:sp>
        <p:nvSpPr>
          <p:cNvPr id="15" name="TextBox 14">
            <a:hlinkClick r:id="" action="ppaction://hlinkshowjump?jump=previousslide"/>
          </p:cNvPr>
          <p:cNvSpPr txBox="1"/>
          <p:nvPr/>
        </p:nvSpPr>
        <p:spPr>
          <a:xfrm>
            <a:off x="3053680" y="5094525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38100">
                    <a:schemeClr val="bg2">
                      <a:lumMod val="10000"/>
                      <a:lumOff val="90000"/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91621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996818" y="1124745"/>
            <a:ext cx="7215032" cy="792087"/>
          </a:xfrm>
        </p:spPr>
        <p:txBody>
          <a:bodyPr>
            <a:normAutofit/>
          </a:bodyPr>
          <a:lstStyle/>
          <a:p>
            <a:pPr algn="r"/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מה דינו של גרם כיבוי בשבת?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0323" y="2060848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לדעת השולחן ערוך - מותר רק במקום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הפסד,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לדעת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הרמ"א - מותר.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3. גרם כיבוי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3068960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כיבוי דליקה מותר רק במקרה של חשש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לפיקוח נפש.</a:t>
            </a:r>
            <a:endParaRPr lang="he-IL" sz="3200" b="1" spc="30" dirty="0">
              <a:ln>
                <a:solidFill>
                  <a:srgbClr val="073E87">
                    <a:lumMod val="75000"/>
                  </a:srgb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4052463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לדעת השולחן ערוך - מותר, לדעת הרמ"א - 	מותר רק במקום הפסד.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172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231740" y="485136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5" name="קבוצה 24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7030A0">
                        <a:lumMod val="75000"/>
                      </a:srgbClr>
                    </a:solidFill>
                  </a:ln>
                  <a:solidFill>
                    <a:srgbClr val="000000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7030A0">
                      <a:lumMod val="75000"/>
                    </a:srgbClr>
                  </a:solidFill>
                </a:ln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3547645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996818" y="1196753"/>
            <a:ext cx="7215032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איזו מהפעולות הבאות אינה אסורה משום מבעיר?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0323" y="2204936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הוספת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שמן לנר דולק.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99319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4. מבעיר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2925016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הגבהת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עוצמת האש בכיריים.</a:t>
            </a: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31660" y="3645024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לבישת בגד סינטטי שיוצאים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ממנו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ניצוצות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 חשמל סטטי.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174</a:t>
              </a:r>
            </a:p>
          </p:txBody>
        </p:sp>
      </p:grpSp>
      <p:sp>
        <p:nvSpPr>
          <p:cNvPr id="15" name="TextBox 14">
            <a:hlinkClick r:id="" action="ppaction://hlinkshowjump?jump=previousslide"/>
          </p:cNvPr>
          <p:cNvSpPr txBox="1"/>
          <p:nvPr/>
        </p:nvSpPr>
        <p:spPr>
          <a:xfrm>
            <a:off x="3053680" y="479715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38100">
                    <a:schemeClr val="bg2">
                      <a:lumMod val="10000"/>
                      <a:lumOff val="90000"/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9389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996818" y="1196753"/>
            <a:ext cx="7215032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איזו מהפעולות הבאות אינה אסורה משום מבעיר?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0323" y="2204936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הוספת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שמן לנר דולק.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99319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4. מבעיר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2925016"/>
            <a:ext cx="771408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הגבהת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עוצמת האש בכיריים.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3645024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לבישת בגד סינטטי שיוצאים ממנו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ניצוצות של חשמל סטטי.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174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231740" y="472514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0" name="קבוצה 19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TextBox 2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7030A0">
                        <a:lumMod val="75000"/>
                      </a:srgbClr>
                    </a:solidFill>
                  </a:ln>
                  <a:solidFill>
                    <a:srgbClr val="000000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7030A0">
                      <a:lumMod val="75000"/>
                    </a:srgbClr>
                  </a:solidFill>
                </a:ln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6612629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31660" y="1700809"/>
            <a:ext cx="7928772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ישנם שמנים שחכמים גזרו שלא להשתמש בהם בשבת. מהי סיבת האיסור?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499992" y="2709064"/>
            <a:ext cx="3731614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מפני סכנת שריפה.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43335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5. במה מדליקין ובמה אין מדליקין </a:t>
            </a: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491880" y="3429144"/>
            <a:ext cx="473972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מפני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שאינם דולקים היטב.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3131840" y="4149152"/>
            <a:ext cx="509976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מפני שאינם ראויים למאכל.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174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3053680" y="479715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38100">
                    <a:schemeClr val="bg2">
                      <a:lumMod val="10000"/>
                      <a:lumOff val="90000"/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757638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31660" y="1700809"/>
            <a:ext cx="7928772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ישנם שמנים שחכמים גזרו שלא להשתמש בהם בשבת. מהי סיבת האיסור?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380964" y="2709064"/>
            <a:ext cx="3850641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מפני סכנת שריפה.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643335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5. במה מדליקין ובמה אין מדליקין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325215" y="3429144"/>
            <a:ext cx="490639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 מפני שאינם דולקים היטב.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3059832" y="4149152"/>
            <a:ext cx="5171773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מפני שאינם ראויים למאכל.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174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231740" y="472514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0" name="קבוצה 19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TextBox 2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7030A0">
                        <a:lumMod val="75000"/>
                      </a:srgbClr>
                    </a:solidFill>
                  </a:ln>
                  <a:solidFill>
                    <a:srgbClr val="000000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7030A0">
                      <a:lumMod val="75000"/>
                    </a:srgbClr>
                  </a:solidFill>
                </a:ln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22711467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5496" y="1340768"/>
            <a:ext cx="8452022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האם מותר להשתמש בשבת במתקן למים חמים (מיני-בר) שאין בו "פיקוד שבת"? 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30324" y="2276871"/>
            <a:ext cx="7701282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אסור להשתמש בו משום שגורם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לבישול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המים הנכנסים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למתקן.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6. מתקן מים חמים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3213119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נחלקו אם מותר להשתמש משום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שהדבר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משפיע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על התרמוסטט.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4196478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להשתמש בתנאי שהוצאת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המים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אינה נעשית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על ידי הפעלה חשמלית.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180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053680" y="5094525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38100">
                    <a:schemeClr val="bg2">
                      <a:lumMod val="10000"/>
                      <a:lumOff val="90000"/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58286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0" grpId="0"/>
      <p:bldP spid="2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5496" y="1340768"/>
            <a:ext cx="8452022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האם מותר להשתמש בשבת במתקן למים חמים (מיני-בר) שאין בו "פיקוד שבת"? 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0324" y="2276871"/>
            <a:ext cx="7701282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אסור להשתמש בו משום שגורם לבישול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המים הנכנסים למתקן.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6. מתקן מים חמים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3213119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נחלקו אם מותר להשתמש משום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שהדבר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משפיע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על התרמוסטט.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4196478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להשתמש בתנאי שהוצאת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המים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אינה נעשית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על ידי הפעלה חשמלית.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180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231740" y="4941168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0" name="קבוצה 19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TextBox 2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7030A0">
                        <a:lumMod val="75000"/>
                      </a:srgbClr>
                    </a:solidFill>
                  </a:ln>
                  <a:solidFill>
                    <a:srgbClr val="000000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7030A0">
                      <a:lumMod val="75000"/>
                    </a:srgbClr>
                  </a:solidFill>
                </a:ln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7074918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101384" y="1124745"/>
            <a:ext cx="7215032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האם מותר בשבת לשנות את מצבו של שעון השבת?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0324" y="2060848"/>
            <a:ext cx="7701282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בשעון שבת אלקטרוני מותר לבצע כל שינוי.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71327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7. שינוי שעה בשעון שבת </a:t>
            </a:r>
          </a:p>
        </p:txBody>
      </p:sp>
      <p:sp>
        <p:nvSpPr>
          <p:cNvPr id="13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17520" y="2684311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בשעון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מכני מותר לשנות כך שיפסיק את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זרם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החשמל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בשעה מאוחרת יותר.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3645024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בשעון מכני מותר לשנות כך שיפסיק את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זרם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החשמל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בשעה מוקדמת יותר.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180</a:t>
              </a:r>
            </a:p>
          </p:txBody>
        </p:sp>
      </p:grp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531661" y="4581128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ד.	כל התשובות נכונות.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53680" y="5094525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38100">
                    <a:schemeClr val="bg2">
                      <a:lumMod val="10000"/>
                      <a:lumOff val="90000"/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6176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20" grpId="0"/>
      <p:bldP spid="20" grpId="1"/>
      <p:bldP spid="20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101384" y="1124745"/>
            <a:ext cx="7215032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האם מותר בשבת לשנות את מצבו של שעון השבת?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30324" y="2060848"/>
            <a:ext cx="7701282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בשעון שבת אלקטרוני מותר לבצע כל שינוי.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571327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7. שינוי שעה בשעון שבת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2684311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בשעון מכני מותר לשנות כך שיפסיק את זרם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החשמל בשעה מאוחרת יותר.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3645024"/>
            <a:ext cx="769994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בשעון מכני מותר לשנות כך שיפסיק את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זרם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החשמל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בשעה מוקדמת יותר.</a:t>
            </a:r>
          </a:p>
        </p:txBody>
      </p:sp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180</a:t>
              </a:r>
            </a:p>
          </p:txBody>
        </p:sp>
      </p:grp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531661" y="4581128"/>
            <a:ext cx="7699945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ד.	כל התשובות נכונות.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31740" y="4941168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21" name="קבוצה 20"/>
          <p:cNvGrpSpPr/>
          <p:nvPr/>
        </p:nvGrpSpPr>
        <p:grpSpPr>
          <a:xfrm>
            <a:off x="3325215" y="5443810"/>
            <a:ext cx="2481263" cy="1225550"/>
            <a:chOff x="3330575" y="2816225"/>
            <a:chExt cx="2481263" cy="1225550"/>
          </a:xfrm>
        </p:grpSpPr>
        <p:pic>
          <p:nvPicPr>
            <p:cNvPr id="2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3" name="TextBox 2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7030A0">
                        <a:lumMod val="75000"/>
                      </a:srgbClr>
                    </a:solidFill>
                  </a:ln>
                  <a:solidFill>
                    <a:srgbClr val="000000"/>
                  </a:solidFill>
                  <a:latin typeface="David" pitchFamily="34" charset="-79"/>
                  <a:cs typeface="David" pitchFamily="34" charset="-79"/>
                </a:rPr>
                <a:t>המשך</a:t>
              </a:r>
              <a:endParaRPr lang="he-IL" sz="3200" dirty="0">
                <a:ln w="3175">
                  <a:solidFill>
                    <a:srgbClr val="7030A0">
                      <a:lumMod val="75000"/>
                    </a:srgbClr>
                  </a:solidFill>
                </a:ln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9535564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182</a:t>
              </a:r>
            </a:p>
          </p:txBody>
        </p:sp>
      </p:grp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016522" y="1748208"/>
            <a:ext cx="7215032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האם מותר בשבת להכניס כלים למדיח ולסגור את דלתו, כך שבהמשך השבת יפעל על ידי שעון שבת שכיוונו מבעוד יום?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מלבן מעוגל 10"/>
          <p:cNvSpPr/>
          <p:nvPr/>
        </p:nvSpPr>
        <p:spPr>
          <a:xfrm>
            <a:off x="389384" y="908720"/>
            <a:ext cx="8352929" cy="568863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43017" y="2651150"/>
            <a:ext cx="768858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אסור מפני שמזלזל בקדושת השבת.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8. מדיח כלים בשבת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3332383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לכתחילה, מפני שמהדר בעונג שבת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-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שאינו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צריך לשטוף את הכלים בידיו.</a:t>
            </a:r>
          </a:p>
        </p:txBody>
      </p:sp>
      <p:sp>
        <p:nvSpPr>
          <p:cNvPr id="1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31660" y="4340495"/>
            <a:ext cx="7699945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רק בתנאי שמנטרלים מראש את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המנגנון שיוצר קשר בין סגירת הדלת 	להפעלת המדיח.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53680" y="5652537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 w="635">
                  <a:solidFill>
                    <a:srgbClr val="7030A0">
                      <a:lumMod val="60000"/>
                      <a:lumOff val="40000"/>
                    </a:srgbClr>
                  </a:solidFill>
                </a:ln>
                <a:solidFill>
                  <a:srgbClr val="8E0000"/>
                </a:solidFill>
                <a:effectLst>
                  <a:glow rad="38100">
                    <a:schemeClr val="bg2">
                      <a:lumMod val="10000"/>
                      <a:lumOff val="90000"/>
                      <a:alpha val="31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32469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/>
      <p:bldP spid="16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algn="ctr" fontAlgn="base">
                <a:lnSpc>
                  <a:spcPts val="1400"/>
                </a:lnSpc>
                <a:spcBef>
                  <a:spcPct val="0"/>
                </a:spcBef>
              </a:pPr>
              <a:r>
                <a:rPr lang="he-IL" dirty="0">
                  <a:solidFill>
                    <a:prstClr val="black"/>
                  </a:solidFill>
                  <a:latin typeface="Calibri" pitchFamily="34" charset="0"/>
                  <a:ea typeface="Arial" pitchFamily="34" charset="0"/>
                  <a:cs typeface="BN Torrens" pitchFamily="2" charset="-79"/>
                </a:rPr>
                <a:t>182</a:t>
              </a:r>
            </a:p>
          </p:txBody>
        </p:sp>
      </p:grp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016522" y="1748208"/>
            <a:ext cx="7215032" cy="792087"/>
          </a:xfrm>
        </p:spPr>
        <p:txBody>
          <a:bodyPr>
            <a:normAutofit fontScale="90000"/>
          </a:bodyPr>
          <a:lstStyle/>
          <a:p>
            <a:pPr algn="r"/>
            <a:r>
              <a:rPr lang="he-IL" sz="3200" b="1" spc="20" dirty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David" pitchFamily="34" charset="-79"/>
                <a:cs typeface="David" pitchFamily="34" charset="-79"/>
              </a:rPr>
              <a:t>האם מותר בשבת להכניס כלים למדיח ולסגור את דלתו, כך שבהמשך השבת יפעל על ידי שעון שבת שכיוונו מבעוד יום?</a:t>
            </a:r>
            <a:endParaRPr lang="he-IL" sz="3200" b="1" spc="20" dirty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5">
                  <a:lumMod val="60000"/>
                  <a:lumOff val="40000"/>
                </a:schemeClr>
              </a:solidFill>
              <a:latin typeface="David" pitchFamily="34" charset="-79"/>
              <a:ea typeface="+mn-ea"/>
              <a:cs typeface="David" pitchFamily="34" charset="-79"/>
            </a:endParaRPr>
          </a:p>
        </p:txBody>
      </p:sp>
      <p:cxnSp>
        <p:nvCxnSpPr>
          <p:cNvPr id="10" name="מחבר ישר 9"/>
          <p:cNvCxnSpPr/>
          <p:nvPr/>
        </p:nvCxnSpPr>
        <p:spPr>
          <a:xfrm>
            <a:off x="1600212" y="6165304"/>
            <a:ext cx="7220260" cy="0"/>
          </a:xfrm>
          <a:prstGeom prst="line">
            <a:avLst/>
          </a:prstGeom>
          <a:ln cmpd="thickThin">
            <a:prstDash val="lgDashDotDot"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43017" y="2651150"/>
            <a:ext cx="768858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אסור מפני שמזלזל בקדושת השבת.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>
                <a:ln>
                  <a:gradFill>
                    <a:gsLst>
                      <a:gs pos="0">
                        <a:srgbClr val="31B6FD">
                          <a:tint val="66000"/>
                          <a:satMod val="160000"/>
                        </a:srgbClr>
                      </a:gs>
                      <a:gs pos="50000">
                        <a:srgbClr val="31B6FD">
                          <a:tint val="44500"/>
                          <a:satMod val="160000"/>
                        </a:srgbClr>
                      </a:gs>
                      <a:gs pos="100000">
                        <a:srgbClr val="31B6F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8. מדיח כלים בשבת 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517520" y="3332383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לכתחילה, מפני שמהדר בעונג שבת 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-</a:t>
            </a:r>
          </a:p>
          <a:p>
            <a:pPr eaLnBrk="1" hangingPunct="1">
              <a:lnSpc>
                <a:spcPts val="3000"/>
              </a:lnSpc>
              <a:tabLst>
                <a:tab pos="452438" algn="r"/>
              </a:tabLst>
            </a:pP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שאינו </a:t>
            </a:r>
            <a:r>
              <a:rPr lang="he-IL" sz="3200" b="1" spc="30" dirty="0">
                <a:ln>
                  <a:solidFill>
                    <a:srgbClr val="073E87">
                      <a:lumMod val="75000"/>
                    </a:srgb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צריך לשטוף את הכלים בידיו.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31660" y="4340495"/>
            <a:ext cx="7699945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מותר רק בתנאי שמנטרלים מראש את</a:t>
            </a:r>
          </a:p>
          <a:p>
            <a:pPr eaLnBrk="1" hangingPunct="1">
              <a:lnSpc>
                <a:spcPts val="3000"/>
              </a:lnSpc>
              <a:tabLst>
                <a:tab pos="444500" algn="r"/>
              </a:tabLst>
            </a:pPr>
            <a:r>
              <a:rPr lang="he-IL" sz="3200" b="1" spc="30" dirty="0">
                <a:ln w="19050">
                  <a:noFill/>
                </a:ln>
                <a:solidFill>
                  <a:srgbClr val="7030A0"/>
                </a:solidFill>
                <a:effectLst>
                  <a:glow rad="1270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המנגנון שיוצר קשר בין סגירת הדלת 	להפעלת המדיח.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07904" y="5188808"/>
            <a:ext cx="295232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7200" dirty="0">
                <a:solidFill>
                  <a:srgbClr val="600000">
                    <a:lumMod val="50000"/>
                  </a:srgbClr>
                </a:solidFill>
                <a:effectLst>
                  <a:glow rad="228600">
                    <a:srgbClr val="54A838">
                      <a:satMod val="175000"/>
                      <a:alpha val="40000"/>
                    </a:srgbClr>
                  </a:glow>
                </a:effectLst>
              </a:rPr>
              <a:t>- סוף -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5496" y="6373307"/>
            <a:ext cx="1956520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50" dirty="0">
                <a:solidFill>
                  <a:srgbClr val="0070C0"/>
                </a:solidFill>
                <a:hlinkClick r:id="rId4"/>
              </a:rPr>
              <a:t>www.hemdatyamim.022.co.il</a:t>
            </a:r>
            <a:endParaRPr lang="he-IL" sz="1050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59632" y="5099491"/>
            <a:ext cx="3456052" cy="5616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ts val="3600"/>
              </a:lnSpc>
            </a:pPr>
            <a:r>
              <a:rPr lang="he-IL" sz="3200" b="1" spc="3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</a:t>
            </a:r>
            <a:r>
              <a:rPr lang="he-IL" sz="3200" b="1" spc="30" dirty="0" smtClean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5BD078">
                    <a:lumMod val="75000"/>
                  </a:srgb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!</a:t>
            </a:r>
            <a:endParaRPr lang="he-IL" sz="3200" b="1" spc="30" dirty="0">
              <a:ln>
                <a:solidFill>
                  <a:prstClr val="black">
                    <a:lumMod val="85000"/>
                    <a:lumOff val="15000"/>
                  </a:prstClr>
                </a:solidFill>
              </a:ln>
              <a:solidFill>
                <a:srgbClr val="5BD078">
                  <a:lumMod val="75000"/>
                </a:srgb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1" name="TextBox 20">
            <a:hlinkClick r:id="rId5"/>
          </p:cNvPr>
          <p:cNvSpPr txBox="1"/>
          <p:nvPr/>
        </p:nvSpPr>
        <p:spPr>
          <a:xfrm>
            <a:off x="2140284" y="5963192"/>
            <a:ext cx="270175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>
                <a:solidFill>
                  <a:srgbClr val="509D36"/>
                </a:solidFill>
              </a:rPr>
              <a:t>מצגות וחומרי עזר נוספים</a:t>
            </a:r>
          </a:p>
          <a:p>
            <a:r>
              <a:rPr lang="he-IL" b="1" dirty="0">
                <a:solidFill>
                  <a:srgbClr val="509D36"/>
                </a:solidFill>
              </a:rPr>
              <a:t>באתר חמדת ימים</a:t>
            </a:r>
          </a:p>
        </p:txBody>
      </p:sp>
      <p:pic>
        <p:nvPicPr>
          <p:cNvPr id="22" name="Picture 3" descr="D:\DOC\!\אברהם אביחי\תיקיה חדשה (2)\open_icon_library-standard-0.11\open_icon_library-standard\icons\png\64x64\actions\go-previous-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724" y="6180220"/>
            <a:ext cx="610242" cy="610242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328170"/>
      </p:ext>
    </p:extLst>
  </p:cSld>
  <p:clrMapOvr>
    <a:masterClrMapping/>
  </p:clrMapOvr>
  <p:transition spd="slow" advClick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mph" presetSubtype="2" autoRev="1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77521E-7 L -0.05208 0.0037 L -0.01267 0.0037 L -0.0592 0.00555 L -0.03524 0.00555 L -0.05781 0.0037 " pathEditMode="relative" ptsTypes="AAAAAA">
                                      <p:cBhvr>
                                        <p:cTn id="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2.22222E-6 3.42276E-7 L -0.02344 0.00347 " pathEditMode="relative" rAng="0" ptsTypes="AA">
                                      <p:cBhvr>
                                        <p:cTn id="34" dur="3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2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" presetClass="emph" presetSubtype="2" fill="hold" grpId="2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599ED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0" grpId="0"/>
      <p:bldP spid="20" grpId="1"/>
      <p:bldP spid="20" grpId="2"/>
      <p:bldP spid="15" grpId="0"/>
      <p:bldP spid="21" grpId="0"/>
      <p:bldP spid="21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צורת גל">
  <a:themeElements>
    <a:clrScheme name="התאמה אישית 82">
      <a:dk1>
        <a:srgbClr val="54A838"/>
      </a:dk1>
      <a:lt1>
        <a:srgbClr val="7030A0"/>
      </a:lt1>
      <a:dk2>
        <a:srgbClr val="3F7E29"/>
      </a:dk2>
      <a:lt2>
        <a:srgbClr val="600000"/>
      </a:lt2>
      <a:accent1>
        <a:srgbClr val="54A838"/>
      </a:accent1>
      <a:accent2>
        <a:srgbClr val="890000"/>
      </a:accent2>
      <a:accent3>
        <a:srgbClr val="7030A0"/>
      </a:accent3>
      <a:accent4>
        <a:srgbClr val="10CF9B"/>
      </a:accent4>
      <a:accent5>
        <a:srgbClr val="7CCA62"/>
      </a:accent5>
      <a:accent6>
        <a:srgbClr val="509D36"/>
      </a:accent6>
      <a:hlink>
        <a:srgbClr val="F49100"/>
      </a:hlink>
      <a:folHlink>
        <a:srgbClr val="85DFD0"/>
      </a:folHlink>
    </a:clrScheme>
    <a:fontScheme name="צורת גל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צורת גל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602</Words>
  <Application>Microsoft Office PowerPoint</Application>
  <PresentationFormat>‫הצגה על המסך (4:3)</PresentationFormat>
  <Paragraphs>217</Paragraphs>
  <Slides>17</Slides>
  <Notes>17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17</vt:i4>
      </vt:variant>
    </vt:vector>
  </HeadingPairs>
  <TitlesOfParts>
    <vt:vector size="18" baseType="lpstr">
      <vt:lpstr>צורת גל</vt:lpstr>
      <vt:lpstr>מצגת שאלות מסכמות על מלאכות מכבה ומבעיר על פי הספר חמדת ימים חלק ב</vt:lpstr>
      <vt:lpstr>מה דינו של המכבה אש משום שאינו זקוק לה? </vt:lpstr>
      <vt:lpstr>מה דינו של המכבה אש משום שאינו זקוק לה? </vt:lpstr>
      <vt:lpstr>באילו מקרים מותר לכבות דליקה?</vt:lpstr>
      <vt:lpstr>באילו מקרים מותר לכבות דליקה?</vt:lpstr>
      <vt:lpstr>מה דינו של גרם כיבוי בשבת?</vt:lpstr>
      <vt:lpstr>מה דינו של גרם כיבוי בשבת?</vt:lpstr>
      <vt:lpstr>איזו מהפעולות הבאות אינה אסורה משום מבעיר?</vt:lpstr>
      <vt:lpstr>איזו מהפעולות הבאות אינה אסורה משום מבעיר?</vt:lpstr>
      <vt:lpstr>ישנם שמנים שחכמים גזרו שלא להשתמש בהם בשבת. מהי סיבת האיסור?</vt:lpstr>
      <vt:lpstr>ישנם שמנים שחכמים גזרו שלא להשתמש בהם בשבת. מהי סיבת האיסור?</vt:lpstr>
      <vt:lpstr>האם מותר להשתמש בשבת במתקן למים חמים (מיני-בר) שאין בו "פיקוד שבת"? </vt:lpstr>
      <vt:lpstr>האם מותר להשתמש בשבת במתקן למים חמים (מיני-בר) שאין בו "פיקוד שבת"? </vt:lpstr>
      <vt:lpstr>האם מותר בשבת לשנות את מצבו של שעון השבת?</vt:lpstr>
      <vt:lpstr>האם מותר בשבת לשנות את מצבו של שעון השבת?</vt:lpstr>
      <vt:lpstr>האם מותר בשבת להכניס כלים למדיח ולסגור את דלתו, כך שבהמשך השבת יפעל על ידי שעון שבת שכיוונו מבעוד יום?</vt:lpstr>
      <vt:lpstr>האם מותר בשבת להכניס כלים למדיח ולסגור את דלתו, כך שבהמשך השבת יפעל על ידי שעון שבת שכיוונו מבעוד יום?</vt:lpstr>
    </vt:vector>
  </TitlesOfParts>
  <Company>בית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שאלות מסכמות על מלאכות מכבה ומבעיר על פי הספר חמדת ימים חלק ב</dc:title>
  <dc:creator>א.פ.</dc:creator>
  <cp:lastModifiedBy>א.פ.</cp:lastModifiedBy>
  <cp:revision>28</cp:revision>
  <dcterms:created xsi:type="dcterms:W3CDTF">2014-04-07T15:18:22Z</dcterms:created>
  <dcterms:modified xsi:type="dcterms:W3CDTF">2014-04-22T09:04:56Z</dcterms:modified>
</cp:coreProperties>
</file>