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12">
  <p:sldMasterIdLst>
    <p:sldMasterId id="2147483660" r:id="rId1"/>
  </p:sldMasterIdLst>
  <p:notesMasterIdLst>
    <p:notesMasterId r:id="rId17"/>
  </p:notesMasterIdLst>
  <p:sldIdLst>
    <p:sldId id="256" r:id="rId2"/>
    <p:sldId id="263" r:id="rId3"/>
    <p:sldId id="257" r:id="rId4"/>
    <p:sldId id="258" r:id="rId5"/>
    <p:sldId id="259" r:id="rId6"/>
    <p:sldId id="261" r:id="rId7"/>
    <p:sldId id="264" r:id="rId8"/>
    <p:sldId id="266" r:id="rId9"/>
    <p:sldId id="267" r:id="rId10"/>
    <p:sldId id="268" r:id="rId11"/>
    <p:sldId id="273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E027"/>
    <a:srgbClr val="CC3300"/>
    <a:srgbClr val="99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8" autoAdjust="0"/>
    <p:restoredTop sz="94660"/>
  </p:normalViewPr>
  <p:slideViewPr>
    <p:cSldViewPr>
      <p:cViewPr varScale="1">
        <p:scale>
          <a:sx n="70" d="100"/>
          <a:sy n="70" d="100"/>
        </p:scale>
        <p:origin x="6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2E3CC27-456B-4661-AC35-8140C1AAB940}" type="datetimeFigureOut">
              <a:rPr lang="he-IL" smtClean="0"/>
              <a:pPr/>
              <a:t>א'/שבט/תשע"ו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3D9BA2C-0BD4-4E31-B96E-E7218CADDA0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693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9BA2C-0BD4-4E31-B96E-E7218CADDA06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321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9BA2C-0BD4-4E31-B96E-E7218CADDA06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9BA2C-0BD4-4E31-B96E-E7218CADDA06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5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9BA2C-0BD4-4E31-B96E-E7218CADDA06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0059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9BA2C-0BD4-4E31-B96E-E7218CADDA06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58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כותרת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16" name="מציין מיקום של תאריך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א'/שבט/תשע"ו</a:t>
            </a:fld>
            <a:endParaRPr lang="he-IL" dirty="0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5" name="מציין מיקום של מספר שקופית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א'/שבט/תשע"ו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א'/שבט/תשע"ו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7" name="מציין מיקום תוכן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א'/שבט/תשע"ו</a:t>
            </a:fld>
            <a:endParaRPr lang="he-IL" dirty="0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9" name="מציין מיקום של תאריך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א'/שבט/תשע"ו</a:t>
            </a:fld>
            <a:endParaRPr lang="he-IL" dirty="0"/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4" name="מציין מיקום תוכן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א'/שבט/תשע"ו</a:t>
            </a:fld>
            <a:endParaRPr lang="he-IL" dirty="0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1" name="מציין מיקום של מספר שקופית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כותרת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25" name="מציין מיקום טקסט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8" name="מציין מיקום תוכן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א'/שבט/תשע"ו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כותרת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א'/שבט/תשע"ו</a:t>
            </a:fld>
            <a:endParaRPr lang="he-IL" dirty="0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א'/שבט/תשע"ו</a:t>
            </a:fld>
            <a:endParaRPr lang="he-IL" dirty="0"/>
          </a:p>
        </p:txBody>
      </p:sp>
      <p:sp>
        <p:nvSpPr>
          <p:cNvPr id="24" name="מציין מיקום של כותרת תחתונה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כותרת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6" name="מציין מיקום טקסט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א'/שבט/תשע"ו</a:t>
            </a:fld>
            <a:endParaRPr lang="he-IL" dirty="0"/>
          </a:p>
        </p:txBody>
      </p:sp>
      <p:sp>
        <p:nvSpPr>
          <p:cNvPr id="29" name="מציין מיקום של כותרת תחתונה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ציין מיקום של תמונה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dirty="0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א'/שבט/תשע"ו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1" name="מציין מיקום של מספר שקופית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7" name="כותרת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6" name="מציין מיקום טקסט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מציין מיקום טקסט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של תאריך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א'/שבט/תשע"ו</a:t>
            </a:fld>
            <a:endParaRPr lang="he-IL" dirty="0"/>
          </a:p>
        </p:txBody>
      </p:sp>
      <p:sp>
        <p:nvSpPr>
          <p:cNvPr id="28" name="מציין מיקום של כותרת תחתונה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0" name="מציין מיקום של כותרת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mdatyamim.022.co.i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mdatyamim.022.co.il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412776"/>
            <a:ext cx="4824536" cy="1015663"/>
          </a:xfrm>
          <a:prstGeom prst="rect">
            <a:avLst/>
          </a:prstGeom>
          <a:noFill/>
        </p:spPr>
        <p:txBody>
          <a:bodyPr wrap="square" rtlCol="1">
            <a:prstTxWarp prst="textArchUp">
              <a:avLst/>
            </a:prstTxWarp>
            <a:spAutoFit/>
          </a:bodyPr>
          <a:lstStyle/>
          <a:p>
            <a:pPr algn="ctr"/>
            <a:r>
              <a:rPr lang="he-IL" sz="6000" u="db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itchFamily="2" charset="-79"/>
                <a:cs typeface="Guttman Stam1" pitchFamily="2" charset="-79"/>
              </a:rPr>
              <a:t>מלאכת חורש</a:t>
            </a:r>
            <a:endParaRPr lang="he-IL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Stam1" pitchFamily="2" charset="-79"/>
              <a:cs typeface="Guttman Stam1" pitchFamily="2" charset="-79"/>
            </a:endParaRPr>
          </a:p>
        </p:txBody>
      </p:sp>
      <p:pic>
        <p:nvPicPr>
          <p:cNvPr id="13314" name="Picture 2" descr="http://www.hidabroot.org/sites/default/files/26-08-2014/%D7%AA%D7%9E%D7%95%D7%A0%D7%95%D7%AA%20%D7%9C%D7%9E%D7%90%D7%9E%D7%A8%D7%99%D7%9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237684" cy="3460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5877272"/>
            <a:ext cx="30243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מגיש: אלעד פרידמן</a:t>
            </a:r>
            <a:endParaRPr lang="he-I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6376" y="188640"/>
            <a:ext cx="971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בס"ד</a:t>
            </a:r>
            <a:endParaRPr lang="he-I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6512" y="6474822"/>
            <a:ext cx="345638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latin typeface=".David" panose="05000000000000000000" pitchFamily="2" charset="0"/>
                <a:cs typeface="David" panose="020E0502060401010101" pitchFamily="2" charset="-79"/>
              </a:rPr>
              <a:t>מתוך "מצגות תלמידים" - </a:t>
            </a:r>
            <a:r>
              <a:rPr lang="he-IL" sz="1600" dirty="0" smtClean="0">
                <a:latin typeface=".David" panose="05000000000000000000" pitchFamily="2" charset="0"/>
                <a:cs typeface="David" panose="020E0502060401010101" pitchFamily="2" charset="-79"/>
                <a:hlinkClick r:id="rId3"/>
              </a:rPr>
              <a:t>אתר חמדת ימים</a:t>
            </a:r>
            <a:endParaRPr lang="he-IL" sz="1600" dirty="0" smtClean="0">
              <a:latin typeface=".David" panose="05000000000000000000" pitchFamily="2" charset="0"/>
              <a:cs typeface="David" panose="020E0502060401010101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a7.org/?file=20090929022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352" y="1061800"/>
            <a:ext cx="2015576" cy="1512168"/>
          </a:xfrm>
          <a:prstGeom prst="rect">
            <a:avLst/>
          </a:prstGeom>
          <a:noFill/>
        </p:spPr>
      </p:pic>
      <p:pic>
        <p:nvPicPr>
          <p:cNvPr id="9218" name="Picture 2" descr="http://www.designplanet.co.il/giladtemp/companies/399/imag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2880319"/>
            <a:ext cx="1979712" cy="1484785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317985" y="332656"/>
            <a:ext cx="52742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4800" b="1" i="0" u="none" strike="noStrike" cap="none" normalizeH="0" baseline="0" dirty="0" smtClean="0" bmk="_Toc326133356">
                <a:ln>
                  <a:noFill/>
                </a:ln>
                <a:solidFill>
                  <a:schemeClr val="tx1"/>
                </a:solidFill>
                <a:effectLst/>
                <a:latin typeface="Guttman Keren" pitchFamily="2" charset="-79"/>
                <a:ea typeface="Times New Roman" pitchFamily="18" charset="0"/>
                <a:cs typeface="Guttman Keren" pitchFamily="2" charset="-79"/>
              </a:rPr>
              <a:t>טאטוא רצפת הבית 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Guttman Keren" pitchFamily="2" charset="-79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-107504" y="2060848"/>
            <a:ext cx="9144000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1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טאטוא </a:t>
            </a:r>
            <a:r>
              <a:rPr lang="he-I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קרקע, כגון בחצר </a:t>
            </a:r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הבית, </a:t>
            </a:r>
          </a:p>
          <a:p>
            <a:pPr marL="0" marR="0" lvl="0" indent="0" algn="just" defTabSz="914400" rtl="1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אסור, מפני </a:t>
            </a:r>
            <a:r>
              <a:rPr lang="he-I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החשש "שמא ישווה גומות" - </a:t>
            </a:r>
            <a:endParaRPr lang="he-IL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1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lang="he-I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יישר </a:t>
            </a:r>
            <a:r>
              <a:rPr lang="he-I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את פני הקרקע. 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rtl="1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endParaRPr lang="he-IL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rtl="1" eaLnBrk="0" fontAlgn="base" latinLnBrk="0" hangingPunc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lang="he-I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</a:t>
            </a:r>
            <a:r>
              <a:rPr lang="he-IL" sz="32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מה </a:t>
            </a:r>
            <a:r>
              <a:rPr lang="he-IL" sz="3200" b="1" dirty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הדין של טאטוא במקום מרוצף? </a:t>
            </a:r>
            <a:endParaRPr lang="en-US" sz="2400" b="1" dirty="0">
              <a:latin typeface="Guttman Keren" pitchFamily="2" charset="-79"/>
              <a:ea typeface="Arial Unicode MS" pitchFamily="34" charset="-128"/>
              <a:cs typeface="Guttman Keren" pitchFamily="2" charset="-79"/>
            </a:endParaRPr>
          </a:p>
          <a:p>
            <a:pPr marL="0" marR="0" lvl="0" indent="0" defTabSz="914400" rtl="1" eaLnBrk="0" fontAlgn="base" latinLnBrk="0" hangingPunct="0">
              <a:lnSpc>
                <a:spcPts val="2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lang="he-I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השולחן ערוך פסק (בדעה הראשונה שהביא, </a:t>
            </a:r>
            <a:endParaRPr lang="he-IL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rtl="1" eaLnBrk="0" fontAlgn="base" latinLnBrk="0" hangingPunct="0">
              <a:lnSpc>
                <a:spcPts val="2200"/>
              </a:lnSpc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שהיא דעתו </a:t>
            </a:r>
            <a:r>
              <a:rPr lang="he-I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העיקרית להלכה</a:t>
            </a:r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lang="he-I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kumimoji="0" lang="he-I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אסור לכבד </a:t>
            </a:r>
            <a:r>
              <a:rPr kumimoji="0" lang="he-I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(לטאטא) </a:t>
            </a:r>
            <a:r>
              <a:rPr kumimoji="0" lang="he-I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הבית,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kumimoji="0" lang="he-I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    אלא אם כן הקרקע מרוצף.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</a:pPr>
            <a:r>
              <a:rPr lang="he-IL" sz="2400" dirty="0" smtClean="0">
                <a:latin typeface="David" pitchFamily="34" charset="-79"/>
                <a:ea typeface="Arial Unicode MS" pitchFamily="34" charset="-128"/>
                <a:cs typeface="David" pitchFamily="34" charset="-79"/>
              </a:rPr>
              <a:t>					</a:t>
            </a:r>
            <a:r>
              <a:rPr lang="he-IL" sz="2000" dirty="0" smtClean="0">
                <a:latin typeface="David" pitchFamily="34" charset="-79"/>
                <a:ea typeface="Arial Unicode MS" pitchFamily="34" charset="-128"/>
                <a:cs typeface="David" pitchFamily="34" charset="-79"/>
              </a:rPr>
              <a:t>(</a:t>
            </a:r>
            <a:r>
              <a:rPr lang="he-IL" sz="2000" dirty="0">
                <a:latin typeface="David" pitchFamily="34" charset="-79"/>
                <a:ea typeface="Arial Unicode MS" pitchFamily="34" charset="-128"/>
                <a:cs typeface="David" pitchFamily="34" charset="-79"/>
              </a:rPr>
              <a:t>שולחן ערוך סימן </a:t>
            </a:r>
            <a:r>
              <a:rPr lang="he-IL" sz="2000" dirty="0" err="1">
                <a:latin typeface="David" pitchFamily="34" charset="-79"/>
                <a:ea typeface="Arial Unicode MS" pitchFamily="34" charset="-128"/>
                <a:cs typeface="David" pitchFamily="34" charset="-79"/>
              </a:rPr>
              <a:t>שלז</a:t>
            </a:r>
            <a:r>
              <a:rPr lang="he-IL" sz="2000" dirty="0">
                <a:latin typeface="David" pitchFamily="34" charset="-79"/>
                <a:ea typeface="Arial Unicode MS" pitchFamily="34" charset="-128"/>
                <a:cs typeface="David" pitchFamily="34" charset="-79"/>
              </a:rPr>
              <a:t> סעיף ב)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lang="he-I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כך פוסקים בני ספרד, שמותר לטאטא במקום מרוצף. </a:t>
            </a:r>
            <a:endParaRPr lang="he-IL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lang="he-IL" sz="2000" dirty="0" smtClean="0">
                <a:latin typeface="David" pitchFamily="34" charset="-79"/>
                <a:ea typeface="Arial Unicode MS" pitchFamily="34" charset="-128"/>
                <a:cs typeface="David" pitchFamily="34" charset="-79"/>
              </a:rPr>
              <a:t>                                                                                   </a:t>
            </a:r>
            <a:endParaRPr lang="he-IL" sz="2000" dirty="0">
              <a:latin typeface="David" pitchFamily="34" charset="-79"/>
              <a:ea typeface="Arial Unicode MS" pitchFamily="34" charset="-128"/>
              <a:cs typeface="David" pitchFamily="34" charset="-79"/>
            </a:endParaRPr>
          </a:p>
        </p:txBody>
      </p:sp>
      <p:pic>
        <p:nvPicPr>
          <p:cNvPr id="26629" name="Picture 5" descr="http://f.nanafiles.co.il/upload/Xternal/IsraBlog/27/01/68/680127/posts/2106500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t="2700" r="16301" b="2801"/>
          <a:stretch>
            <a:fillRect/>
          </a:stretch>
        </p:blipFill>
        <p:spPr bwMode="auto">
          <a:xfrm>
            <a:off x="689740" y="2348880"/>
            <a:ext cx="785916" cy="1774649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5" name="Picture 5" descr="http://f.nanafiles.co.il/upload/Xternal/IsraBlog/27/01/68/680127/posts/2106500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t="2700" r="16301" b="2801"/>
          <a:stretch>
            <a:fillRect/>
          </a:stretch>
        </p:blipFill>
        <p:spPr bwMode="auto">
          <a:xfrm>
            <a:off x="2549548" y="643820"/>
            <a:ext cx="785916" cy="1774649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9" name="אליפסה 8"/>
          <p:cNvSpPr/>
          <p:nvPr/>
        </p:nvSpPr>
        <p:spPr>
          <a:xfrm>
            <a:off x="160057" y="2708920"/>
            <a:ext cx="1944216" cy="1800200"/>
          </a:xfrm>
          <a:prstGeom prst="ellipse">
            <a:avLst/>
          </a:prstGeom>
          <a:noFill/>
          <a:ln w="57150">
            <a:solidFill>
              <a:srgbClr val="1EE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/>
          <p:cNvSpPr/>
          <p:nvPr/>
        </p:nvSpPr>
        <p:spPr>
          <a:xfrm>
            <a:off x="1967312" y="931852"/>
            <a:ext cx="1944216" cy="18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" name="מחבר ישר 11"/>
          <p:cNvCxnSpPr/>
          <p:nvPr/>
        </p:nvCxnSpPr>
        <p:spPr>
          <a:xfrm flipV="1">
            <a:off x="2252036" y="970397"/>
            <a:ext cx="1374768" cy="12729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00881" y="188640"/>
            <a:ext cx="730841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4800" b="1" i="0" u="none" strike="noStrike" cap="none" normalizeH="0" baseline="0" dirty="0" smtClean="0" bmk="_Toc326133356">
                <a:ln>
                  <a:noFill/>
                </a:ln>
                <a:solidFill>
                  <a:schemeClr val="tx1"/>
                </a:solidFill>
                <a:effectLst/>
                <a:latin typeface="Guttman Keren" pitchFamily="2" charset="-79"/>
                <a:ea typeface="Times New Roman" pitchFamily="18" charset="0"/>
                <a:cs typeface="Guttman Keren" pitchFamily="2" charset="-79"/>
              </a:rPr>
              <a:t>טאטוא רצפת הבית - המשך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Guttman Keren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Guttman Keren" pitchFamily="2" charset="-79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-107504" y="548680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endParaRPr kumimoji="0" lang="he-I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גם </a:t>
            </a:r>
            <a:r>
              <a:rPr lang="he-I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בני אשכנז נוהגים כך בדרך כלל, </a:t>
            </a:r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מלבד </a:t>
            </a:r>
            <a:r>
              <a:rPr lang="he-I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במקרה </a:t>
            </a:r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אחד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שבו </a:t>
            </a:r>
            <a:r>
              <a:rPr lang="he-I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הם מחמירים ואוסרים לטאטא -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lang="he-IL" sz="2400" b="1" dirty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</a:t>
            </a:r>
            <a:r>
              <a:rPr lang="he-IL" sz="24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   </a:t>
            </a:r>
            <a:r>
              <a:rPr kumimoji="0" lang="he-I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דירה מרוצפת... מותר לטאטא...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Guttman Keren" pitchFamily="2" charset="-79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kumimoji="0" lang="he-I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    אסור לטאטא מקום שאינו מרוצף...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Guttman Keren" pitchFamily="2" charset="-79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kumimoji="0" lang="he-IL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         ואם רוב הבתים באותו מקום אינם מרוצפים,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kumimoji="0" lang="he-IL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         כמו במחנה אוהלים - 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lang="he-IL" sz="2400" b="1" dirty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	</a:t>
            </a:r>
            <a:r>
              <a:rPr lang="he-IL" sz="24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         </a:t>
            </a:r>
            <a:r>
              <a:rPr kumimoji="0" lang="he-IL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אסור לטאטא את הבית גם כאשר הוא מרוצ</a:t>
            </a:r>
            <a:r>
              <a:rPr lang="he-IL" sz="24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ף.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lang="he-IL" sz="2000" dirty="0" smtClean="0">
                <a:latin typeface="David" pitchFamily="34" charset="-79"/>
                <a:ea typeface="Arial Unicode MS" pitchFamily="34" charset="-128"/>
                <a:cs typeface="David" pitchFamily="34" charset="-79"/>
              </a:rPr>
              <a:t>                                                                             (שמירת שבת כהלכתה פרק </a:t>
            </a:r>
            <a:r>
              <a:rPr lang="he-IL" sz="2000" dirty="0" err="1" smtClean="0">
                <a:latin typeface="David" pitchFamily="34" charset="-79"/>
                <a:ea typeface="Arial Unicode MS" pitchFamily="34" charset="-128"/>
                <a:cs typeface="David" pitchFamily="34" charset="-79"/>
              </a:rPr>
              <a:t>כג</a:t>
            </a:r>
            <a:r>
              <a:rPr lang="he-IL" sz="2000" dirty="0" smtClean="0">
                <a:latin typeface="David" pitchFamily="34" charset="-79"/>
                <a:ea typeface="Arial Unicode MS" pitchFamily="34" charset="-128"/>
                <a:cs typeface="David" pitchFamily="34" charset="-79"/>
              </a:rPr>
              <a:t> סעיפים א-ב)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endParaRPr kumimoji="0" lang="he-IL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uttman Keren" pitchFamily="2" charset="-79"/>
              <a:ea typeface="Arial Unicode MS" pitchFamily="34" charset="-128"/>
              <a:cs typeface="Guttman Keren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32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059832" y="332656"/>
            <a:ext cx="37673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4800" b="1" i="0" u="none" strike="noStrike" cap="none" normalizeH="0" baseline="0" dirty="0" smtClean="0" bmk="_Toc326133356">
                <a:ln>
                  <a:noFill/>
                </a:ln>
                <a:solidFill>
                  <a:schemeClr val="tx1"/>
                </a:solidFill>
                <a:effectLst/>
                <a:latin typeface="Guttman Keren" pitchFamily="2" charset="-79"/>
                <a:ea typeface="Times New Roman" pitchFamily="18" charset="0"/>
                <a:cs typeface="Guttman Keren" pitchFamily="2" charset="-79"/>
              </a:rPr>
              <a:t>שטיפת ריצפה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Guttman Keren" pitchFamily="2" charset="-79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-179512" y="-878562"/>
            <a:ext cx="9144000" cy="764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he-IL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he-IL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he-IL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he-IL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פסק השולחן ערוך: </a:t>
            </a:r>
            <a:endParaRPr 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400" b="1" dirty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    אין סָכִין את הקרקע ולא מדיחים אותו </a:t>
            </a:r>
            <a:endParaRPr lang="he-IL" sz="2400" b="1" dirty="0" smtClean="0">
              <a:latin typeface="Guttman Keren" pitchFamily="2" charset="-79"/>
              <a:ea typeface="Arial Unicode MS" pitchFamily="34" charset="-128"/>
              <a:cs typeface="Guttman Keren" pitchFamily="2" charset="-79"/>
            </a:endParaRPr>
          </a:p>
          <a:p>
            <a:r>
              <a:rPr lang="he-IL" sz="2400" b="1" dirty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</a:t>
            </a:r>
            <a:r>
              <a:rPr lang="he-IL" sz="24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   אפילו </a:t>
            </a:r>
            <a:r>
              <a:rPr lang="he-IL" sz="2400" b="1" dirty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הוא מרוצף</a:t>
            </a:r>
            <a:r>
              <a:rPr lang="he-IL" sz="24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.</a:t>
            </a:r>
          </a:p>
          <a:p>
            <a:r>
              <a:rPr lang="he-IL" sz="2000" dirty="0" smtClean="0">
                <a:latin typeface="David" pitchFamily="34" charset="-79"/>
                <a:ea typeface="Arial Unicode MS" pitchFamily="34" charset="-128"/>
                <a:cs typeface="David" pitchFamily="34" charset="-79"/>
              </a:rPr>
              <a:t>				(שולחן ערוך סימן </a:t>
            </a:r>
            <a:r>
              <a:rPr lang="he-IL" sz="2000" dirty="0" err="1" smtClean="0">
                <a:latin typeface="David" pitchFamily="34" charset="-79"/>
                <a:ea typeface="Arial Unicode MS" pitchFamily="34" charset="-128"/>
                <a:cs typeface="David" pitchFamily="34" charset="-79"/>
              </a:rPr>
              <a:t>שלז</a:t>
            </a:r>
            <a:r>
              <a:rPr lang="he-IL" sz="2000" dirty="0" smtClean="0">
                <a:latin typeface="David" pitchFamily="34" charset="-79"/>
                <a:ea typeface="Arial Unicode MS" pitchFamily="34" charset="-128"/>
                <a:cs typeface="David" pitchFamily="34" charset="-79"/>
              </a:rPr>
              <a:t> סעיף ג)</a:t>
            </a:r>
            <a:endParaRPr lang="en-US" sz="2000" dirty="0">
              <a:latin typeface="David" pitchFamily="34" charset="-79"/>
              <a:ea typeface="Arial Unicode MS" pitchFamily="34" charset="-128"/>
              <a:cs typeface="David" pitchFamily="34" charset="-79"/>
            </a:endParaRPr>
          </a:p>
          <a:p>
            <a:endParaRPr lang="he-IL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בשטיפה מחמירים יותר מאשר בטאטוא, </a:t>
            </a:r>
          </a:p>
          <a:p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ואוסרים אפילו במקום מרוצף </a:t>
            </a:r>
          </a:p>
          <a:p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וגם כשרוב בתי העיר מרוצפים.</a:t>
            </a:r>
          </a:p>
          <a:p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מהי </a:t>
            </a:r>
            <a:r>
              <a:rPr lang="he-I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סיבת ההבדל בין טאטוא לבין שטיפה?   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he-IL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עונה המשנה ברורה:</a:t>
            </a:r>
            <a:endParaRPr lang="he-IL" sz="2400" b="1" dirty="0" smtClean="0">
              <a:latin typeface="Guttman Keren" pitchFamily="2" charset="-79"/>
              <a:ea typeface="Arial Unicode MS" pitchFamily="34" charset="-128"/>
              <a:cs typeface="Guttman Keren" pitchFamily="2" charset="-79"/>
            </a:endParaRPr>
          </a:p>
          <a:p>
            <a:r>
              <a:rPr lang="he-IL" sz="2400" b="1" dirty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</a:t>
            </a:r>
            <a:r>
              <a:rPr lang="he-IL" sz="24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  משום דכיבוד </a:t>
            </a:r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(טאטוא)</a:t>
            </a:r>
            <a:r>
              <a:rPr lang="he-I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e-IL" sz="24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הוא יותר דבר נחוץ מהדחה. </a:t>
            </a:r>
          </a:p>
          <a:p>
            <a:r>
              <a:rPr lang="he-IL" sz="2000" dirty="0">
                <a:latin typeface="David" pitchFamily="34" charset="-79"/>
                <a:ea typeface="Arial Unicode MS" pitchFamily="34" charset="-128"/>
                <a:cs typeface="David" pitchFamily="34" charset="-79"/>
              </a:rPr>
              <a:t>	</a:t>
            </a:r>
            <a:r>
              <a:rPr lang="he-IL" sz="2000" dirty="0" smtClean="0">
                <a:latin typeface="David" pitchFamily="34" charset="-79"/>
                <a:ea typeface="Arial Unicode MS" pitchFamily="34" charset="-128"/>
                <a:cs typeface="David" pitchFamily="34" charset="-79"/>
              </a:rPr>
              <a:t>				(משנה</a:t>
            </a:r>
            <a:r>
              <a:rPr lang="he-IL" sz="24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</a:t>
            </a:r>
            <a:r>
              <a:rPr lang="he-IL" sz="2000" dirty="0">
                <a:latin typeface="David" pitchFamily="34" charset="-79"/>
                <a:ea typeface="Arial Unicode MS" pitchFamily="34" charset="-128"/>
                <a:cs typeface="David" pitchFamily="34" charset="-79"/>
              </a:rPr>
              <a:t>ברורה שם </a:t>
            </a:r>
            <a:r>
              <a:rPr lang="he-IL" sz="2000" dirty="0" err="1">
                <a:latin typeface="David" pitchFamily="34" charset="-79"/>
                <a:ea typeface="Arial Unicode MS" pitchFamily="34" charset="-128"/>
                <a:cs typeface="David" pitchFamily="34" charset="-79"/>
              </a:rPr>
              <a:t>ס"ק</a:t>
            </a:r>
            <a:r>
              <a:rPr lang="he-IL" sz="2000" dirty="0">
                <a:latin typeface="David" pitchFamily="34" charset="-79"/>
                <a:ea typeface="Arial Unicode MS" pitchFamily="34" charset="-128"/>
                <a:cs typeface="David" pitchFamily="34" charset="-79"/>
              </a:rPr>
              <a:t> </a:t>
            </a:r>
            <a:r>
              <a:rPr lang="he-IL" sz="2000" dirty="0" err="1">
                <a:latin typeface="David" pitchFamily="34" charset="-79"/>
                <a:ea typeface="Arial Unicode MS" pitchFamily="34" charset="-128"/>
                <a:cs typeface="David" pitchFamily="34" charset="-79"/>
              </a:rPr>
              <a:t>יז</a:t>
            </a:r>
            <a:r>
              <a:rPr lang="he-IL" sz="2000" dirty="0">
                <a:latin typeface="David" pitchFamily="34" charset="-79"/>
                <a:ea typeface="Arial Unicode MS" pitchFamily="34" charset="-128"/>
                <a:cs typeface="David" pitchFamily="34" charset="-79"/>
              </a:rPr>
              <a:t>)</a:t>
            </a:r>
            <a:endParaRPr lang="en-US" sz="2000" dirty="0">
              <a:latin typeface="David" pitchFamily="34" charset="-79"/>
              <a:ea typeface="Arial Unicode MS" pitchFamily="34" charset="-128"/>
              <a:cs typeface="David" pitchFamily="34" charset="-79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Arial Unicode MS" pitchFamily="34" charset="-128"/>
              <a:ea typeface="Arial Unicode MS" pitchFamily="34" charset="-128"/>
              <a:cs typeface="Guttman Keren" pitchFamily="2" charset="-79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endParaRPr kumimoji="0" lang="he-I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467544" y="476672"/>
            <a:ext cx="1669129" cy="3720305"/>
            <a:chOff x="526607" y="2633639"/>
            <a:chExt cx="1669129" cy="3720305"/>
          </a:xfrm>
        </p:grpSpPr>
        <p:pic>
          <p:nvPicPr>
            <p:cNvPr id="7170" name="Picture 2" descr="https://www.homecenter.co.il/images/Fittings/homecenter/Prod_pic/2628201938/2628201938_Enlarge.jpg"/>
            <p:cNvPicPr>
              <a:picLocks noChangeAspect="1" noChangeArrowheads="1"/>
            </p:cNvPicPr>
            <p:nvPr/>
          </p:nvPicPr>
          <p:blipFill>
            <a:blip r:embed="rId3" cstate="print"/>
            <a:srcRect l="34221" r="35024" b="62674"/>
            <a:stretch>
              <a:fillRect/>
            </a:stretch>
          </p:blipFill>
          <p:spPr bwMode="auto">
            <a:xfrm>
              <a:off x="526607" y="2633639"/>
              <a:ext cx="1656184" cy="1731465"/>
            </a:xfrm>
            <a:prstGeom prst="rect">
              <a:avLst/>
            </a:prstGeom>
            <a:noFill/>
          </p:spPr>
        </p:pic>
        <p:pic>
          <p:nvPicPr>
            <p:cNvPr id="6" name="Picture 2" descr="https://www.homecenter.co.il/images/Fittings/homecenter/Prod_pic/2628201938/2628201938_Enlarge.jpg"/>
            <p:cNvPicPr>
              <a:picLocks noChangeAspect="1" noChangeArrowheads="1"/>
            </p:cNvPicPr>
            <p:nvPr/>
          </p:nvPicPr>
          <p:blipFill>
            <a:blip r:embed="rId3" cstate="print"/>
            <a:srcRect l="34221" t="51931" r="35024"/>
            <a:stretch>
              <a:fillRect/>
            </a:stretch>
          </p:blipFill>
          <p:spPr bwMode="auto">
            <a:xfrm>
              <a:off x="526607" y="4221088"/>
              <a:ext cx="1669129" cy="21328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619672" y="437763"/>
            <a:ext cx="58326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4800" b="1" i="0" u="none" strike="noStrike" cap="none" normalizeH="0" baseline="0" dirty="0" smtClean="0" bmk="_Toc326133356">
                <a:ln>
                  <a:noFill/>
                </a:ln>
                <a:solidFill>
                  <a:schemeClr val="tx1"/>
                </a:solidFill>
                <a:effectLst/>
                <a:latin typeface="Guttman Keren" pitchFamily="2" charset="-79"/>
                <a:ea typeface="Times New Roman" pitchFamily="18" charset="0"/>
                <a:cs typeface="Guttman Keren" pitchFamily="2" charset="-79"/>
              </a:rPr>
              <a:t>שטיפת ריצפה-המשך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Guttman Keren" pitchFamily="2" charset="-79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-36512" y="588942"/>
            <a:ext cx="9144000" cy="765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ts val="1900"/>
              </a:lnSpc>
              <a:spcBef>
                <a:spcPts val="1800"/>
              </a:spcBef>
            </a:pPr>
            <a:r>
              <a:rPr lang="he-I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בהתאם לכך, ישנם מקרים שבהם התירו </a:t>
            </a:r>
          </a:p>
          <a:p>
            <a:pPr>
              <a:lnSpc>
                <a:spcPts val="1900"/>
              </a:lnSpc>
            </a:pPr>
            <a:r>
              <a:rPr lang="he-I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את שטיפת הרצפה, במגב בלבד, ללא סמרטוט: 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he-IL" sz="1100" b="1" dirty="0" smtClean="0">
              <a:latin typeface="Guttman Keren" pitchFamily="2" charset="-79"/>
              <a:ea typeface="Arial Unicode MS" pitchFamily="34" charset="-128"/>
              <a:cs typeface="Guttman Keren" pitchFamily="2" charset="-79"/>
            </a:endParaRPr>
          </a:p>
          <a:p>
            <a:r>
              <a:rPr lang="he-IL" sz="20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    כשיש לכלוך </a:t>
            </a:r>
            <a:r>
              <a:rPr lang="he-IL" sz="2000" b="1" dirty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על</a:t>
            </a:r>
            <a:r>
              <a:rPr lang="he-IL" sz="20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הרצפה ורוצה לשפוך </a:t>
            </a:r>
          </a:p>
          <a:p>
            <a:r>
              <a:rPr lang="he-IL" sz="20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    באותו מקום מעט מים ולהדיחם במגב, </a:t>
            </a:r>
          </a:p>
          <a:p>
            <a:r>
              <a:rPr lang="he-IL" sz="20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    כיוון </a:t>
            </a:r>
            <a:r>
              <a:rPr lang="he-IL" sz="2000" b="1" dirty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שהוא</a:t>
            </a:r>
            <a:r>
              <a:rPr lang="he-IL" sz="20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דבר הכרחי, נראה דְשָרֵי </a:t>
            </a:r>
            <a:r>
              <a:rPr lang="he-IL" sz="2000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(</a:t>
            </a:r>
            <a:r>
              <a:rPr lang="he-I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שמותר</a:t>
            </a:r>
            <a:r>
              <a:rPr lang="he-IL" sz="2000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)</a:t>
            </a:r>
            <a:r>
              <a:rPr lang="he-IL" sz="20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.</a:t>
            </a:r>
          </a:p>
          <a:p>
            <a:r>
              <a:rPr lang="he-IL" dirty="0" smtClean="0">
                <a:latin typeface="David" pitchFamily="34" charset="-79"/>
                <a:ea typeface="Arial Unicode MS" pitchFamily="34" charset="-128"/>
                <a:cs typeface="David" pitchFamily="34" charset="-79"/>
              </a:rPr>
              <a:t>                                                                                        (ילקוט </a:t>
            </a:r>
            <a:r>
              <a:rPr lang="he-IL" dirty="0">
                <a:latin typeface="David" pitchFamily="34" charset="-79"/>
                <a:ea typeface="Arial Unicode MS" pitchFamily="34" charset="-128"/>
                <a:cs typeface="David" pitchFamily="34" charset="-79"/>
              </a:rPr>
              <a:t>יוסף שבת ה עמוד </a:t>
            </a:r>
            <a:r>
              <a:rPr lang="he-IL" dirty="0" smtClean="0">
                <a:latin typeface="David" pitchFamily="34" charset="-79"/>
                <a:ea typeface="Arial Unicode MS" pitchFamily="34" charset="-128"/>
                <a:cs typeface="David" pitchFamily="34" charset="-79"/>
              </a:rPr>
              <a:t>סה)</a:t>
            </a:r>
            <a:endParaRPr lang="he-IL" dirty="0">
              <a:latin typeface="David" pitchFamily="34" charset="-79"/>
              <a:ea typeface="Arial Unicode MS" pitchFamily="34" charset="-128"/>
              <a:cs typeface="David" pitchFamily="34" charset="-79"/>
            </a:endParaRPr>
          </a:p>
          <a:p>
            <a:r>
              <a:rPr lang="he-IL" sz="20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    בשעת </a:t>
            </a:r>
            <a:r>
              <a:rPr lang="he-IL" sz="2000" b="1" dirty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הדחק כגון בבתי חולים שיש להקפיד במיוחד על הניקיון, </a:t>
            </a:r>
            <a:endParaRPr lang="en-US" sz="2000" b="1" dirty="0">
              <a:latin typeface="Guttman Keren" pitchFamily="2" charset="-79"/>
              <a:ea typeface="Arial Unicode MS" pitchFamily="34" charset="-128"/>
              <a:cs typeface="Guttman Keren" pitchFamily="2" charset="-79"/>
            </a:endParaRPr>
          </a:p>
          <a:p>
            <a:r>
              <a:rPr lang="he-IL" sz="20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    אפשר </a:t>
            </a:r>
            <a:r>
              <a:rPr lang="he-IL" sz="2000" b="1" dirty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להקל לשטוף את הרצפה המרוצפת, בתנאי שישתמש לצורך זה רק במגב.</a:t>
            </a:r>
            <a:r>
              <a:rPr lang="he-IL" sz="2000" dirty="0" smtClean="0">
                <a:latin typeface="Guttman Keren" pitchFamily="2" charset="-79"/>
                <a:cs typeface="Guttman Keren" pitchFamily="2" charset="-79"/>
              </a:rPr>
              <a:t> </a:t>
            </a:r>
          </a:p>
          <a:p>
            <a:r>
              <a:rPr lang="he-IL" dirty="0" smtClean="0">
                <a:latin typeface="David" pitchFamily="34" charset="-79"/>
                <a:ea typeface="Arial Unicode MS" pitchFamily="34" charset="-128"/>
                <a:cs typeface="David" pitchFamily="34" charset="-79"/>
              </a:rPr>
              <a:t>                                                                            (</a:t>
            </a:r>
            <a:r>
              <a:rPr lang="he-IL" dirty="0">
                <a:latin typeface="David" pitchFamily="34" charset="-79"/>
                <a:ea typeface="Arial Unicode MS" pitchFamily="34" charset="-128"/>
                <a:cs typeface="David" pitchFamily="34" charset="-79"/>
              </a:rPr>
              <a:t>שמירת שבת כהלכתה פרק </a:t>
            </a:r>
            <a:r>
              <a:rPr lang="he-IL" dirty="0" err="1">
                <a:latin typeface="David" pitchFamily="34" charset="-79"/>
                <a:ea typeface="Arial Unicode MS" pitchFamily="34" charset="-128"/>
                <a:cs typeface="David" pitchFamily="34" charset="-79"/>
              </a:rPr>
              <a:t>כג</a:t>
            </a:r>
            <a:r>
              <a:rPr lang="he-IL" dirty="0">
                <a:latin typeface="David" pitchFamily="34" charset="-79"/>
                <a:ea typeface="Arial Unicode MS" pitchFamily="34" charset="-128"/>
                <a:cs typeface="David" pitchFamily="34" charset="-79"/>
              </a:rPr>
              <a:t> סעיף ו) </a:t>
            </a:r>
          </a:p>
          <a:p>
            <a:pPr>
              <a:spcBef>
                <a:spcPts val="600"/>
              </a:spcBef>
            </a:pPr>
            <a:r>
              <a:rPr lang="he-I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מודגש שבכל מקרה אין להשתמש במטלית - </a:t>
            </a:r>
          </a:p>
          <a:p>
            <a:pPr>
              <a:spcBef>
                <a:spcPts val="600"/>
              </a:spcBef>
            </a:pPr>
            <a:r>
              <a:rPr lang="he-IL" sz="20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    אין להדיח את הרצפה תוך כדי שימוש </a:t>
            </a:r>
          </a:p>
          <a:p>
            <a:r>
              <a:rPr lang="he-IL" sz="20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    בסמרטוט, או במגב העשוי חומר ספוגי,</a:t>
            </a:r>
          </a:p>
          <a:p>
            <a:r>
              <a:rPr lang="he-IL" sz="20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    משום איסור סחיטה.</a:t>
            </a:r>
          </a:p>
          <a:p>
            <a:r>
              <a:rPr lang="he-IL" dirty="0" smtClean="0">
                <a:latin typeface="David" pitchFamily="34" charset="-79"/>
                <a:ea typeface="Arial Unicode MS" pitchFamily="34" charset="-128"/>
                <a:cs typeface="David" pitchFamily="34" charset="-79"/>
              </a:rPr>
              <a:t>                                                                                      (</a:t>
            </a:r>
            <a:r>
              <a:rPr lang="he-IL" dirty="0">
                <a:latin typeface="David" pitchFamily="34" charset="-79"/>
                <a:ea typeface="Arial Unicode MS" pitchFamily="34" charset="-128"/>
                <a:cs typeface="David" pitchFamily="34" charset="-79"/>
              </a:rPr>
              <a:t>אורחות שבת פרק </a:t>
            </a:r>
            <a:r>
              <a:rPr lang="he-IL" dirty="0" err="1">
                <a:latin typeface="David" pitchFamily="34" charset="-79"/>
                <a:ea typeface="Arial Unicode MS" pitchFamily="34" charset="-128"/>
                <a:cs typeface="David" pitchFamily="34" charset="-79"/>
              </a:rPr>
              <a:t>יח</a:t>
            </a:r>
            <a:r>
              <a:rPr lang="he-IL" dirty="0">
                <a:latin typeface="David" pitchFamily="34" charset="-79"/>
                <a:ea typeface="Arial Unicode MS" pitchFamily="34" charset="-128"/>
                <a:cs typeface="David" pitchFamily="34" charset="-79"/>
              </a:rPr>
              <a:t> סעיף מו)                                   </a:t>
            </a:r>
          </a:p>
          <a:p>
            <a:pPr>
              <a:spcBef>
                <a:spcPts val="1200"/>
              </a:spcBef>
            </a:pPr>
            <a:r>
              <a:rPr lang="he-IL" sz="20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    ואם </a:t>
            </a:r>
            <a:r>
              <a:rPr lang="he-IL" sz="2000" b="1" dirty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נשפכו מים במקום מרוצף, מותר לגוררם בעזרת מגב.</a:t>
            </a:r>
            <a:endParaRPr lang="en-US" sz="2000" b="1" dirty="0">
              <a:latin typeface="Guttman Keren" pitchFamily="2" charset="-79"/>
              <a:ea typeface="Arial Unicode MS" pitchFamily="34" charset="-128"/>
              <a:cs typeface="Guttman Keren" pitchFamily="2" charset="-79"/>
            </a:endParaRPr>
          </a:p>
          <a:p>
            <a:r>
              <a:rPr lang="he-IL" sz="20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     כיוון </a:t>
            </a:r>
            <a:r>
              <a:rPr lang="he-IL" sz="2000" b="1" dirty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שכל כוונתו להסיר את המים ולא להדיח ולנקות את הבית</a:t>
            </a:r>
            <a:r>
              <a:rPr lang="he-IL" sz="20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.</a:t>
            </a:r>
          </a:p>
          <a:p>
            <a:r>
              <a:rPr lang="he-IL" dirty="0" smtClean="0">
                <a:latin typeface="David" pitchFamily="34" charset="-79"/>
                <a:ea typeface="Arial Unicode MS" pitchFamily="34" charset="-128"/>
                <a:cs typeface="David" pitchFamily="34" charset="-79"/>
              </a:rPr>
              <a:t>                                                                                (</a:t>
            </a:r>
            <a:r>
              <a:rPr lang="he-IL" dirty="0">
                <a:latin typeface="David" pitchFamily="34" charset="-79"/>
                <a:ea typeface="Arial Unicode MS" pitchFamily="34" charset="-128"/>
                <a:cs typeface="David" pitchFamily="34" charset="-79"/>
              </a:rPr>
              <a:t>מנוחת אהבה חלק א פרק סעיף ה)</a:t>
            </a:r>
            <a:endParaRPr lang="en-US" dirty="0">
              <a:latin typeface="David" pitchFamily="34" charset="-79"/>
              <a:ea typeface="Arial Unicode MS" pitchFamily="34" charset="-128"/>
              <a:cs typeface="David" pitchFamily="34" charset="-79"/>
            </a:endParaRPr>
          </a:p>
          <a:p>
            <a:endParaRPr lang="en-US" sz="2400" b="1" dirty="0" smtClean="0">
              <a:latin typeface="Arial Unicode MS" pitchFamily="34" charset="-128"/>
              <a:ea typeface="Arial Unicode MS" pitchFamily="34" charset="-128"/>
              <a:cs typeface="Guttman Keren" pitchFamily="2" charset="-79"/>
            </a:endParaRPr>
          </a:p>
          <a:p>
            <a:endParaRPr 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Arial Unicode MS" pitchFamily="34" charset="-128"/>
              <a:ea typeface="Arial Unicode MS" pitchFamily="34" charset="-128"/>
              <a:cs typeface="Guttman Keren" pitchFamily="2" charset="-79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endParaRPr kumimoji="0" lang="he-I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http://www.actis.co.il/images/stories/%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73" y="1212665"/>
            <a:ext cx="2249404" cy="1496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39552" y="1067252"/>
            <a:ext cx="115212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X</a:t>
            </a:r>
            <a:r>
              <a:rPr lang="he-IL" dirty="0">
                <a:solidFill>
                  <a:srgbClr val="FF0000"/>
                </a:solidFill>
              </a:rPr>
              <a:t>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55776" y="1665962"/>
            <a:ext cx="6407696" cy="211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3100"/>
              </a:lnSpc>
            </a:pPr>
            <a:r>
              <a:rPr lang="he-IL" sz="24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מותר </a:t>
            </a:r>
            <a:r>
              <a:rPr lang="he-IL" sz="2400" b="1" dirty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לשחק בגולות, והוא שישחק בהן בתוך הבית, </a:t>
            </a:r>
            <a:endParaRPr lang="en-US" sz="2400" b="1" dirty="0">
              <a:latin typeface="Guttman Keren" pitchFamily="2" charset="-79"/>
              <a:ea typeface="Arial Unicode MS" pitchFamily="34" charset="-128"/>
              <a:cs typeface="Guttman Keren" pitchFamily="2" charset="-79"/>
            </a:endParaRPr>
          </a:p>
          <a:p>
            <a:pPr>
              <a:lnSpc>
                <a:spcPts val="3100"/>
              </a:lnSpc>
            </a:pPr>
            <a:r>
              <a:rPr lang="he-IL" sz="24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ובתנאי </a:t>
            </a:r>
            <a:r>
              <a:rPr lang="he-IL" sz="2400" b="1" dirty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שקרקע הבית יהא מרוצף,</a:t>
            </a:r>
            <a:endParaRPr lang="en-US" sz="2400" b="1" dirty="0">
              <a:latin typeface="Guttman Keren" pitchFamily="2" charset="-79"/>
              <a:ea typeface="Arial Unicode MS" pitchFamily="34" charset="-128"/>
              <a:cs typeface="Guttman Keren" pitchFamily="2" charset="-79"/>
            </a:endParaRPr>
          </a:p>
          <a:p>
            <a:pPr>
              <a:lnSpc>
                <a:spcPts val="3100"/>
              </a:lnSpc>
            </a:pPr>
            <a:r>
              <a:rPr lang="he-IL" sz="24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אבל </a:t>
            </a:r>
            <a:r>
              <a:rPr lang="he-IL" sz="2400" b="1" dirty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מחוץ לבית, גם על פני שטח מרוצף - </a:t>
            </a:r>
            <a:r>
              <a:rPr lang="he-IL" sz="24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אסור.</a:t>
            </a:r>
            <a:endParaRPr lang="en-US" sz="2400" b="1" dirty="0">
              <a:latin typeface="Guttman Keren" pitchFamily="2" charset="-79"/>
              <a:ea typeface="Arial Unicode MS" pitchFamily="34" charset="-128"/>
              <a:cs typeface="Guttman Keren" pitchFamily="2" charset="-79"/>
            </a:endParaRPr>
          </a:p>
          <a:p>
            <a:r>
              <a:rPr lang="he-IL" sz="2400" b="1" dirty="0" smtClean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(</a:t>
            </a:r>
            <a:r>
              <a:rPr lang="he-IL" sz="2400" b="1" dirty="0">
                <a:latin typeface="Guttman Keren" pitchFamily="2" charset="-79"/>
                <a:ea typeface="Arial Unicode MS" pitchFamily="34" charset="-128"/>
                <a:cs typeface="Guttman Keren" pitchFamily="2" charset="-79"/>
              </a:rPr>
              <a:t>הואיל ואפילו בעיר אין רוב החצרות מרוצפות).</a:t>
            </a:r>
          </a:p>
          <a:p>
            <a:pPr>
              <a:spcBef>
                <a:spcPts val="1200"/>
              </a:spcBef>
            </a:pPr>
            <a:r>
              <a:rPr lang="he-IL" sz="2000" dirty="0" smtClean="0">
                <a:latin typeface="David" pitchFamily="34" charset="-79"/>
                <a:cs typeface="David" pitchFamily="34" charset="-79"/>
              </a:rPr>
              <a:t>                                         (שמירת שבת כהלכתה פרק </a:t>
            </a:r>
            <a:r>
              <a:rPr lang="he-IL" sz="2000" dirty="0" err="1" smtClean="0">
                <a:latin typeface="David" pitchFamily="34" charset="-79"/>
                <a:cs typeface="David" pitchFamily="34" charset="-79"/>
              </a:rPr>
              <a:t>טז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סעיף ה)</a:t>
            </a:r>
            <a:r>
              <a:rPr kumimoji="0" lang="he-IL" sz="20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cs typeface="David" pitchFamily="34" charset="-79"/>
              </a:rPr>
              <a:t>             </a:t>
            </a:r>
          </a:p>
        </p:txBody>
      </p:sp>
      <p:sp>
        <p:nvSpPr>
          <p:cNvPr id="5" name="מלבן 4"/>
          <p:cNvSpPr/>
          <p:nvPr/>
        </p:nvSpPr>
        <p:spPr>
          <a:xfrm>
            <a:off x="2339752" y="404664"/>
            <a:ext cx="47436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sz="4400" dirty="0" smtClean="0" bmk="_Toc32613335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Keren" pitchFamily="2" charset="-79"/>
                <a:ea typeface="Times New Roman" pitchFamily="18" charset="0"/>
                <a:cs typeface="Guttman Keren" pitchFamily="2" charset="-79"/>
              </a:rPr>
              <a:t>משחק בגולות בשבת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Guttman Keren" pitchFamily="2" charset="-79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249836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24" name="Picture 4" descr="http://www.ynet.co.il/PicServer2/28102008/1805994/10_w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260" y="4285059"/>
            <a:ext cx="2379572" cy="15922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סימן ''אסור'' 6"/>
          <p:cNvSpPr/>
          <p:nvPr/>
        </p:nvSpPr>
        <p:spPr>
          <a:xfrm>
            <a:off x="323528" y="1628800"/>
            <a:ext cx="2282339" cy="2088232"/>
          </a:xfrm>
          <a:prstGeom prst="noSmoking">
            <a:avLst>
              <a:gd name="adj" fmla="val 109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8" name="טבעת 7"/>
          <p:cNvSpPr/>
          <p:nvPr/>
        </p:nvSpPr>
        <p:spPr>
          <a:xfrm>
            <a:off x="755576" y="4005064"/>
            <a:ext cx="2304256" cy="2160240"/>
          </a:xfrm>
          <a:prstGeom prst="donut">
            <a:avLst>
              <a:gd name="adj" fmla="val 8869"/>
            </a:avLst>
          </a:prstGeom>
          <a:solidFill>
            <a:srgbClr val="1EE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30726" name="תמונה 934" descr="גולות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005064"/>
            <a:ext cx="343432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habbatmakor.files.wordpress.com/2014/06/shutterstock_128111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340768"/>
            <a:ext cx="4392488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ttman Kav" pitchFamily="2" charset="-79"/>
                <a:cs typeface="Guttman Kav" pitchFamily="2" charset="-79"/>
              </a:rPr>
              <a:t>הסוף</a:t>
            </a:r>
            <a:endParaRPr lang="he-IL" sz="115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ttman Kav" pitchFamily="2" charset="-79"/>
              <a:cs typeface="Guttman Kav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6512" y="6516000"/>
            <a:ext cx="3456384" cy="3385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63500">
              <a:schemeClr val="accent1">
                <a:satMod val="175000"/>
                <a:alpha val="42000"/>
              </a:schemeClr>
            </a:glow>
          </a:effectLst>
        </p:spPr>
        <p:txBody>
          <a:bodyPr wrap="square" rtlCol="1">
            <a:spAutoFit/>
          </a:bodyPr>
          <a:lstStyle/>
          <a:p>
            <a:r>
              <a:rPr lang="he-IL" sz="1600" dirty="0" smtClean="0">
                <a:latin typeface=".David" panose="05000000000000000000" pitchFamily="2" charset="0"/>
                <a:cs typeface="David" panose="020E0502060401010101" pitchFamily="2" charset="-79"/>
              </a:rPr>
              <a:t>מתוך "מצגות תלמידים" - </a:t>
            </a:r>
            <a:r>
              <a:rPr lang="he-IL" sz="1600" dirty="0" smtClean="0">
                <a:latin typeface=".David" panose="05000000000000000000" pitchFamily="2" charset="0"/>
                <a:cs typeface="David" panose="020E0502060401010101" pitchFamily="2" charset="-79"/>
                <a:hlinkClick r:id="rId3"/>
              </a:rPr>
              <a:t>אתר חמדת ימים</a:t>
            </a:r>
            <a:endParaRPr lang="he-IL" sz="1600" dirty="0" smtClean="0">
              <a:latin typeface=".David" panose="05000000000000000000" pitchFamily="2" charset="0"/>
              <a:cs typeface="David" panose="020E0502060401010101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85145"/>
            <a:ext cx="561662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Mantova-Decor" pitchFamily="2" charset="-79"/>
                <a:cs typeface="Guttman Mantova-Decor" pitchFamily="2" charset="-79"/>
              </a:rPr>
              <a:t>הגדרת המלאכה:</a:t>
            </a:r>
          </a:p>
        </p:txBody>
      </p:sp>
      <p:sp>
        <p:nvSpPr>
          <p:cNvPr id="3" name="מלבן 2"/>
          <p:cNvSpPr/>
          <p:nvPr/>
        </p:nvSpPr>
        <p:spPr>
          <a:xfrm>
            <a:off x="827584" y="2060848"/>
            <a:ext cx="7524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200" dirty="0" smtClean="0">
                <a:latin typeface="Guttman Kav" pitchFamily="2" charset="-79"/>
                <a:cs typeface="Guttman Kav" pitchFamily="2" charset="-79"/>
              </a:rPr>
              <a:t>כל פעולה שנועדה להכשרת הקרקע לזריעה או לנטיעה.</a:t>
            </a:r>
            <a:endParaRPr lang="he-IL" sz="3200" dirty="0">
              <a:latin typeface="Guttman Kav" pitchFamily="2" charset="-79"/>
              <a:cs typeface="Guttman Kav" pitchFamily="2" charset="-79"/>
            </a:endParaRPr>
          </a:p>
        </p:txBody>
      </p:sp>
      <p:pic>
        <p:nvPicPr>
          <p:cNvPr id="20482" name="Picture 2" descr="http://images.photolight.co.il/photo/2011-06-23/585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4984"/>
            <a:ext cx="5184576" cy="3452367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arket.marmelada.co.il/photos/185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869160"/>
            <a:ext cx="2592288" cy="172359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95536" y="1556792"/>
            <a:ext cx="79208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12775" algn="l"/>
                <a:tab pos="1439863" algn="l"/>
              </a:tabLst>
            </a:pPr>
            <a:r>
              <a:rPr lang="he-IL" sz="2800" dirty="0" smtClean="0">
                <a:solidFill>
                  <a:srgbClr val="000000"/>
                </a:solidFill>
                <a:latin typeface="Guttman Keren" pitchFamily="2" charset="-79"/>
                <a:ea typeface="Times New Roman" pitchFamily="18" charset="0"/>
                <a:cs typeface="Guttman Keren" pitchFamily="2" charset="-79"/>
              </a:rPr>
              <a:t>"אמר </a:t>
            </a:r>
            <a:r>
              <a:rPr lang="he-IL" sz="2800" b="1" dirty="0" smtClean="0">
                <a:solidFill>
                  <a:srgbClr val="000000"/>
                </a:solidFill>
                <a:latin typeface="Guttman Keren" pitchFamily="2" charset="-79"/>
                <a:ea typeface="Times New Roman" pitchFamily="18" charset="0"/>
                <a:cs typeface="Guttman Keren" pitchFamily="2" charset="-79"/>
              </a:rPr>
              <a:t>רב ששת</a:t>
            </a:r>
            <a:r>
              <a:rPr lang="he-IL" sz="2800" dirty="0" smtClean="0">
                <a:solidFill>
                  <a:srgbClr val="000000"/>
                </a:solidFill>
                <a:latin typeface="Guttman Keren" pitchFamily="2" charset="-79"/>
                <a:ea typeface="Times New Roman" pitchFamily="18" charset="0"/>
                <a:cs typeface="Guttman Keren" pitchFamily="2" charset="-79"/>
              </a:rPr>
              <a:t>: היתה לו גבשושית וּנְטָלָהּ (</a:t>
            </a:r>
            <a:r>
              <a:rPr lang="he-IL" sz="28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והסירה</a:t>
            </a:r>
            <a:r>
              <a:rPr lang="he-IL" sz="2800" dirty="0" smtClean="0">
                <a:solidFill>
                  <a:srgbClr val="000000"/>
                </a:solidFill>
                <a:latin typeface="Guttman Keren" pitchFamily="2" charset="-79"/>
                <a:ea typeface="Times New Roman" pitchFamily="18" charset="0"/>
                <a:cs typeface="Guttman Keren" pitchFamily="2" charset="-79"/>
              </a:rPr>
              <a:t>):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cs typeface="Guttman Keren" pitchFamily="2" charset="-79"/>
            </a:endParaRPr>
          </a:p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  <a:tab pos="1439863" algn="l"/>
              </a:tabLst>
            </a:pPr>
            <a:r>
              <a:rPr lang="he-IL" sz="2800" dirty="0" smtClean="0">
                <a:solidFill>
                  <a:srgbClr val="000000"/>
                </a:solidFill>
                <a:latin typeface="Guttman Keren" pitchFamily="2" charset="-79"/>
                <a:cs typeface="Guttman Keren" pitchFamily="2" charset="-79"/>
              </a:rPr>
              <a:t>  </a:t>
            </a:r>
          </a:p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  <a:tab pos="1439863" algn="l"/>
              </a:tabLst>
            </a:pPr>
            <a:r>
              <a:rPr lang="he-IL" sz="2800" dirty="0" smtClean="0">
                <a:solidFill>
                  <a:srgbClr val="000000"/>
                </a:solidFill>
                <a:latin typeface="Guttman Keren" pitchFamily="2" charset="-79"/>
                <a:cs typeface="Guttman Keren" pitchFamily="2" charset="-79"/>
              </a:rPr>
              <a:t>בבית - חייב משום בונה.   </a:t>
            </a:r>
            <a:r>
              <a:rPr lang="he-IL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Keren" pitchFamily="2" charset="-79"/>
                <a:cs typeface="Guttman Keren" pitchFamily="2" charset="-79"/>
              </a:rPr>
              <a:t>ב</a:t>
            </a:r>
            <a:r>
              <a:rPr lang="he-IL" sz="2800" dirty="0" smtClean="0">
                <a:solidFill>
                  <a:srgbClr val="1EE0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Keren" pitchFamily="2" charset="-79"/>
                <a:cs typeface="Guttman Keren" pitchFamily="2" charset="-79"/>
              </a:rPr>
              <a:t>שדה</a:t>
            </a:r>
            <a:r>
              <a:rPr lang="he-IL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Keren" pitchFamily="2" charset="-79"/>
                <a:cs typeface="Guttman Keren" pitchFamily="2" charset="-79"/>
              </a:rPr>
              <a:t> - חייב משום </a:t>
            </a:r>
            <a:r>
              <a:rPr lang="he-IL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Keren" pitchFamily="2" charset="-79"/>
                <a:cs typeface="Guttman Keren" pitchFamily="2" charset="-79"/>
              </a:rPr>
              <a:t>חורש</a:t>
            </a:r>
            <a:r>
              <a:rPr lang="he-IL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Keren" pitchFamily="2" charset="-79"/>
                <a:cs typeface="Guttman Keren" pitchFamily="2" charset="-79"/>
              </a:rPr>
              <a:t>. </a:t>
            </a:r>
            <a:endParaRPr 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Guttman Keren" pitchFamily="2" charset="-79"/>
            </a:endParaRPr>
          </a:p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  <a:tab pos="1439863" algn="l"/>
              </a:tabLst>
            </a:pPr>
            <a:r>
              <a:rPr lang="he-IL" sz="2800" dirty="0" smtClean="0">
                <a:solidFill>
                  <a:srgbClr val="000000"/>
                </a:solidFill>
                <a:latin typeface="Guttman Keren" pitchFamily="2" charset="-79"/>
                <a:cs typeface="Guttman Keren" pitchFamily="2" charset="-79"/>
              </a:rPr>
              <a:t>   </a:t>
            </a:r>
          </a:p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  <a:tab pos="1439863" algn="l"/>
              </a:tabLst>
            </a:pPr>
            <a:r>
              <a:rPr lang="he-IL" sz="2800" dirty="0" smtClean="0">
                <a:solidFill>
                  <a:srgbClr val="000000"/>
                </a:solidFill>
                <a:latin typeface="Guttman Keren" pitchFamily="2" charset="-79"/>
                <a:cs typeface="Guttman Keren" pitchFamily="2" charset="-79"/>
              </a:rPr>
              <a:t>אמר </a:t>
            </a:r>
            <a:r>
              <a:rPr lang="he-IL" sz="2800" b="1" dirty="0" smtClean="0">
                <a:solidFill>
                  <a:srgbClr val="000000"/>
                </a:solidFill>
                <a:latin typeface="Guttman Keren" pitchFamily="2" charset="-79"/>
                <a:cs typeface="Guttman Keren" pitchFamily="2" charset="-79"/>
              </a:rPr>
              <a:t>רבא</a:t>
            </a:r>
            <a:r>
              <a:rPr lang="he-IL" sz="2800" dirty="0" smtClean="0">
                <a:solidFill>
                  <a:srgbClr val="000000"/>
                </a:solidFill>
                <a:latin typeface="Guttman Keren" pitchFamily="2" charset="-79"/>
                <a:cs typeface="Guttman Keren" pitchFamily="2" charset="-79"/>
              </a:rPr>
              <a:t>: היתה לו גוּמָּא וּטְמָמָהּ (</a:t>
            </a:r>
            <a:r>
              <a:rPr lang="he-IL" sz="28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סתם אותה בעפר</a:t>
            </a:r>
            <a:r>
              <a:rPr lang="he-IL" sz="2800" dirty="0" smtClean="0">
                <a:solidFill>
                  <a:srgbClr val="000000"/>
                </a:solidFill>
                <a:latin typeface="Guttman Keren" pitchFamily="2" charset="-79"/>
                <a:cs typeface="Guttman Keren" pitchFamily="2" charset="-79"/>
              </a:rPr>
              <a:t>): </a:t>
            </a:r>
            <a:r>
              <a:rPr kumimoji="0" lang="he-IL" sz="28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uttman Keren" pitchFamily="2" charset="-79"/>
                <a:cs typeface="Guttman Keren" pitchFamily="2" charset="-79"/>
              </a:rPr>
              <a:t>  </a:t>
            </a:r>
          </a:p>
          <a:p>
            <a:pPr marL="0" marR="0" lvl="0" indent="0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  <a:tab pos="1439863" algn="l"/>
              </a:tabLst>
            </a:pPr>
            <a:endParaRPr kumimoji="0" lang="he-IL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uttman Keren" pitchFamily="2" charset="-79"/>
              <a:cs typeface="Guttman Keren" pitchFamily="2" charset="-79"/>
            </a:endParaRPr>
          </a:p>
          <a:p>
            <a:pPr marL="0" marR="0" lvl="0" indent="0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  <a:tab pos="1439863" algn="l"/>
              </a:tabLst>
            </a:pPr>
            <a:r>
              <a:rPr kumimoji="0" lang="he-IL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uttman Keren" pitchFamily="2" charset="-79"/>
                <a:cs typeface="Guttman Keren" pitchFamily="2" charset="-79"/>
              </a:rPr>
              <a:t>בבית - חייב משום בונה.  </a:t>
            </a:r>
            <a:r>
              <a:rPr kumimoji="0" lang="he-IL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Keren" pitchFamily="2" charset="-79"/>
                <a:cs typeface="Guttman Keren" pitchFamily="2" charset="-79"/>
              </a:rPr>
              <a:t>ב</a:t>
            </a:r>
            <a:r>
              <a:rPr kumimoji="0" lang="he-IL" sz="2800" i="0" u="none" strike="noStrike" cap="none" normalizeH="0" baseline="0" dirty="0" smtClean="0">
                <a:ln>
                  <a:noFill/>
                </a:ln>
                <a:solidFill>
                  <a:srgbClr val="1EE0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Keren" pitchFamily="2" charset="-79"/>
                <a:cs typeface="Guttman Keren" pitchFamily="2" charset="-79"/>
              </a:rPr>
              <a:t>שדה</a:t>
            </a:r>
            <a:r>
              <a:rPr kumimoji="0" lang="he-IL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Keren" pitchFamily="2" charset="-79"/>
                <a:cs typeface="Guttman Keren" pitchFamily="2" charset="-79"/>
              </a:rPr>
              <a:t> –</a:t>
            </a:r>
            <a:r>
              <a:rPr kumimoji="0" lang="he-IL" sz="28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Keren" pitchFamily="2" charset="-79"/>
                <a:cs typeface="Guttman Keren" pitchFamily="2" charset="-79"/>
              </a:rPr>
              <a:t> </a:t>
            </a:r>
            <a:r>
              <a:rPr kumimoji="0" lang="he-IL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Keren" pitchFamily="2" charset="-79"/>
                <a:cs typeface="Guttman Keren" pitchFamily="2" charset="-79"/>
              </a:rPr>
              <a:t>חייב </a:t>
            </a:r>
            <a:r>
              <a:rPr kumimoji="0" lang="he-IL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Guttman Keren" pitchFamily="2" charset="-79"/>
              </a:rPr>
              <a:t>משום </a:t>
            </a:r>
            <a:r>
              <a:rPr kumimoji="0" lang="he-IL" sz="280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Guttman Keren" pitchFamily="2" charset="-79"/>
              </a:rPr>
              <a:t>חורש</a:t>
            </a:r>
            <a:r>
              <a:rPr kumimoji="0" lang="he-IL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Guttman Keren" pitchFamily="2" charset="-79"/>
              </a:rPr>
              <a:t>."</a:t>
            </a:r>
            <a:endParaRPr kumimoji="0" lang="he-IL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60648"/>
            <a:ext cx="68407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u="sng" dirty="0" smtClean="0">
                <a:latin typeface="Guttman Mantova-Decor" pitchFamily="2" charset="-79"/>
                <a:cs typeface="Guttman Mantova-Decor" pitchFamily="2" charset="-79"/>
              </a:rPr>
              <a:t>הגדרת המלאכה בלשון הגמרא:</a:t>
            </a:r>
            <a:endParaRPr lang="he-IL" sz="4000" u="sng" dirty="0">
              <a:latin typeface="Guttman Mantova-Decor" pitchFamily="2" charset="-79"/>
              <a:cs typeface="Guttman Mantova-Decor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23528" y="836712"/>
            <a:ext cx="835292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he-I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פסק השולחן ערוך: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200" dirty="0">
                <a:latin typeface="Arial" pitchFamily="34" charset="0"/>
                <a:cs typeface="Guttman Keren" pitchFamily="2" charset="-79"/>
              </a:rPr>
              <a:t> </a:t>
            </a:r>
            <a:r>
              <a:rPr lang="he-IL" sz="2200" dirty="0" smtClean="0">
                <a:latin typeface="Arial" pitchFamily="34" charset="0"/>
                <a:cs typeface="Guttman Keren" pitchFamily="2" charset="-79"/>
              </a:rPr>
              <a:t>    </a:t>
            </a:r>
            <a:r>
              <a:rPr kumimoji="0" lang="he-IL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Guttman Keren" pitchFamily="2" charset="-79"/>
              </a:rPr>
              <a:t>דבר שאין מתכוון - מותר,</a:t>
            </a:r>
            <a:endParaRPr lang="he-IL" sz="22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he-IL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Guttman Keren" pitchFamily="2" charset="-79"/>
              </a:rPr>
              <a:t>והוא שלא יהא </a:t>
            </a:r>
            <a:r>
              <a:rPr kumimoji="0" lang="he-IL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Guttman Keren" pitchFamily="2" charset="-79"/>
              </a:rPr>
              <a:t>פְּסִיק רֵישֵ</a:t>
            </a:r>
            <a:r>
              <a:rPr lang="he-IL" sz="2200" b="1" dirty="0" smtClean="0">
                <a:solidFill>
                  <a:srgbClr val="0070C0"/>
                </a:solidFill>
                <a:latin typeface="Arial" pitchFamily="34" charset="0"/>
                <a:cs typeface="Guttman Keren" pitchFamily="2" charset="-79"/>
              </a:rPr>
              <a:t>י</a:t>
            </a:r>
            <a:r>
              <a:rPr kumimoji="0" lang="he-IL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Guttman Keren" pitchFamily="2" charset="-79"/>
              </a:rPr>
              <a:t>הּ*</a:t>
            </a:r>
            <a:r>
              <a:rPr kumimoji="0" lang="he-IL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Guttman Keren" pitchFamily="2" charset="-79"/>
              </a:rPr>
              <a:t>. 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lang="he-IL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e-IL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kumimoji="0" lang="he-I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(כלומר, שלא תיעשה בוודאות מלאכה אחרת 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he-IL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e-IL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kumimoji="0" lang="he-I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האסורה בשבת, אגב מעשהו.)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200" dirty="0">
                <a:latin typeface="Arial" pitchFamily="34" charset="0"/>
                <a:cs typeface="Guttman Keren" pitchFamily="2" charset="-79"/>
              </a:rPr>
              <a:t> </a:t>
            </a:r>
            <a:r>
              <a:rPr lang="he-IL" sz="2200" dirty="0" smtClean="0">
                <a:latin typeface="Arial" pitchFamily="34" charset="0"/>
                <a:cs typeface="Guttman Keren" pitchFamily="2" charset="-79"/>
              </a:rPr>
              <a:t>    </a:t>
            </a:r>
            <a:r>
              <a:rPr kumimoji="0" lang="he-IL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Guttman Keren" pitchFamily="2" charset="-79"/>
              </a:rPr>
              <a:t>הִלְכָּךְ </a:t>
            </a:r>
            <a:r>
              <a:rPr kumimoji="0" lang="he-I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David" pitchFamily="34" charset="-79"/>
              </a:rPr>
              <a:t>(לכן)</a:t>
            </a:r>
            <a:r>
              <a:rPr kumimoji="0" lang="he-I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Guttman Keren" pitchFamily="2" charset="-79"/>
              </a:rPr>
              <a:t>, </a:t>
            </a:r>
            <a:endParaRPr lang="he-IL" sz="2200" dirty="0">
              <a:latin typeface="Arial" pitchFamily="34" charset="0"/>
              <a:cs typeface="Guttman Keren" pitchFamily="2" charset="-79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2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Guttman Keren" pitchFamily="2" charset="-79"/>
              </a:rPr>
              <a:t>    </a:t>
            </a:r>
            <a:r>
              <a:rPr kumimoji="0" lang="he-IL" sz="2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Guttman Keren" pitchFamily="2" charset="-79"/>
              </a:rPr>
              <a:t>גורר אדם מִטה, כסא וספסל... 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200" b="1" dirty="0">
                <a:latin typeface="Arial" pitchFamily="34" charset="0"/>
                <a:cs typeface="Guttman Keren" pitchFamily="2" charset="-79"/>
              </a:rPr>
              <a:t> </a:t>
            </a:r>
            <a:r>
              <a:rPr lang="he-IL" sz="2200" b="1" dirty="0" smtClean="0">
                <a:latin typeface="Arial" pitchFamily="34" charset="0"/>
                <a:cs typeface="Guttman Keren" pitchFamily="2" charset="-79"/>
              </a:rPr>
              <a:t>   </a:t>
            </a:r>
            <a:r>
              <a:rPr kumimoji="0" lang="he-IL" sz="2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Guttman Keren" pitchFamily="2" charset="-79"/>
              </a:rPr>
              <a:t>בלבד שלא יתכוון לעשות חריץ.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David" pitchFamily="34" charset="-79"/>
                <a:cs typeface="David" pitchFamily="34" charset="-79"/>
              </a:rPr>
              <a:t>                                                                  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(שולחן ערוך סימן </a:t>
            </a:r>
            <a:r>
              <a:rPr lang="he-IL" sz="2000" dirty="0" err="1" smtClean="0">
                <a:latin typeface="David" pitchFamily="34" charset="-79"/>
                <a:cs typeface="David" pitchFamily="34" charset="-79"/>
              </a:rPr>
              <a:t>שלז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סעיף א)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Guttman Keren" pitchFamily="2" charset="-79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Guttman Keren" pitchFamily="2" charset="-79"/>
              </a:rPr>
              <a:t>             </a:t>
            </a:r>
          </a:p>
        </p:txBody>
      </p:sp>
      <p:pic>
        <p:nvPicPr>
          <p:cNvPr id="15361" name="תמונה 1419" descr="D10P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2912283" cy="204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לבן 4"/>
          <p:cNvSpPr/>
          <p:nvPr/>
        </p:nvSpPr>
        <p:spPr>
          <a:xfrm>
            <a:off x="3131840" y="365755"/>
            <a:ext cx="32752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sz="4800" dirty="0" smtClean="0" bmk="_Toc32613335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Keren" pitchFamily="2" charset="-79"/>
                <a:ea typeface="Times New Roman" pitchFamily="18" charset="0"/>
                <a:cs typeface="Guttman Keren" pitchFamily="2" charset="-79"/>
              </a:rPr>
              <a:t>גרירת חפצים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Guttman Keren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420220"/>
            <a:ext cx="7488832" cy="2321148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/>
            <a:r>
              <a:rPr lang="he-IL" sz="2400" dirty="0" smtClean="0">
                <a:solidFill>
                  <a:srgbClr val="0070C0"/>
                </a:solidFill>
                <a:latin typeface="Guttman Keren" pitchFamily="2" charset="-79"/>
                <a:cs typeface="Guttman Keren" pitchFamily="2" charset="-79"/>
              </a:rPr>
              <a:t>"</a:t>
            </a:r>
            <a:r>
              <a:rPr lang="he-IL" sz="2400" b="1" dirty="0" smtClean="0">
                <a:solidFill>
                  <a:srgbClr val="0070C0"/>
                </a:solidFill>
                <a:latin typeface="Guttman Keren" pitchFamily="2" charset="-79"/>
                <a:cs typeface="Guttman Keren" pitchFamily="2" charset="-79"/>
              </a:rPr>
              <a:t>פסיק </a:t>
            </a:r>
            <a:r>
              <a:rPr lang="he-IL" sz="2400" b="1" dirty="0" smtClean="0">
                <a:solidFill>
                  <a:srgbClr val="0070C0"/>
                </a:solidFill>
                <a:latin typeface="Guttman Keren" pitchFamily="2" charset="-79"/>
                <a:ea typeface="Calibri"/>
                <a:cs typeface="Guttman Keren" pitchFamily="2" charset="-79"/>
              </a:rPr>
              <a:t>רֵישֵיהּ"</a:t>
            </a:r>
          </a:p>
          <a:p>
            <a:pPr algn="just">
              <a:lnSpc>
                <a:spcPts val="2880"/>
              </a:lnSpc>
              <a:spcAft>
                <a:spcPts val="1000"/>
              </a:spcAft>
            </a:pPr>
            <a:r>
              <a:rPr lang="he-IL" sz="2000" dirty="0" smtClean="0">
                <a:latin typeface="Calibri"/>
                <a:ea typeface="Calibri"/>
                <a:cs typeface="Arial"/>
              </a:rPr>
              <a:t>ישנו איסור לבצע פעולה מותרת, כאשר בעקבותיה תיגרם באופן ודאִי פעולה אסורה. פעולה זו נקראת בפי חז"ל, בלשון תמיהה: "פסיק רישיה ולא ימות?!", כלומר - חתוך ראשו ולא ימות?! כשם שברור שאם תחתוך את ראשו של בעל חיים, הוא וודאי ימות, כי לא יתכן אחרת, כך ברור שהמלאכה שעליה מדובר תגרום בוודאות לתוצאה האסורה.</a:t>
            </a:r>
            <a:endParaRPr lang="en-US" dirty="0" smtClean="0">
              <a:latin typeface="Calibri"/>
              <a:ea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025860" y="980728"/>
            <a:ext cx="77226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1200"/>
              </a:spcAft>
            </a:pPr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כותב המשנה ברורה:</a:t>
            </a:r>
            <a:endParaRPr 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he-IL" sz="2800" dirty="0">
                <a:latin typeface="Guttman-Aram" pitchFamily="2" charset="-79"/>
                <a:cs typeface="Guttman-Aram" pitchFamily="2" charset="-79"/>
              </a:rPr>
              <a:t> </a:t>
            </a:r>
            <a:r>
              <a:rPr lang="he-IL" sz="2800" dirty="0" smtClean="0">
                <a:latin typeface="Guttman-Aram" pitchFamily="2" charset="-79"/>
                <a:cs typeface="Guttman-Aram" pitchFamily="2" charset="-79"/>
              </a:rPr>
              <a:t>    </a:t>
            </a:r>
            <a:r>
              <a:rPr lang="he-IL" sz="2800" dirty="0" smtClean="0">
                <a:latin typeface="Guttman Keren" pitchFamily="2" charset="-79"/>
                <a:cs typeface="Guttman Keren" pitchFamily="2" charset="-79"/>
              </a:rPr>
              <a:t>(חפצים)</a:t>
            </a:r>
            <a:r>
              <a:rPr lang="he-IL" sz="2800" b="1" dirty="0" smtClean="0">
                <a:latin typeface="Guttman Keren" pitchFamily="2" charset="-79"/>
                <a:cs typeface="Guttman Keren" pitchFamily="2" charset="-79"/>
              </a:rPr>
              <a:t> </a:t>
            </a:r>
            <a:r>
              <a:rPr lang="he-IL" sz="2800" b="1" dirty="0">
                <a:solidFill>
                  <a:srgbClr val="000000"/>
                </a:solidFill>
                <a:latin typeface="Guttman Keren" pitchFamily="2" charset="-79"/>
                <a:ea typeface="Times New Roman" pitchFamily="18" charset="0"/>
                <a:cs typeface="Guttman Keren" pitchFamily="2" charset="-79"/>
              </a:rPr>
              <a:t>גדולים </a:t>
            </a:r>
            <a:r>
              <a:rPr lang="he-IL" sz="2800" b="1" dirty="0" smtClean="0">
                <a:solidFill>
                  <a:srgbClr val="000000"/>
                </a:solidFill>
                <a:latin typeface="Guttman Keren" pitchFamily="2" charset="-79"/>
                <a:ea typeface="Times New Roman" pitchFamily="18" charset="0"/>
                <a:cs typeface="Guttman Keren" pitchFamily="2" charset="-79"/>
              </a:rPr>
              <a:t>ביותר </a:t>
            </a:r>
            <a:r>
              <a:rPr lang="he-IL" sz="2800" b="1" dirty="0">
                <a:solidFill>
                  <a:srgbClr val="000000"/>
                </a:solidFill>
                <a:latin typeface="Guttman Keren" pitchFamily="2" charset="-79"/>
                <a:ea typeface="Times New Roman" pitchFamily="18" charset="0"/>
                <a:cs typeface="Guttman Keren" pitchFamily="2" charset="-79"/>
              </a:rPr>
              <a:t>אסור לגרור על הארץ,</a:t>
            </a:r>
          </a:p>
          <a:p>
            <a:pPr algn="just"/>
            <a:r>
              <a:rPr lang="he-IL" sz="2800" b="1" dirty="0">
                <a:latin typeface="Miriam" pitchFamily="34" charset="-79"/>
                <a:cs typeface="Guttman-Aram" pitchFamily="2" charset="-79"/>
              </a:rPr>
              <a:t> </a:t>
            </a:r>
            <a:r>
              <a:rPr lang="he-IL" sz="2800" b="1" dirty="0" smtClean="0">
                <a:latin typeface="Miriam" pitchFamily="34" charset="-79"/>
                <a:cs typeface="Guttman-Aram" pitchFamily="2" charset="-79"/>
              </a:rPr>
              <a:t>    </a:t>
            </a:r>
            <a:r>
              <a:rPr lang="he-IL" sz="2800" b="1" dirty="0" err="1" smtClean="0">
                <a:latin typeface="Guttman Keren" pitchFamily="2" charset="-79"/>
                <a:cs typeface="Guttman Keren" pitchFamily="2" charset="-79"/>
              </a:rPr>
              <a:t>דּ</a:t>
            </a:r>
            <a:r>
              <a:rPr lang="he-IL" sz="2800" b="1" dirty="0" err="1" smtClean="0">
                <a:solidFill>
                  <a:srgbClr val="0070C0"/>
                </a:solidFill>
                <a:latin typeface="Guttman Keren" pitchFamily="2" charset="-79"/>
                <a:cs typeface="Guttman Keren" pitchFamily="2" charset="-79"/>
              </a:rPr>
              <a:t>ְפסִיק</a:t>
            </a:r>
            <a:r>
              <a:rPr lang="he-IL" sz="2800" b="1" dirty="0" smtClean="0">
                <a:solidFill>
                  <a:srgbClr val="0070C0"/>
                </a:solidFill>
                <a:latin typeface="Guttman Keren" pitchFamily="2" charset="-79"/>
                <a:cs typeface="Guttman Keren" pitchFamily="2" charset="-79"/>
              </a:rPr>
              <a:t> רֵישֵיהּ </a:t>
            </a:r>
            <a:r>
              <a:rPr lang="he-IL" sz="2800" b="1" dirty="0">
                <a:solidFill>
                  <a:srgbClr val="000000"/>
                </a:solidFill>
                <a:latin typeface="Guttman Keren" pitchFamily="2" charset="-79"/>
                <a:ea typeface="Times New Roman" pitchFamily="18" charset="0"/>
                <a:cs typeface="Guttman Keren" pitchFamily="2" charset="-79"/>
              </a:rPr>
              <a:t>הוא, דבוַדאי יעשה חריץ</a:t>
            </a:r>
            <a:r>
              <a:rPr lang="he-IL" sz="2800" b="1" dirty="0" smtClean="0">
                <a:solidFill>
                  <a:srgbClr val="000000"/>
                </a:solidFill>
                <a:latin typeface="Guttman Keren" pitchFamily="2" charset="-79"/>
                <a:ea typeface="Times New Roman" pitchFamily="18" charset="0"/>
                <a:cs typeface="Guttman Keren" pitchFamily="2" charset="-79"/>
              </a:rPr>
              <a:t>.</a:t>
            </a:r>
          </a:p>
          <a:p>
            <a:pPr algn="just"/>
            <a:r>
              <a:rPr lang="he-IL" sz="2000" dirty="0" smtClean="0">
                <a:solidFill>
                  <a:srgbClr val="000000"/>
                </a:solidFill>
                <a:latin typeface="David" pitchFamily="34" charset="-79"/>
                <a:ea typeface="Times New Roman" pitchFamily="18" charset="0"/>
                <a:cs typeface="David" pitchFamily="34" charset="-79"/>
              </a:rPr>
              <a:t>                                                                             (משנה ברורה סימן </a:t>
            </a:r>
            <a:r>
              <a:rPr lang="he-IL" sz="2000" dirty="0" err="1" smtClean="0">
                <a:solidFill>
                  <a:srgbClr val="000000"/>
                </a:solidFill>
                <a:latin typeface="David" pitchFamily="34" charset="-79"/>
                <a:ea typeface="Times New Roman" pitchFamily="18" charset="0"/>
                <a:cs typeface="David" pitchFamily="34" charset="-79"/>
              </a:rPr>
              <a:t>שלז</a:t>
            </a:r>
            <a:r>
              <a:rPr lang="he-IL" sz="2000" dirty="0" smtClean="0">
                <a:solidFill>
                  <a:srgbClr val="000000"/>
                </a:solidFill>
                <a:latin typeface="David" pitchFamily="34" charset="-79"/>
                <a:ea typeface="Times New Roman" pitchFamily="18" charset="0"/>
                <a:cs typeface="David" pitchFamily="34" charset="-79"/>
              </a:rPr>
              <a:t> </a:t>
            </a:r>
            <a:r>
              <a:rPr lang="he-IL" sz="2000" dirty="0" err="1" smtClean="0">
                <a:solidFill>
                  <a:srgbClr val="000000"/>
                </a:solidFill>
                <a:latin typeface="David" pitchFamily="34" charset="-79"/>
                <a:ea typeface="Times New Roman" pitchFamily="18" charset="0"/>
                <a:cs typeface="David" pitchFamily="34" charset="-79"/>
              </a:rPr>
              <a:t>ס"ק</a:t>
            </a:r>
            <a:r>
              <a:rPr lang="he-IL" sz="2000" dirty="0" smtClean="0">
                <a:solidFill>
                  <a:srgbClr val="000000"/>
                </a:solidFill>
                <a:latin typeface="David" pitchFamily="34" charset="-79"/>
                <a:ea typeface="Times New Roman" pitchFamily="18" charset="0"/>
                <a:cs typeface="David" pitchFamily="34" charset="-79"/>
              </a:rPr>
              <a:t> ד)</a:t>
            </a:r>
            <a:endParaRPr lang="he-IL" sz="2800" dirty="0">
              <a:solidFill>
                <a:srgbClr val="000000"/>
              </a:solidFill>
              <a:latin typeface="David" pitchFamily="34" charset="-79"/>
              <a:ea typeface="Times New Roman" pitchFamily="18" charset="0"/>
              <a:cs typeface="David" pitchFamily="34" charset="-79"/>
            </a:endParaRPr>
          </a:p>
          <a:p>
            <a:pPr algn="ctr"/>
            <a:endParaRPr lang="he-IL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e-I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כלומר, אין לגרור חפצים גדולים, </a:t>
            </a:r>
          </a:p>
          <a:p>
            <a:pPr algn="just"/>
            <a:r>
              <a:rPr lang="he-I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מפני שבגרירתם </a:t>
            </a:r>
            <a:r>
              <a:rPr lang="he-IL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בודאי</a:t>
            </a:r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e-IL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יווצרו</a:t>
            </a:r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שקעים </a:t>
            </a:r>
            <a:r>
              <a:rPr lang="he-I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וגומות.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123728" y="332656"/>
            <a:ext cx="49968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sz="4800" dirty="0" smtClean="0" bmk="_Toc32613335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Keren" pitchFamily="2" charset="-79"/>
                <a:ea typeface="Times New Roman" pitchFamily="18" charset="0"/>
                <a:cs typeface="Guttman Keren" pitchFamily="2" charset="-79"/>
              </a:rPr>
              <a:t>גרירת חפצים גדולים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Guttman Keren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67544" y="3346534"/>
            <a:ext cx="842493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</a:pPr>
            <a:r>
              <a:rPr lang="he-IL" sz="2400" b="1" dirty="0" smtClean="0">
                <a:latin typeface="Guttman Keren" pitchFamily="2" charset="-79"/>
                <a:cs typeface="Guttman Keren" pitchFamily="2" charset="-79"/>
              </a:rPr>
              <a:t>ואפילו מרוצף בקרקע של שַיִש, אסור לגרור - </a:t>
            </a:r>
            <a:r>
              <a:rPr lang="he-IL" sz="2400" b="1" dirty="0" err="1" smtClean="0">
                <a:latin typeface="Guttman Keren" pitchFamily="2" charset="-79"/>
                <a:cs typeface="Guttman Keren" pitchFamily="2" charset="-79"/>
              </a:rPr>
              <a:t>דְּגָזְרִינַן</a:t>
            </a:r>
            <a:r>
              <a:rPr lang="he-IL" sz="2400" b="1" dirty="0" smtClean="0">
                <a:latin typeface="Guttman Keren" pitchFamily="2" charset="-79"/>
                <a:cs typeface="Guttman Keren" pitchFamily="2" charset="-79"/>
              </a:rPr>
              <a:t> מרוצף אַטּוּ אינו מרוצף.  </a:t>
            </a:r>
            <a:r>
              <a:rPr lang="he-IL" sz="2400" dirty="0" smtClean="0">
                <a:latin typeface="Guttman Keren" pitchFamily="2" charset="-79"/>
                <a:cs typeface="Guttman Keren" pitchFamily="2" charset="-79"/>
              </a:rPr>
              <a:t>(</a:t>
            </a:r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גוזרים על משטח מרוצף משום משטח לא מרוצף.)</a:t>
            </a:r>
            <a:endParaRPr lang="en-US" sz="2400" dirty="0" smtClean="0">
              <a:latin typeface="Arial" pitchFamily="34" charset="0"/>
              <a:cs typeface="Guttman Keren" pitchFamily="2" charset="-79"/>
            </a:endParaRPr>
          </a:p>
          <a:p>
            <a:endParaRPr lang="he-IL" sz="1600" dirty="0" smtClean="0">
              <a:latin typeface="Guttman Keren" pitchFamily="2" charset="-79"/>
              <a:cs typeface="Guttman Keren" pitchFamily="2" charset="-79"/>
            </a:endParaRPr>
          </a:p>
          <a:p>
            <a:r>
              <a:rPr lang="he-IL" sz="2400" b="1" dirty="0" smtClean="0">
                <a:latin typeface="Guttman Keren" pitchFamily="2" charset="-79"/>
                <a:cs typeface="Guttman Keren" pitchFamily="2" charset="-79"/>
              </a:rPr>
              <a:t>וּמִסְתַּבְּרָא </a:t>
            </a:r>
            <a:r>
              <a:rPr lang="he-I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[ומסתבר] </a:t>
            </a:r>
            <a:r>
              <a:rPr lang="he-IL" sz="2400" b="1" dirty="0" smtClean="0">
                <a:latin typeface="Guttman Keren" pitchFamily="2" charset="-79"/>
                <a:cs typeface="Guttman Keren" pitchFamily="2" charset="-79"/>
              </a:rPr>
              <a:t>דאם כל העיר מרוצף - יש להקל בזה</a:t>
            </a:r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(מפני שאין חשש שיגיע בגרירתו לחרישה</a:t>
            </a:r>
            <a:r>
              <a:rPr lang="he-IL" sz="2400" dirty="0" smtClean="0">
                <a:latin typeface="Guttman Keren" pitchFamily="2" charset="-79"/>
                <a:cs typeface="Guttman Keren" pitchFamily="2" charset="-79"/>
              </a:rPr>
              <a:t> </a:t>
            </a:r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בקרקע שאינה מרוצפת)</a:t>
            </a:r>
            <a:r>
              <a:rPr lang="he-IL" sz="2400" dirty="0" smtClean="0">
                <a:latin typeface="Guttman Keren" pitchFamily="2" charset="-79"/>
                <a:cs typeface="Guttman Keren" pitchFamily="2" charset="-79"/>
              </a:rPr>
              <a:t>.</a:t>
            </a:r>
          </a:p>
          <a:p>
            <a:endParaRPr lang="he-IL" sz="2400" u="sng" dirty="0">
              <a:latin typeface="Guttman Keren" pitchFamily="2" charset="-79"/>
              <a:cs typeface="Guttman Keren" pitchFamily="2" charset="-79"/>
            </a:endParaRPr>
          </a:p>
          <a:p>
            <a:r>
              <a:rPr lang="he-IL" sz="2000" dirty="0" smtClean="0">
                <a:latin typeface="David" pitchFamily="34" charset="-79"/>
                <a:cs typeface="David" pitchFamily="34" charset="-79"/>
              </a:rPr>
              <a:t>                                                                                             (משנה ברורה סימן </a:t>
            </a:r>
            <a:r>
              <a:rPr lang="he-IL" sz="2000" dirty="0" err="1" smtClean="0">
                <a:latin typeface="David" pitchFamily="34" charset="-79"/>
                <a:cs typeface="David" pitchFamily="34" charset="-79"/>
              </a:rPr>
              <a:t>שלז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2000" dirty="0" err="1" smtClean="0">
                <a:latin typeface="David" pitchFamily="34" charset="-79"/>
                <a:cs typeface="David" pitchFamily="34" charset="-79"/>
              </a:rPr>
              <a:t>ס"ק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ד)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Guttman Keren" pitchFamily="2" charset="-79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Guttman Keren" pitchFamily="2" charset="-79"/>
              </a:rPr>
              <a:t>             </a:t>
            </a:r>
          </a:p>
        </p:txBody>
      </p:sp>
      <p:sp>
        <p:nvSpPr>
          <p:cNvPr id="5" name="מלבן 4"/>
          <p:cNvSpPr/>
          <p:nvPr/>
        </p:nvSpPr>
        <p:spPr>
          <a:xfrm>
            <a:off x="1259632" y="476672"/>
            <a:ext cx="6816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sz="4400" dirty="0" smtClean="0" bmk="_Toc32613335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Keren" pitchFamily="2" charset="-79"/>
                <a:ea typeface="Times New Roman" pitchFamily="18" charset="0"/>
                <a:cs typeface="Guttman Keren" pitchFamily="2" charset="-79"/>
              </a:rPr>
              <a:t>גרירת חפצים על משטח מרוצף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Guttman Keren" pitchFamily="2" charset="-79"/>
            </a:endParaRPr>
          </a:p>
        </p:txBody>
      </p:sp>
      <p:pic>
        <p:nvPicPr>
          <p:cNvPr id="6" name="Picture 3" descr="http://www.xn--9dbfcl2e.com/wp-content/uploads/2014/08/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852" y="1171947"/>
            <a:ext cx="3100324" cy="2329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316955"/>
            <a:ext cx="892797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endParaRPr lang="he-IL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ts val="3100"/>
              </a:lnSpc>
              <a:spcBef>
                <a:spcPts val="600"/>
              </a:spcBef>
            </a:pPr>
            <a:r>
              <a:rPr lang="he-IL" sz="2400" b="1" dirty="0">
                <a:latin typeface="Arial" pitchFamily="34" charset="0"/>
                <a:cs typeface="Guttman Keren" pitchFamily="2" charset="-79"/>
              </a:rPr>
              <a:t> </a:t>
            </a:r>
            <a:r>
              <a:rPr lang="he-IL" sz="2400" b="1" dirty="0" smtClean="0">
                <a:latin typeface="Arial" pitchFamily="34" charset="0"/>
                <a:cs typeface="Guttman Keren" pitchFamily="2" charset="-79"/>
              </a:rPr>
              <a:t>    מותר </a:t>
            </a:r>
            <a:r>
              <a:rPr lang="he-IL" sz="2400" b="1" dirty="0">
                <a:latin typeface="Arial" pitchFamily="34" charset="0"/>
                <a:cs typeface="Guttman Keren" pitchFamily="2" charset="-79"/>
              </a:rPr>
              <a:t>להסיע עגלת ילדים בשבת וביום </a:t>
            </a:r>
            <a:r>
              <a:rPr lang="he-IL" sz="2400" b="1" dirty="0" smtClean="0">
                <a:latin typeface="Arial" pitchFamily="34" charset="0"/>
                <a:cs typeface="Guttman Keren" pitchFamily="2" charset="-79"/>
              </a:rPr>
              <a:t>טוב</a:t>
            </a:r>
          </a:p>
          <a:p>
            <a:pPr>
              <a:lnSpc>
                <a:spcPts val="3100"/>
              </a:lnSpc>
            </a:pPr>
            <a:r>
              <a:rPr lang="he-IL" sz="2400" b="1" dirty="0" smtClean="0">
                <a:latin typeface="Arial" pitchFamily="34" charset="0"/>
                <a:cs typeface="Guttman Keren" pitchFamily="2" charset="-79"/>
              </a:rPr>
              <a:t>     לא </a:t>
            </a:r>
            <a:r>
              <a:rPr lang="he-IL" sz="2400" b="1" dirty="0">
                <a:latin typeface="Arial" pitchFamily="34" charset="0"/>
                <a:cs typeface="Guttman Keren" pitchFamily="2" charset="-79"/>
              </a:rPr>
              <a:t>רק בכביש סלול,</a:t>
            </a:r>
            <a:endParaRPr lang="he-IL" sz="2400" b="1" dirty="0" smtClean="0">
              <a:latin typeface="Arial" pitchFamily="34" charset="0"/>
              <a:cs typeface="Guttman Keren" pitchFamily="2" charset="-79"/>
            </a:endParaRPr>
          </a:p>
          <a:p>
            <a:pPr>
              <a:lnSpc>
                <a:spcPts val="3100"/>
              </a:lnSpc>
            </a:pPr>
            <a:r>
              <a:rPr lang="he-IL" sz="2400" b="1" dirty="0" smtClean="0">
                <a:latin typeface="Arial" pitchFamily="34" charset="0"/>
                <a:cs typeface="Guttman Keren" pitchFamily="2" charset="-79"/>
              </a:rPr>
              <a:t>     אלא </a:t>
            </a:r>
            <a:r>
              <a:rPr lang="he-IL" sz="2400" b="1" dirty="0">
                <a:latin typeface="Arial" pitchFamily="34" charset="0"/>
                <a:cs typeface="Guttman Keren" pitchFamily="2" charset="-79"/>
              </a:rPr>
              <a:t>גם בדרך לא סלולה, </a:t>
            </a:r>
            <a:r>
              <a:rPr lang="he-IL" sz="2400" b="1" dirty="0" smtClean="0">
                <a:latin typeface="Arial" pitchFamily="34" charset="0"/>
                <a:cs typeface="Guttman Keren" pitchFamily="2" charset="-79"/>
              </a:rPr>
              <a:t>אף </a:t>
            </a:r>
            <a:r>
              <a:rPr lang="he-IL" sz="2400" b="1" dirty="0">
                <a:latin typeface="Arial" pitchFamily="34" charset="0"/>
                <a:cs typeface="Guttman Keren" pitchFamily="2" charset="-79"/>
              </a:rPr>
              <a:t>על פי שנעשים חריצים על </a:t>
            </a:r>
            <a:r>
              <a:rPr lang="he-IL" sz="2400" b="1" dirty="0" smtClean="0">
                <a:latin typeface="Arial" pitchFamily="34" charset="0"/>
                <a:cs typeface="Guttman Keren" pitchFamily="2" charset="-79"/>
              </a:rPr>
              <a:t>הקרקע</a:t>
            </a:r>
            <a:r>
              <a:rPr lang="he-IL" sz="2400" b="1" dirty="0">
                <a:latin typeface="Arial" pitchFamily="34" charset="0"/>
                <a:cs typeface="Guttman Keren" pitchFamily="2" charset="-79"/>
              </a:rPr>
              <a:t>.</a:t>
            </a:r>
          </a:p>
          <a:p>
            <a:pPr>
              <a:lnSpc>
                <a:spcPts val="3100"/>
              </a:lnSpc>
            </a:pPr>
            <a:r>
              <a:rPr lang="he-IL" sz="2400" b="1" dirty="0" smtClean="0">
                <a:latin typeface="Arial" pitchFamily="34" charset="0"/>
                <a:cs typeface="Guttman Keren" pitchFamily="2" charset="-79"/>
              </a:rPr>
              <a:t>     ולא </a:t>
            </a:r>
            <a:r>
              <a:rPr lang="he-IL" sz="2400" b="1" dirty="0">
                <a:latin typeface="Arial" pitchFamily="34" charset="0"/>
                <a:cs typeface="Guttman Keren" pitchFamily="2" charset="-79"/>
              </a:rPr>
              <a:t>רק להסיעה בקו ישר</a:t>
            </a:r>
            <a:r>
              <a:rPr lang="he-IL" sz="2400" b="1" dirty="0" smtClean="0">
                <a:latin typeface="Arial" pitchFamily="34" charset="0"/>
                <a:cs typeface="Guttman Keren" pitchFamily="2" charset="-79"/>
              </a:rPr>
              <a:t>, </a:t>
            </a:r>
          </a:p>
          <a:p>
            <a:pPr>
              <a:lnSpc>
                <a:spcPts val="3100"/>
              </a:lnSpc>
            </a:pPr>
            <a:r>
              <a:rPr lang="he-IL" sz="2400" b="1" dirty="0" smtClean="0">
                <a:latin typeface="Arial" pitchFamily="34" charset="0"/>
                <a:cs typeface="Guttman Keren" pitchFamily="2" charset="-79"/>
              </a:rPr>
              <a:t>     כי </a:t>
            </a:r>
            <a:r>
              <a:rPr lang="he-IL" sz="2400" b="1" dirty="0">
                <a:latin typeface="Arial" pitchFamily="34" charset="0"/>
                <a:cs typeface="Guttman Keren" pitchFamily="2" charset="-79"/>
              </a:rPr>
              <a:t>אם גם להפנותה לצדדים מותר</a:t>
            </a:r>
            <a:r>
              <a:rPr lang="he-IL" sz="2400" b="1" dirty="0" smtClean="0">
                <a:latin typeface="Arial" pitchFamily="34" charset="0"/>
                <a:cs typeface="Guttman Keren" pitchFamily="2" charset="-79"/>
              </a:rPr>
              <a:t>.</a:t>
            </a:r>
          </a:p>
          <a:p>
            <a:pPr>
              <a:lnSpc>
                <a:spcPts val="3100"/>
              </a:lnSpc>
            </a:pPr>
            <a:r>
              <a:rPr lang="he-IL" sz="2000" dirty="0" smtClean="0">
                <a:latin typeface="David" pitchFamily="34" charset="-79"/>
                <a:cs typeface="David" pitchFamily="34" charset="-79"/>
              </a:rPr>
              <a:t>                                                                               (שמירת שבת כהלכתה פרק </a:t>
            </a:r>
            <a:r>
              <a:rPr lang="he-IL" sz="2000" dirty="0" err="1" smtClean="0">
                <a:latin typeface="David" pitchFamily="34" charset="-79"/>
                <a:cs typeface="David" pitchFamily="34" charset="-79"/>
              </a:rPr>
              <a:t>כח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סעיף מח) </a:t>
            </a:r>
            <a:endParaRPr lang="en-US" sz="2000" dirty="0">
              <a:latin typeface="David" pitchFamily="34" charset="-79"/>
              <a:cs typeface="David" pitchFamily="34" charset="-79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Guttman Keren" pitchFamily="2" charset="-79"/>
              </a:rPr>
              <a:t>              </a:t>
            </a:r>
          </a:p>
        </p:txBody>
      </p:sp>
      <p:sp>
        <p:nvSpPr>
          <p:cNvPr id="5" name="מלבן 4"/>
          <p:cNvSpPr/>
          <p:nvPr/>
        </p:nvSpPr>
        <p:spPr>
          <a:xfrm>
            <a:off x="2771800" y="548680"/>
            <a:ext cx="43300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sz="4400" dirty="0" smtClean="0" bmk="_Toc32613335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Keren" pitchFamily="2" charset="-79"/>
                <a:ea typeface="Times New Roman" pitchFamily="18" charset="0"/>
                <a:cs typeface="Guttman Keren" pitchFamily="2" charset="-79"/>
              </a:rPr>
              <a:t>הובלת עגלת תינוק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Guttman Keren" pitchFamily="2" charset="-79"/>
            </a:endParaRPr>
          </a:p>
        </p:txBody>
      </p:sp>
      <p:sp>
        <p:nvSpPr>
          <p:cNvPr id="9218" name="AutoShape 2" descr="מציג את IMG-20151222-WA0005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220" name="AutoShape 4" descr="מציג את IMG-20151222-WA0005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222" name="AutoShape 6" descr="מציג את IMG-20151222-WA0005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224" name="AutoShape 8" descr="מציג את IMG-20151222-WA0005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226" name="Picture 10" descr="C:\Users\ToshibaUser\Downloads\IMG-20151222-WA0003.jpg"/>
          <p:cNvPicPr>
            <a:picLocks noChangeAspect="1" noChangeArrowheads="1"/>
          </p:cNvPicPr>
          <p:nvPr/>
        </p:nvPicPr>
        <p:blipFill rotWithShape="1">
          <a:blip r:embed="rId3" cstate="print"/>
          <a:srcRect b="16203"/>
          <a:stretch/>
        </p:blipFill>
        <p:spPr bwMode="auto">
          <a:xfrm>
            <a:off x="3347864" y="4022814"/>
            <a:ext cx="2304256" cy="257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-35496" y="1107896"/>
            <a:ext cx="8927976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e-I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נסיעה באופניים אסורה בשבת. </a:t>
            </a:r>
          </a:p>
          <a:p>
            <a:r>
              <a:rPr lang="he-I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הפוסקים נחלקו מהי הסיבה לכך: </a:t>
            </a:r>
          </a:p>
          <a:p>
            <a:r>
              <a:rPr lang="he-I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יש מי שאומר שהסיבה היא משום עשיית חריץ בקרקע. </a:t>
            </a:r>
          </a:p>
          <a:p>
            <a:r>
              <a:rPr lang="he-I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פוסקים אחרים אסרו את הנסיעה באופניים מטעמים אחרים:</a:t>
            </a:r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e-I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א. גזרה שמא יֵצא מחוץ לתחום.</a:t>
            </a:r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he-IL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e-I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ב. משום "עובדין דחול" (מעשה שאינו מתאים לאווירת שבת -    שנראה כמעשה חול).  </a:t>
            </a:r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he-IL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e-I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ג. גזרה משום תיקון כלי – </a:t>
            </a:r>
          </a:p>
          <a:p>
            <a:r>
              <a:rPr lang="he-I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שמא יתקלקלו האופניים, </a:t>
            </a:r>
          </a:p>
          <a:p>
            <a:r>
              <a:rPr lang="he-I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ויבוא  לתקנם בשבת.</a:t>
            </a:r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</a:t>
            </a:r>
          </a:p>
        </p:txBody>
      </p:sp>
      <p:sp>
        <p:nvSpPr>
          <p:cNvPr id="5" name="מלבן 4"/>
          <p:cNvSpPr/>
          <p:nvPr/>
        </p:nvSpPr>
        <p:spPr>
          <a:xfrm>
            <a:off x="2050261" y="404664"/>
            <a:ext cx="51860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b="1" dirty="0" smtClean="0">
                <a:latin typeface="Guttman Keren" pitchFamily="2" charset="-79"/>
                <a:cs typeface="Guttman Keren" pitchFamily="2" charset="-79"/>
              </a:rPr>
              <a:t>נסיעה באופניים בשבת</a:t>
            </a:r>
            <a:endParaRPr lang="en-US" sz="4400" b="1" dirty="0">
              <a:cs typeface="Guttman Keren" pitchFamily="2" charset="-79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05064"/>
            <a:ext cx="3528392" cy="27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406407"/>
            <a:ext cx="892797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he-I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e-I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לעומת זאת, בתלת אופן לא החמירו בכל אלו, וכן נפסק להלכה: </a:t>
            </a:r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e-I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תלת אופן שצמיגי גלגליו עשויים מגומי מוצק, אין למנוע מהילד לרכב עליו. והוא הדין לגבי גלגליים (קורקינט) או גלגליות (סקטים). </a:t>
            </a:r>
          </a:p>
          <a:p>
            <a:r>
              <a:rPr lang="he-I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ואם יש עליהם פעמון, טוב להסירו מבעוד יום, כדי שלא יבוא לצלצל בו בשבת וביום טוב.</a:t>
            </a:r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e-IL" sz="28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אבל אין לרכב על אופניים רגילים </a:t>
            </a:r>
          </a:p>
          <a:p>
            <a:r>
              <a:rPr lang="he-IL" sz="28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גם אם גלגליהם עשויים מגומי מוצק, </a:t>
            </a:r>
          </a:p>
          <a:p>
            <a:r>
              <a:rPr lang="he-IL" sz="28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ואפילו על אופניים המיועדים לקטנים.</a:t>
            </a:r>
          </a:p>
          <a:p>
            <a:endParaRPr lang="he-IL" sz="2800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</a:t>
            </a:r>
          </a:p>
        </p:txBody>
      </p:sp>
      <p:sp>
        <p:nvSpPr>
          <p:cNvPr id="5" name="מלבן 4"/>
          <p:cNvSpPr/>
          <p:nvPr/>
        </p:nvSpPr>
        <p:spPr>
          <a:xfrm>
            <a:off x="698708" y="404664"/>
            <a:ext cx="72491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b="1" dirty="0" smtClean="0">
                <a:latin typeface="Guttman Keren" pitchFamily="2" charset="-79"/>
                <a:cs typeface="Guttman Keren" pitchFamily="2" charset="-79"/>
              </a:rPr>
              <a:t>נסיעה באופניים בשבת - המשך</a:t>
            </a:r>
            <a:endParaRPr lang="en-US" sz="4400" b="1" dirty="0">
              <a:cs typeface="Guttman Keren" pitchFamily="2" charset="-79"/>
            </a:endParaRPr>
          </a:p>
        </p:txBody>
      </p:sp>
      <p:pic>
        <p:nvPicPr>
          <p:cNvPr id="25602" name="Picture 2" descr="http://www.mamayokero.co.il/images/10166.jpg"/>
          <p:cNvPicPr>
            <a:picLocks noChangeAspect="1" noChangeArrowheads="1"/>
          </p:cNvPicPr>
          <p:nvPr/>
        </p:nvPicPr>
        <p:blipFill>
          <a:blip r:embed="rId2" cstate="print"/>
          <a:srcRect t="6977" r="6977" b="6977"/>
          <a:stretch>
            <a:fillRect/>
          </a:stretch>
        </p:blipFill>
        <p:spPr bwMode="auto">
          <a:xfrm>
            <a:off x="611560" y="3911454"/>
            <a:ext cx="2592288" cy="239786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טרק">
  <a:themeElements>
    <a:clrScheme name="טרק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טרק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טרק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1786</TotalTime>
  <Words>895</Words>
  <Application>Microsoft Office PowerPoint</Application>
  <PresentationFormat>‫הצגה על המסך (4:3)</PresentationFormat>
  <Paragraphs>158</Paragraphs>
  <Slides>15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33" baseType="lpstr">
      <vt:lpstr>Arial Unicode MS</vt:lpstr>
      <vt:lpstr>.David</vt:lpstr>
      <vt:lpstr>Aharoni</vt:lpstr>
      <vt:lpstr>Arial</vt:lpstr>
      <vt:lpstr>Browallia New</vt:lpstr>
      <vt:lpstr>Calibri</vt:lpstr>
      <vt:lpstr>David</vt:lpstr>
      <vt:lpstr>Franklin Gothic Book</vt:lpstr>
      <vt:lpstr>Franklin Gothic Medium</vt:lpstr>
      <vt:lpstr>Guttman Kav</vt:lpstr>
      <vt:lpstr>Guttman Keren</vt:lpstr>
      <vt:lpstr>Guttman Mantova-Decor</vt:lpstr>
      <vt:lpstr>Guttman Stam1</vt:lpstr>
      <vt:lpstr>Guttman-Aram</vt:lpstr>
      <vt:lpstr>Miriam</vt:lpstr>
      <vt:lpstr>Times New Roman</vt:lpstr>
      <vt:lpstr>Wingdings 2</vt:lpstr>
      <vt:lpstr>טרק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ToshibaUser</dc:creator>
  <cp:lastModifiedBy>User</cp:lastModifiedBy>
  <cp:revision>65</cp:revision>
  <dcterms:created xsi:type="dcterms:W3CDTF">2015-11-30T17:40:03Z</dcterms:created>
  <dcterms:modified xsi:type="dcterms:W3CDTF">2016-01-11T12:43:39Z</dcterms:modified>
</cp:coreProperties>
</file>