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FE"/>
    <a:srgbClr val="FFC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76" autoAdjust="0"/>
  </p:normalViewPr>
  <p:slideViewPr>
    <p:cSldViewPr>
      <p:cViewPr varScale="1">
        <p:scale>
          <a:sx n="56" d="100"/>
          <a:sy n="56" d="100"/>
        </p:scale>
        <p:origin x="9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C08BE-11DF-4E6B-8F45-A4465EBC26BF}" type="datetimeFigureOut">
              <a:rPr lang="en-US" smtClean="0"/>
              <a:t>11/30/2016</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53DBD-7C34-4B59-A030-93A83C843067}" type="slidenum">
              <a:rPr lang="en-US" smtClean="0"/>
              <a:t>‹#›</a:t>
            </a:fld>
            <a:endParaRPr lang="en-US"/>
          </a:p>
        </p:txBody>
      </p:sp>
    </p:spTree>
    <p:extLst>
      <p:ext uri="{BB962C8B-B14F-4D97-AF65-F5344CB8AC3E}">
        <p14:creationId xmlns:p14="http://schemas.microsoft.com/office/powerpoint/2010/main" val="30851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2</a:t>
            </a:fld>
            <a:endParaRPr lang="en-US"/>
          </a:p>
        </p:txBody>
      </p:sp>
    </p:spTree>
    <p:extLst>
      <p:ext uri="{BB962C8B-B14F-4D97-AF65-F5344CB8AC3E}">
        <p14:creationId xmlns:p14="http://schemas.microsoft.com/office/powerpoint/2010/main" val="199594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11</a:t>
            </a:fld>
            <a:endParaRPr lang="en-US"/>
          </a:p>
        </p:txBody>
      </p:sp>
    </p:spTree>
    <p:extLst>
      <p:ext uri="{BB962C8B-B14F-4D97-AF65-F5344CB8AC3E}">
        <p14:creationId xmlns:p14="http://schemas.microsoft.com/office/powerpoint/2010/main" val="412857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12</a:t>
            </a:fld>
            <a:endParaRPr lang="en-US"/>
          </a:p>
        </p:txBody>
      </p:sp>
    </p:spTree>
    <p:extLst>
      <p:ext uri="{BB962C8B-B14F-4D97-AF65-F5344CB8AC3E}">
        <p14:creationId xmlns:p14="http://schemas.microsoft.com/office/powerpoint/2010/main" val="32543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13</a:t>
            </a:fld>
            <a:endParaRPr lang="en-US"/>
          </a:p>
        </p:txBody>
      </p:sp>
    </p:spTree>
    <p:extLst>
      <p:ext uri="{BB962C8B-B14F-4D97-AF65-F5344CB8AC3E}">
        <p14:creationId xmlns:p14="http://schemas.microsoft.com/office/powerpoint/2010/main" val="254893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14</a:t>
            </a:fld>
            <a:endParaRPr lang="en-US"/>
          </a:p>
        </p:txBody>
      </p:sp>
    </p:spTree>
    <p:extLst>
      <p:ext uri="{BB962C8B-B14F-4D97-AF65-F5344CB8AC3E}">
        <p14:creationId xmlns:p14="http://schemas.microsoft.com/office/powerpoint/2010/main" val="188746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3</a:t>
            </a:fld>
            <a:endParaRPr lang="en-US"/>
          </a:p>
        </p:txBody>
      </p:sp>
    </p:spTree>
    <p:extLst>
      <p:ext uri="{BB962C8B-B14F-4D97-AF65-F5344CB8AC3E}">
        <p14:creationId xmlns:p14="http://schemas.microsoft.com/office/powerpoint/2010/main" val="365586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4</a:t>
            </a:fld>
            <a:endParaRPr lang="en-US"/>
          </a:p>
        </p:txBody>
      </p:sp>
    </p:spTree>
    <p:extLst>
      <p:ext uri="{BB962C8B-B14F-4D97-AF65-F5344CB8AC3E}">
        <p14:creationId xmlns:p14="http://schemas.microsoft.com/office/powerpoint/2010/main" val="70905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5</a:t>
            </a:fld>
            <a:endParaRPr lang="en-US"/>
          </a:p>
        </p:txBody>
      </p:sp>
    </p:spTree>
    <p:extLst>
      <p:ext uri="{BB962C8B-B14F-4D97-AF65-F5344CB8AC3E}">
        <p14:creationId xmlns:p14="http://schemas.microsoft.com/office/powerpoint/2010/main" val="320424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6</a:t>
            </a:fld>
            <a:endParaRPr lang="en-US"/>
          </a:p>
        </p:txBody>
      </p:sp>
    </p:spTree>
    <p:extLst>
      <p:ext uri="{BB962C8B-B14F-4D97-AF65-F5344CB8AC3E}">
        <p14:creationId xmlns:p14="http://schemas.microsoft.com/office/powerpoint/2010/main" val="11092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7</a:t>
            </a:fld>
            <a:endParaRPr lang="en-US"/>
          </a:p>
        </p:txBody>
      </p:sp>
    </p:spTree>
    <p:extLst>
      <p:ext uri="{BB962C8B-B14F-4D97-AF65-F5344CB8AC3E}">
        <p14:creationId xmlns:p14="http://schemas.microsoft.com/office/powerpoint/2010/main" val="114131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8</a:t>
            </a:fld>
            <a:endParaRPr lang="en-US"/>
          </a:p>
        </p:txBody>
      </p:sp>
    </p:spTree>
    <p:extLst>
      <p:ext uri="{BB962C8B-B14F-4D97-AF65-F5344CB8AC3E}">
        <p14:creationId xmlns:p14="http://schemas.microsoft.com/office/powerpoint/2010/main" val="376259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9</a:t>
            </a:fld>
            <a:endParaRPr lang="en-US"/>
          </a:p>
        </p:txBody>
      </p:sp>
    </p:spTree>
    <p:extLst>
      <p:ext uri="{BB962C8B-B14F-4D97-AF65-F5344CB8AC3E}">
        <p14:creationId xmlns:p14="http://schemas.microsoft.com/office/powerpoint/2010/main" val="380755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1B53DBD-7C34-4B59-A030-93A83C843067}" type="slidenum">
              <a:rPr lang="en-US" smtClean="0"/>
              <a:t>10</a:t>
            </a:fld>
            <a:endParaRPr lang="en-US"/>
          </a:p>
        </p:txBody>
      </p:sp>
    </p:spTree>
    <p:extLst>
      <p:ext uri="{BB962C8B-B14F-4D97-AF65-F5344CB8AC3E}">
        <p14:creationId xmlns:p14="http://schemas.microsoft.com/office/powerpoint/2010/main" val="1031573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he-IL"/>
              <a:t>לחץ כדי לערוך סגנון כותרת של תבנית בסיס</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bwMode="white"/>
        <p:txBody>
          <a:bodyPr/>
          <a:lstStyle/>
          <a:p>
            <a:fld id="{9F678116-EDC8-4845-981E-64D1060C72C8}" type="datetimeFigureOut">
              <a:rPr lang="en-US" smtClean="0"/>
              <a:t>11/30/2016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7F22F98-A69B-46FD-99B3-4F1AF80BCF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9F678116-EDC8-4845-981E-64D1060C72C8}"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22F98-A69B-46FD-99B3-4F1AF80BCF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F678116-EDC8-4845-981E-64D1060C72C8}"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22F98-A69B-46FD-99B3-4F1AF80BCF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F678116-EDC8-4845-981E-64D1060C72C8}"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22F98-A69B-46FD-99B3-4F1AF80BCF75}"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678116-EDC8-4845-981E-64D1060C72C8}"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22F98-A69B-46FD-99B3-4F1AF80BCF75}"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9F678116-EDC8-4845-981E-64D1060C72C8}"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22F98-A69B-46FD-99B3-4F1AF80BCF75}"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9F678116-EDC8-4845-981E-64D1060C72C8}"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F22F98-A69B-46FD-99B3-4F1AF80BCF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9F678116-EDC8-4845-981E-64D1060C72C8}"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F22F98-A69B-46FD-99B3-4F1AF80BCF75}"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678116-EDC8-4845-981E-64D1060C72C8}"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22F98-A69B-46FD-99B3-4F1AF80BCF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F678116-EDC8-4845-981E-64D1060C72C8}"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22F98-A69B-46FD-99B3-4F1AF80BCF75}"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F678116-EDC8-4845-981E-64D1060C72C8}"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22F98-A69B-46FD-99B3-4F1AF80BCF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F678116-EDC8-4845-981E-64D1060C72C8}" type="datetimeFigureOut">
              <a:rPr lang="en-US" smtClean="0"/>
              <a:t>11/30/2016</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7F22F98-A69B-46FD-99B3-4F1AF80BCF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www.hemdatyamim.022.co.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hyperlink" Target="http://www.hemdatyamim.022.co.il/" TargetMode="External"/><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124200" y="3505200"/>
            <a:ext cx="2743200" cy="205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ctrTitle"/>
          </p:nvPr>
        </p:nvSpPr>
        <p:spPr>
          <a:xfrm>
            <a:off x="457200" y="914400"/>
            <a:ext cx="8229600" cy="2057400"/>
          </a:xfrm>
        </p:spPr>
        <p:txBody>
          <a:bodyPr>
            <a:normAutofit/>
          </a:bodyPr>
          <a:lstStyle/>
          <a:p>
            <a:pPr>
              <a:lnSpc>
                <a:spcPts val="5200"/>
              </a:lnSpc>
            </a:pPr>
            <a:r>
              <a:rPr lang="he-IL" sz="6000" dirty="0" smtClean="0"/>
              <a:t> זכור ושמור</a:t>
            </a:r>
            <a:br>
              <a:rPr lang="he-IL" sz="6000" dirty="0" smtClean="0"/>
            </a:br>
            <a:r>
              <a:rPr lang="he-IL" sz="6000" dirty="0" smtClean="0"/>
              <a:t>כבוד שבת ועונג </a:t>
            </a:r>
            <a:r>
              <a:rPr lang="he-IL" sz="6000" dirty="0"/>
              <a:t>שבת</a:t>
            </a:r>
            <a:endParaRPr lang="en-US" sz="6000" dirty="0"/>
          </a:p>
        </p:txBody>
      </p:sp>
      <p:sp>
        <p:nvSpPr>
          <p:cNvPr id="3" name="כותרת משנה 2"/>
          <p:cNvSpPr>
            <a:spLocks noGrp="1"/>
          </p:cNvSpPr>
          <p:nvPr>
            <p:ph type="subTitle" idx="1"/>
          </p:nvPr>
        </p:nvSpPr>
        <p:spPr>
          <a:xfrm>
            <a:off x="-1295400" y="5105400"/>
            <a:ext cx="6400800" cy="1752600"/>
          </a:xfrm>
        </p:spPr>
        <p:txBody>
          <a:bodyPr/>
          <a:lstStyle/>
          <a:p>
            <a:r>
              <a:rPr lang="he-IL" b="1" dirty="0"/>
              <a:t>מגיש: נריה ריימונד</a:t>
            </a:r>
            <a:endParaRPr lang="en-US" b="1" dirty="0"/>
          </a:p>
        </p:txBody>
      </p:sp>
      <p:sp>
        <p:nvSpPr>
          <p:cNvPr id="5" name="TextBox 4"/>
          <p:cNvSpPr txBox="1"/>
          <p:nvPr/>
        </p:nvSpPr>
        <p:spPr>
          <a:xfrm>
            <a:off x="-36512" y="6474822"/>
            <a:ext cx="3456384" cy="338554"/>
          </a:xfrm>
          <a:prstGeom prst="rect">
            <a:avLst/>
          </a:prstGeom>
          <a:noFill/>
        </p:spPr>
        <p:txBody>
          <a:bodyPr wrap="square" rtlCol="1">
            <a:spAutoFit/>
          </a:bodyPr>
          <a:lstStyle/>
          <a:p>
            <a:r>
              <a:rPr lang="he-IL" sz="1600" dirty="0" smtClean="0">
                <a:solidFill>
                  <a:schemeClr val="bg1"/>
                </a:solidFill>
                <a:latin typeface=".David" panose="05000000000000000000" pitchFamily="2" charset="0"/>
                <a:cs typeface="David" panose="020E0502060401010101" pitchFamily="2" charset="-79"/>
              </a:rPr>
              <a:t>מתוך "מצגות תלמידים" - </a:t>
            </a:r>
            <a:r>
              <a:rPr lang="he-IL" sz="1600" dirty="0" smtClean="0">
                <a:solidFill>
                  <a:schemeClr val="bg1"/>
                </a:solidFill>
                <a:latin typeface=".David" panose="05000000000000000000" pitchFamily="2" charset="0"/>
                <a:cs typeface="David" panose="020E0502060401010101" pitchFamily="2" charset="-79"/>
                <a:hlinkClick r:id="rId4"/>
              </a:rPr>
              <a:t>אתר חמדת ימים</a:t>
            </a:r>
            <a:endParaRPr lang="he-IL" sz="1600" dirty="0" smtClean="0">
              <a:solidFill>
                <a:schemeClr val="bg1"/>
              </a:solidFill>
              <a:latin typeface=".David" panose="05000000000000000000" pitchFamily="2" charset="0"/>
              <a:cs typeface="David" panose="020E0502060401010101" pitchFamily="2" charset="-79"/>
            </a:endParaRPr>
          </a:p>
        </p:txBody>
      </p:sp>
    </p:spTree>
    <p:extLst>
      <p:ext uri="{BB962C8B-B14F-4D97-AF65-F5344CB8AC3E}">
        <p14:creationId xmlns:p14="http://schemas.microsoft.com/office/powerpoint/2010/main" val="40002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בגדי שבת</a:t>
            </a:r>
            <a:endParaRPr lang="en-US" dirty="0"/>
          </a:p>
        </p:txBody>
      </p:sp>
      <p:sp>
        <p:nvSpPr>
          <p:cNvPr id="3" name="מציין מיקום תוכן 2"/>
          <p:cNvSpPr>
            <a:spLocks noGrp="1"/>
          </p:cNvSpPr>
          <p:nvPr>
            <p:ph idx="1"/>
          </p:nvPr>
        </p:nvSpPr>
        <p:spPr/>
        <p:txBody>
          <a:bodyPr/>
          <a:lstStyle/>
          <a:p>
            <a:pPr marL="193675" marR="180340" indent="0" algn="r" rtl="1">
              <a:lnSpc>
                <a:spcPts val="2000"/>
              </a:lnSpc>
              <a:spcAft>
                <a:spcPts val="0"/>
              </a:spcAft>
              <a:buNone/>
              <a:tabLst>
                <a:tab pos="612140" algn="l"/>
              </a:tabLst>
            </a:pPr>
            <a:r>
              <a:rPr lang="he-IL" b="1" dirty="0">
                <a:latin typeface="Times New Roman"/>
                <a:ea typeface="Times New Roman"/>
                <a:cs typeface="Guttman Keren"/>
              </a:rPr>
              <a:t>וְיִלְבַּשׁ בְּגָדָיו הַנָּאִים, וְיִשְׂמַח בְּבִיאַת שַׁבָּת כְּיוֹצֵא לִקְרַאת הַמֶּלֶךְ... </a:t>
            </a:r>
            <a:endParaRPr lang="en-US" sz="2400" b="1" dirty="0">
              <a:latin typeface="Times New Roman"/>
              <a:ea typeface="Times New Roman"/>
              <a:cs typeface="Guttman Keren"/>
            </a:endParaRPr>
          </a:p>
          <a:p>
            <a:pPr marL="193675" marR="180340" indent="0" algn="r" rtl="1">
              <a:lnSpc>
                <a:spcPts val="2000"/>
              </a:lnSpc>
              <a:spcAft>
                <a:spcPts val="0"/>
              </a:spcAft>
              <a:buNone/>
              <a:tabLst>
                <a:tab pos="612140" algn="l"/>
              </a:tabLst>
            </a:pPr>
            <a:r>
              <a:rPr lang="he-IL" b="1" dirty="0">
                <a:latin typeface="Times New Roman"/>
                <a:ea typeface="Times New Roman"/>
                <a:cs typeface="Guttman Keren"/>
              </a:rPr>
              <a:t>ואפילוּ אִם הוּא בַּדֶּרֶךְ לְבַדּוֹ אוֹ בְּמָקוֹם שֶׁאֵין בּוֹ יִשְׂרָאֵל,  יִלְבַּשׁ בִּגְדֵי שַׁבָּת, כִּי אֵין הַמַּלְבּוּשִׁים לִכְבוֹד הָרוֹאִים כִּי אִם לִכְבוֹד הַשַּׁבָּת. </a:t>
            </a:r>
            <a:endParaRPr lang="en-US" sz="2400" b="1" dirty="0">
              <a:latin typeface="Times New Roman"/>
              <a:ea typeface="Times New Roman"/>
              <a:cs typeface="Guttman Keren"/>
            </a:endParaRPr>
          </a:p>
          <a:p>
            <a:pPr indent="0">
              <a:buNone/>
            </a:pPr>
            <a:endParaRPr lang="en-US" dirty="0"/>
          </a:p>
        </p:txBody>
      </p:sp>
      <p:grpSp>
        <p:nvGrpSpPr>
          <p:cNvPr id="6" name="קבוצה 5"/>
          <p:cNvGrpSpPr/>
          <p:nvPr/>
        </p:nvGrpSpPr>
        <p:grpSpPr>
          <a:xfrm>
            <a:off x="2667000" y="3352800"/>
            <a:ext cx="4343400" cy="2303447"/>
            <a:chOff x="3048000" y="1860232"/>
            <a:chExt cx="6629400" cy="3589776"/>
          </a:xfrm>
        </p:grpSpPr>
        <p:grpSp>
          <p:nvGrpSpPr>
            <p:cNvPr id="5" name="קבוצה 4"/>
            <p:cNvGrpSpPr/>
            <p:nvPr/>
          </p:nvGrpSpPr>
          <p:grpSpPr>
            <a:xfrm>
              <a:off x="3048000" y="1860232"/>
              <a:ext cx="5638800" cy="3589776"/>
              <a:chOff x="3733800" y="2363763"/>
              <a:chExt cx="4953000" cy="3086244"/>
            </a:xfrm>
          </p:grpSpPr>
          <p:pic>
            <p:nvPicPr>
              <p:cNvPr id="1026" name="Picture 2" descr="http://2.bp.blogspot.com/-9EXNcNYnVYo/TwlFmn2qNoI/AAAAAAAAA4c/OzrHxGC_CNc/s1600/3D%2BNature%2BWallpapers%2BHD%2B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33800" y="2363763"/>
                <a:ext cx="4953000" cy="3086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סלע יסוד – ויקיפדיה"/>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
              <a:stretch/>
            </p:blipFill>
            <p:spPr bwMode="auto">
              <a:xfrm>
                <a:off x="7261746" y="4419600"/>
                <a:ext cx="1219200" cy="499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סלע יסוד – ויקיפדיה"/>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
              <a:stretch/>
            </p:blipFill>
            <p:spPr bwMode="auto">
              <a:xfrm>
                <a:off x="6315578" y="4507401"/>
                <a:ext cx="475244" cy="1947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סלע יסוד – ויקיפדיה"/>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
              <a:stretch/>
            </p:blipFill>
            <p:spPr bwMode="auto">
              <a:xfrm>
                <a:off x="5029200" y="4848994"/>
                <a:ext cx="990600" cy="40585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תמונה 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7637" b="77741" l="31770" r="67326">
                          <a14:foregroundMark x1="51049" y1="42093" x2="51049" y2="42093"/>
                          <a14:foregroundMark x1="49133" y1="41752" x2="49133" y2="41752"/>
                          <a14:foregroundMark x1="48221" y1="73493" x2="48221" y2="73493"/>
                          <a14:foregroundMark x1="55109" y1="61547" x2="51825" y2="55176"/>
                          <a14:foregroundMark x1="52692" y1="61547" x2="55109" y2="61547"/>
                          <a14:backgroundMark x1="47035" y1="64505" x2="47035" y2="64505"/>
                          <a14:backgroundMark x1="47445" y1="71217" x2="47308" y2="65643"/>
                          <a14:backgroundMark x1="43111" y1="56997" x2="43111" y2="56997"/>
                          <a14:backgroundMark x1="55429" y1="46985" x2="57345" y2="58931"/>
                        </a14:backgroundRemoval>
                      </a14:imgEffect>
                    </a14:imgLayer>
                  </a14:imgProps>
                </a:ext>
                <a:ext uri="{28A0092B-C50C-407E-A947-70E740481C1C}">
                  <a14:useLocalDpi xmlns:a14="http://schemas.microsoft.com/office/drawing/2010/main" val="0"/>
                </a:ext>
              </a:extLst>
            </a:blip>
            <a:srcRect l="27326" t="21374" r="28229" b="15996"/>
            <a:stretch/>
          </p:blipFill>
          <p:spPr>
            <a:xfrm>
              <a:off x="5627914" y="2819400"/>
              <a:ext cx="4049486" cy="2590800"/>
            </a:xfrm>
            <a:prstGeom prst="rect">
              <a:avLst/>
            </a:prstGeom>
          </p:spPr>
        </p:pic>
      </p:grpSp>
    </p:spTree>
    <p:extLst>
      <p:ext uri="{BB962C8B-B14F-4D97-AF65-F5344CB8AC3E}">
        <p14:creationId xmlns:p14="http://schemas.microsoft.com/office/powerpoint/2010/main" val="1887714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איסור קביעת סעודה בערב שבת</a:t>
            </a:r>
            <a:endParaRPr lang="en-US" dirty="0"/>
          </a:p>
        </p:txBody>
      </p:sp>
      <p:sp>
        <p:nvSpPr>
          <p:cNvPr id="3" name="מציין מיקום תוכן 2"/>
          <p:cNvSpPr>
            <a:spLocks noGrp="1"/>
          </p:cNvSpPr>
          <p:nvPr>
            <p:ph idx="1"/>
          </p:nvPr>
        </p:nvSpPr>
        <p:spPr/>
        <p:txBody>
          <a:bodyPr/>
          <a:lstStyle/>
          <a:p>
            <a:pPr indent="0" algn="r">
              <a:buNone/>
            </a:pPr>
            <a:r>
              <a:rPr lang="he-IL" b="1" dirty="0">
                <a:latin typeface="Guttman Keren" panose="02010401010101010101" pitchFamily="2" charset="-79"/>
                <a:ea typeface="Calibri"/>
                <a:cs typeface="Guttman Keren" panose="02010401010101010101" pitchFamily="2" charset="-79"/>
              </a:rPr>
              <a:t>מצוה להימנע בערב שבת ובערב יום טוב גם מסעודה שרגילים בה בשאר ימות השבוע, ברביע האחרון של היום. ובימות החורף הקצרים, מצוה להימנע גם לפני זה - שיעור זמן שבערב יוכל לאכול סעודת שבת ויום טוב בתיאבון.</a:t>
            </a:r>
            <a:r>
              <a:rPr lang="he-IL" dirty="0">
                <a:latin typeface="Calibri"/>
                <a:ea typeface="Calibri"/>
                <a:cs typeface="Arial"/>
              </a:rPr>
              <a:t> </a:t>
            </a:r>
            <a:endParaRPr lang="en-US" dirty="0"/>
          </a:p>
        </p:txBody>
      </p:sp>
    </p:spTree>
    <p:extLst>
      <p:ext uri="{BB962C8B-B14F-4D97-AF65-F5344CB8AC3E}">
        <p14:creationId xmlns:p14="http://schemas.microsoft.com/office/powerpoint/2010/main" val="1083496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adira.co.il/pics/catalog/09_2011/2011092214090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75" y="4829174"/>
            <a:ext cx="2333625" cy="1343026"/>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762000" y="1295400"/>
            <a:ext cx="7543800" cy="685800"/>
          </a:xfrm>
        </p:spPr>
        <p:txBody>
          <a:bodyPr>
            <a:normAutofit/>
          </a:bodyPr>
          <a:lstStyle/>
          <a:p>
            <a:r>
              <a:rPr lang="he-IL" dirty="0"/>
              <a:t>רחיצה וגזיזת ציפורניים בערב שבת</a:t>
            </a:r>
            <a:endParaRPr lang="en-US" dirty="0"/>
          </a:p>
        </p:txBody>
      </p:sp>
      <p:sp>
        <p:nvSpPr>
          <p:cNvPr id="3" name="מציין מיקום תוכן 2"/>
          <p:cNvSpPr>
            <a:spLocks noGrp="1"/>
          </p:cNvSpPr>
          <p:nvPr>
            <p:ph idx="1"/>
          </p:nvPr>
        </p:nvSpPr>
        <p:spPr/>
        <p:txBody>
          <a:bodyPr/>
          <a:lstStyle/>
          <a:p>
            <a:pPr indent="0" algn="r" rtl="1">
              <a:buNone/>
            </a:pPr>
            <a:r>
              <a:rPr lang="he-IL" b="1" dirty="0">
                <a:latin typeface="Guttman Keren" panose="02010401010101010101" pitchFamily="2" charset="-79"/>
                <a:cs typeface="Guttman Keren" panose="02010401010101010101" pitchFamily="2" charset="-79"/>
              </a:rPr>
              <a:t>מצוה לרחוץ [הרמ"א: כל גופו]. </a:t>
            </a:r>
            <a:endParaRPr lang="en-US" b="1" dirty="0">
              <a:cs typeface="Guttman Keren" panose="02010401010101010101" pitchFamily="2" charset="-79"/>
            </a:endParaRPr>
          </a:p>
          <a:p>
            <a:pPr indent="0" algn="r" rtl="1">
              <a:buNone/>
            </a:pPr>
            <a:r>
              <a:rPr lang="he-IL" b="1" dirty="0">
                <a:latin typeface="Guttman Keren" panose="02010401010101010101" pitchFamily="2" charset="-79"/>
                <a:cs typeface="Guttman Keren" panose="02010401010101010101" pitchFamily="2" charset="-79"/>
              </a:rPr>
              <a:t>ואם אי אפשר לו, ירחץ פניו ידיו ורגליו בחמין בערב שבת</a:t>
            </a:r>
            <a:endParaRPr lang="en-US" b="1" dirty="0">
              <a:cs typeface="Guttman Keren" panose="02010401010101010101" pitchFamily="2" charset="-79"/>
            </a:endParaRPr>
          </a:p>
          <a:p>
            <a:pPr indent="0" algn="r" rtl="1">
              <a:buNone/>
            </a:pPr>
            <a:r>
              <a:rPr lang="he-IL" b="1" dirty="0">
                <a:latin typeface="Guttman Keren" panose="02010401010101010101" pitchFamily="2" charset="-79"/>
                <a:cs typeface="Guttman Keren" panose="02010401010101010101" pitchFamily="2" charset="-79"/>
              </a:rPr>
              <a:t>ומצוה לחוף הראש ולגלח הציפורניים בערב שבת.	</a:t>
            </a:r>
            <a:endParaRPr lang="en-US" b="1" dirty="0">
              <a:cs typeface="Guttman Keren" panose="02010401010101010101" pitchFamily="2" charset="-79"/>
            </a:endParaRPr>
          </a:p>
          <a:p>
            <a:pPr indent="0" algn="r">
              <a:buNone/>
            </a:pPr>
            <a:endParaRPr lang="en-US" b="1" dirty="0">
              <a:cs typeface="Guttman Keren" panose="02010401010101010101" pitchFamily="2" charset="-79"/>
            </a:endParaRPr>
          </a:p>
        </p:txBody>
      </p:sp>
      <p:pic>
        <p:nvPicPr>
          <p:cNvPr id="2050" name="Picture 2" descr="ברז נשלף | ברז | ברזים נשלפים"/>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24400" y="3848668"/>
            <a:ext cx="1143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rintime.co.il/image/users/16584/ftp/my_files/rn006.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08394" y="4648199"/>
            <a:ext cx="7620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ברז נשלף | ברז | ברזים נשלפים"/>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rot="600000">
            <a:off x="5845584" y="3877927"/>
            <a:ext cx="2286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ברז נשלף | ברז | ברזים נשלפים"/>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767755" y="3848667"/>
            <a:ext cx="2286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7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10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זירוז העם לכבוד שבת קודש</a:t>
            </a:r>
            <a:endParaRPr lang="en-US" dirty="0"/>
          </a:p>
        </p:txBody>
      </p:sp>
      <p:sp>
        <p:nvSpPr>
          <p:cNvPr id="3" name="מציין מיקום תוכן 2"/>
          <p:cNvSpPr>
            <a:spLocks noGrp="1"/>
          </p:cNvSpPr>
          <p:nvPr>
            <p:ph idx="1"/>
          </p:nvPr>
        </p:nvSpPr>
        <p:spPr>
          <a:xfrm>
            <a:off x="1371600" y="2438400"/>
            <a:ext cx="6400800" cy="3352800"/>
          </a:xfrm>
        </p:spPr>
        <p:txBody>
          <a:bodyPr>
            <a:normAutofit/>
          </a:bodyPr>
          <a:lstStyle/>
          <a:p>
            <a:pPr indent="0" algn="r" rtl="1">
              <a:lnSpc>
                <a:spcPct val="110000"/>
              </a:lnSpc>
              <a:spcBef>
                <a:spcPts val="0"/>
              </a:spcBef>
              <a:buNone/>
            </a:pPr>
            <a:r>
              <a:rPr lang="he-IL" sz="2100" b="1" dirty="0"/>
              <a:t>תנו רבנן: </a:t>
            </a:r>
            <a:endParaRPr lang="en-US" sz="2100" b="1" dirty="0"/>
          </a:p>
          <a:p>
            <a:pPr indent="0" algn="r" rtl="1">
              <a:lnSpc>
                <a:spcPct val="110000"/>
              </a:lnSpc>
              <a:spcBef>
                <a:spcPts val="0"/>
              </a:spcBef>
              <a:buNone/>
            </a:pPr>
            <a:r>
              <a:rPr lang="he-IL" sz="2100" b="1" dirty="0"/>
              <a:t>שש תקיעות תוקעין ערב שבת: </a:t>
            </a:r>
            <a:endParaRPr lang="en-US" sz="2100" b="1" dirty="0"/>
          </a:p>
          <a:p>
            <a:pPr indent="0" algn="r" rtl="1">
              <a:lnSpc>
                <a:spcPct val="110000"/>
              </a:lnSpc>
              <a:spcBef>
                <a:spcPts val="0"/>
              </a:spcBef>
              <a:buNone/>
            </a:pPr>
            <a:r>
              <a:rPr lang="he-IL" sz="2100" b="1" dirty="0"/>
              <a:t>ראשונה - להבטיל את העם ממלאכה שבשדות,</a:t>
            </a:r>
            <a:endParaRPr lang="en-US" sz="2100" b="1" dirty="0"/>
          </a:p>
          <a:p>
            <a:pPr indent="0" algn="r" rtl="1">
              <a:lnSpc>
                <a:spcPct val="110000"/>
              </a:lnSpc>
              <a:spcBef>
                <a:spcPts val="0"/>
              </a:spcBef>
              <a:buNone/>
            </a:pPr>
            <a:r>
              <a:rPr lang="he-IL" sz="2100" b="1" dirty="0"/>
              <a:t>שניה - להבטיל עיר </a:t>
            </a:r>
            <a:r>
              <a:rPr lang="he-IL" sz="2100" dirty="0"/>
              <a:t>(</a:t>
            </a:r>
            <a:r>
              <a:rPr lang="he-IL" sz="2100" dirty="0">
                <a:latin typeface="David" pitchFamily="34" charset="-79"/>
                <a:cs typeface="David" pitchFamily="34" charset="-79"/>
              </a:rPr>
              <a:t>רש"י: ממלאכה)</a:t>
            </a:r>
            <a:r>
              <a:rPr lang="he-IL" sz="2100" b="1" dirty="0">
                <a:latin typeface="David" pitchFamily="34" charset="-79"/>
                <a:cs typeface="David" pitchFamily="34" charset="-79"/>
              </a:rPr>
              <a:t> </a:t>
            </a:r>
            <a:r>
              <a:rPr lang="he-IL" sz="2100" b="1" dirty="0"/>
              <a:t>וחנויות, </a:t>
            </a:r>
            <a:endParaRPr lang="en-US" sz="2100" b="1" dirty="0"/>
          </a:p>
          <a:p>
            <a:pPr indent="0" algn="r" rtl="1">
              <a:lnSpc>
                <a:spcPct val="110000"/>
              </a:lnSpc>
              <a:spcBef>
                <a:spcPts val="0"/>
              </a:spcBef>
              <a:buNone/>
            </a:pPr>
            <a:r>
              <a:rPr lang="he-IL" sz="2100" b="1" dirty="0"/>
              <a:t>שלישית - להדליק את הנר </a:t>
            </a:r>
            <a:r>
              <a:rPr lang="en-US" sz="2100" b="1" dirty="0"/>
              <a:t>…</a:t>
            </a:r>
            <a:r>
              <a:rPr lang="he-IL" sz="2100" b="1" dirty="0"/>
              <a:t> </a:t>
            </a:r>
            <a:endParaRPr lang="en-US" sz="2100" b="1" dirty="0"/>
          </a:p>
          <a:p>
            <a:pPr indent="0" algn="r" rtl="1">
              <a:lnSpc>
                <a:spcPct val="110000"/>
              </a:lnSpc>
              <a:spcBef>
                <a:spcPts val="0"/>
              </a:spcBef>
              <a:buNone/>
            </a:pPr>
            <a:r>
              <a:rPr lang="he-IL" sz="2100" b="1" dirty="0"/>
              <a:t>ושוהה </a:t>
            </a:r>
            <a:r>
              <a:rPr lang="en-US" sz="2100" b="1" dirty="0"/>
              <a:t>…</a:t>
            </a:r>
            <a:r>
              <a:rPr lang="he-IL" sz="2100" b="1" dirty="0"/>
              <a:t> </a:t>
            </a:r>
            <a:endParaRPr lang="en-US" sz="2100" b="1" dirty="0"/>
          </a:p>
          <a:p>
            <a:pPr indent="0" algn="r" rtl="1">
              <a:lnSpc>
                <a:spcPct val="110000"/>
              </a:lnSpc>
              <a:spcBef>
                <a:spcPts val="0"/>
              </a:spcBef>
              <a:buNone/>
            </a:pPr>
            <a:r>
              <a:rPr lang="he-IL" sz="2100" b="1" dirty="0"/>
              <a:t>ותוקע ומריע ותוקע ושובת.		</a:t>
            </a:r>
            <a:endParaRPr lang="en-US" sz="2100" b="1" dirty="0"/>
          </a:p>
          <a:p>
            <a:pPr indent="0" algn="r">
              <a:buNone/>
            </a:pPr>
            <a:r>
              <a:rPr lang="en-US" dirty="0">
                <a:latin typeface="David" pitchFamily="34" charset="-79"/>
                <a:cs typeface="David" pitchFamily="34" charset="-79"/>
              </a:rPr>
              <a:t> </a:t>
            </a:r>
            <a:r>
              <a:rPr lang="he-IL" dirty="0" smtClean="0">
                <a:latin typeface="David" pitchFamily="34" charset="-79"/>
                <a:cs typeface="David" pitchFamily="34" charset="-79"/>
              </a:rPr>
              <a:t>                               (מסכת </a:t>
            </a:r>
            <a:r>
              <a:rPr lang="he-IL" dirty="0" err="1" smtClean="0">
                <a:latin typeface="David" pitchFamily="34" charset="-79"/>
                <a:cs typeface="David" pitchFamily="34" charset="-79"/>
              </a:rPr>
              <a:t>מסכת</a:t>
            </a:r>
            <a:r>
              <a:rPr lang="he-IL" dirty="0" smtClean="0">
                <a:latin typeface="David" pitchFamily="34" charset="-79"/>
                <a:cs typeface="David" pitchFamily="34" charset="-79"/>
              </a:rPr>
              <a:t> </a:t>
            </a:r>
            <a:r>
              <a:rPr lang="he-IL" dirty="0">
                <a:latin typeface="David" pitchFamily="34" charset="-79"/>
                <a:cs typeface="David" pitchFamily="34" charset="-79"/>
              </a:rPr>
              <a:t>שבת דף לה עמוד ב) </a:t>
            </a:r>
            <a:endParaRPr lang="en-US" dirty="0">
              <a:latin typeface="David" pitchFamily="34" charset="-79"/>
              <a:cs typeface="David" pitchFamily="34" charset="-79"/>
            </a:endParaRPr>
          </a:p>
          <a:p>
            <a:pPr indent="0" algn="r">
              <a:buNone/>
            </a:pPr>
            <a:endParaRPr lang="en-US" dirty="0"/>
          </a:p>
        </p:txBody>
      </p:sp>
      <p:grpSp>
        <p:nvGrpSpPr>
          <p:cNvPr id="17" name="קבוצה 16"/>
          <p:cNvGrpSpPr/>
          <p:nvPr/>
        </p:nvGrpSpPr>
        <p:grpSpPr>
          <a:xfrm>
            <a:off x="711200" y="3505200"/>
            <a:ext cx="2532800" cy="2400300"/>
            <a:chOff x="609600" y="3352800"/>
            <a:chExt cx="2532800" cy="2400300"/>
          </a:xfrm>
        </p:grpSpPr>
        <p:grpSp>
          <p:nvGrpSpPr>
            <p:cNvPr id="19" name="קבוצה 18"/>
            <p:cNvGrpSpPr/>
            <p:nvPr/>
          </p:nvGrpSpPr>
          <p:grpSpPr>
            <a:xfrm>
              <a:off x="609600" y="3352800"/>
              <a:ext cx="1624194" cy="2082800"/>
              <a:chOff x="-176394" y="2556687"/>
              <a:chExt cx="2402041" cy="3259913"/>
            </a:xfrm>
          </p:grpSpPr>
          <p:pic>
            <p:nvPicPr>
              <p:cNvPr id="21" name="תמונה 20"/>
              <p:cNvPicPr>
                <a:picLocks noChangeAspect="1"/>
              </p:cNvPicPr>
              <p:nvPr/>
            </p:nvPicPr>
            <p:blipFill rotWithShape="1">
              <a:blip r:embed="rId3"/>
              <a:srcRect l="26574" t="41209" r="65227" b="37912"/>
              <a:stretch/>
            </p:blipFill>
            <p:spPr>
              <a:xfrm>
                <a:off x="-176394" y="2556687"/>
                <a:ext cx="2402041" cy="3259913"/>
              </a:xfrm>
              <a:prstGeom prst="rect">
                <a:avLst/>
              </a:prstGeom>
            </p:spPr>
          </p:pic>
          <p:sp>
            <p:nvSpPr>
              <p:cNvPr id="22" name="TextBox 21"/>
              <p:cNvSpPr txBox="1"/>
              <p:nvPr/>
            </p:nvSpPr>
            <p:spPr>
              <a:xfrm>
                <a:off x="-140910" y="3510808"/>
                <a:ext cx="1795014" cy="1107954"/>
              </a:xfrm>
              <a:prstGeom prst="rect">
                <a:avLst/>
              </a:prstGeom>
              <a:noFill/>
            </p:spPr>
            <p:txBody>
              <a:bodyPr wrap="square" rtlCol="1">
                <a:spAutoFit/>
              </a:bodyPr>
              <a:lstStyle/>
              <a:p>
                <a:pPr algn="r"/>
                <a:r>
                  <a:rPr lang="he-IL" sz="1000" dirty="0" smtClean="0">
                    <a:latin typeface="Aharoni" panose="02010803020104030203" pitchFamily="2" charset="-79"/>
                    <a:cs typeface="Aharoni" panose="02010803020104030203" pitchFamily="2" charset="-79"/>
                  </a:rPr>
                  <a:t>הדלקת נרות: </a:t>
                </a:r>
              </a:p>
              <a:p>
                <a:pPr algn="r"/>
                <a:r>
                  <a:rPr lang="he-IL" sz="1000" dirty="0" smtClean="0">
                    <a:latin typeface="Aharoni" panose="02010803020104030203" pitchFamily="2" charset="-79"/>
                    <a:cs typeface="Aharoni" panose="02010803020104030203" pitchFamily="2" charset="-79"/>
                  </a:rPr>
                  <a:t>15:08                         צאת שבת:</a:t>
                </a:r>
              </a:p>
              <a:p>
                <a:pPr algn="r"/>
                <a:r>
                  <a:rPr lang="he-IL" sz="1000" dirty="0">
                    <a:latin typeface="Aharoni" panose="02010803020104030203" pitchFamily="2" charset="-79"/>
                    <a:cs typeface="Aharoni" panose="02010803020104030203" pitchFamily="2" charset="-79"/>
                  </a:rPr>
                  <a:t>18:13</a:t>
                </a:r>
              </a:p>
            </p:txBody>
          </p:sp>
        </p:grpSp>
        <p:pic>
          <p:nvPicPr>
            <p:cNvPr id="20" name="Picture 18" descr="https://upload.wikimedia.org/wikipedia/commons/thumb/5/5a/Toldos_Aharon_kids_prepare_for_Shabbat%2C_Mea_Shearim%2C_Jerusalem.jpg/250px-Toldos_Aharon_kids_prepare_for_Shabbat%2C_Mea_Shearim%2C_Jerusal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728" y="4286193"/>
              <a:ext cx="1950672" cy="14669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9934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90600" y="1295400"/>
            <a:ext cx="7086600" cy="685800"/>
          </a:xfrm>
        </p:spPr>
        <p:txBody>
          <a:bodyPr>
            <a:noAutofit/>
          </a:bodyPr>
          <a:lstStyle/>
          <a:p>
            <a:r>
              <a:rPr lang="he-IL" dirty="0"/>
              <a:t>זירוז העם לכבוד שבת קודש </a:t>
            </a:r>
            <a:r>
              <a:rPr lang="he-IL" dirty="0" smtClean="0"/>
              <a:t>-</a:t>
            </a:r>
            <a:r>
              <a:rPr lang="he-IL" sz="900" dirty="0" smtClean="0"/>
              <a:t> </a:t>
            </a:r>
            <a:r>
              <a:rPr lang="he-IL" dirty="0" smtClean="0"/>
              <a:t>המשך</a:t>
            </a:r>
            <a:endParaRPr lang="en-US" dirty="0"/>
          </a:p>
        </p:txBody>
      </p:sp>
      <p:sp>
        <p:nvSpPr>
          <p:cNvPr id="3" name="מציין מיקום תוכן 2"/>
          <p:cNvSpPr>
            <a:spLocks noGrp="1"/>
          </p:cNvSpPr>
          <p:nvPr>
            <p:ph idx="1"/>
          </p:nvPr>
        </p:nvSpPr>
        <p:spPr/>
        <p:txBody>
          <a:bodyPr/>
          <a:lstStyle/>
          <a:p>
            <a:pPr indent="0" algn="r">
              <a:buNone/>
            </a:pPr>
            <a:r>
              <a:rPr lang="he-IL" b="1" dirty="0"/>
              <a:t>צריך כל אחד לתכנן את נסיעתו (ביום שישי) היטב, ולקחת בחשבון כל אפשרות של תקלה בלתי צפויה בדרך, כדי שיוכל להגיע למחוז חפצו בעוד מועד, ולא יכנס ח"ו לספק חילול שבת ויום טוב. </a:t>
            </a:r>
            <a:endParaRPr lang="en-US" b="1" dirty="0"/>
          </a:p>
        </p:txBody>
      </p:sp>
      <p:grpSp>
        <p:nvGrpSpPr>
          <p:cNvPr id="4" name="קבוצה 3"/>
          <p:cNvGrpSpPr/>
          <p:nvPr/>
        </p:nvGrpSpPr>
        <p:grpSpPr>
          <a:xfrm>
            <a:off x="711200" y="3505200"/>
            <a:ext cx="3886200" cy="2108783"/>
            <a:chOff x="609600" y="3352800"/>
            <a:chExt cx="3886200" cy="2108783"/>
          </a:xfrm>
        </p:grpSpPr>
        <p:grpSp>
          <p:nvGrpSpPr>
            <p:cNvPr id="5" name="קבוצה 4"/>
            <p:cNvGrpSpPr/>
            <p:nvPr/>
          </p:nvGrpSpPr>
          <p:grpSpPr>
            <a:xfrm>
              <a:off x="1981200" y="4114801"/>
              <a:ext cx="2514600" cy="1346782"/>
              <a:chOff x="1141162" y="3274202"/>
              <a:chExt cx="3612287" cy="2111900"/>
            </a:xfrm>
          </p:grpSpPr>
          <p:grpSp>
            <p:nvGrpSpPr>
              <p:cNvPr id="10" name="קבוצה 9"/>
              <p:cNvGrpSpPr/>
              <p:nvPr/>
            </p:nvGrpSpPr>
            <p:grpSpPr>
              <a:xfrm>
                <a:off x="1141162" y="3274202"/>
                <a:ext cx="3612287" cy="1976437"/>
                <a:chOff x="609600" y="2438400"/>
                <a:chExt cx="3612287" cy="1976437"/>
              </a:xfrm>
            </p:grpSpPr>
            <p:pic>
              <p:nvPicPr>
                <p:cNvPr id="12" name="תמונה 11"/>
                <p:cNvPicPr>
                  <a:picLocks noChangeAspect="1"/>
                </p:cNvPicPr>
                <p:nvPr/>
              </p:nvPicPr>
              <p:blipFill>
                <a:blip r:embed="rId3">
                  <a:clrChange>
                    <a:clrFrom>
                      <a:srgbClr val="FEFEFE"/>
                    </a:clrFrom>
                    <a:clrTo>
                      <a:srgbClr val="FEFEFE">
                        <a:alpha val="0"/>
                      </a:srgbClr>
                    </a:clrTo>
                  </a:clrChange>
                </a:blip>
                <a:stretch>
                  <a:fillRect/>
                </a:stretch>
              </p:blipFill>
              <p:spPr>
                <a:xfrm>
                  <a:off x="609600" y="2438400"/>
                  <a:ext cx="3612287" cy="1976437"/>
                </a:xfrm>
                <a:prstGeom prst="rect">
                  <a:avLst/>
                </a:prstGeom>
              </p:spPr>
            </p:pic>
            <p:pic>
              <p:nvPicPr>
                <p:cNvPr id="13" name="Picture 2" descr="תקר בגלג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1" y="3505200"/>
                  <a:ext cx="609600" cy="79248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תמונה 10"/>
              <p:cNvPicPr>
                <a:picLocks noChangeAspect="1"/>
              </p:cNvPicPr>
              <p:nvPr/>
            </p:nvPicPr>
            <p:blipFill>
              <a:blip r:embed="rId5"/>
              <a:stretch>
                <a:fillRect/>
              </a:stretch>
            </p:blipFill>
            <p:spPr>
              <a:xfrm>
                <a:off x="2170286" y="4349609"/>
                <a:ext cx="685800" cy="1036493"/>
              </a:xfrm>
              <a:prstGeom prst="rect">
                <a:avLst/>
              </a:prstGeom>
            </p:spPr>
          </p:pic>
        </p:grpSp>
        <p:grpSp>
          <p:nvGrpSpPr>
            <p:cNvPr id="6" name="קבוצה 5"/>
            <p:cNvGrpSpPr/>
            <p:nvPr/>
          </p:nvGrpSpPr>
          <p:grpSpPr>
            <a:xfrm>
              <a:off x="609600" y="3352800"/>
              <a:ext cx="1624194" cy="2082800"/>
              <a:chOff x="-176394" y="2556687"/>
              <a:chExt cx="2402041" cy="3259913"/>
            </a:xfrm>
          </p:grpSpPr>
          <p:pic>
            <p:nvPicPr>
              <p:cNvPr id="8" name="תמונה 7"/>
              <p:cNvPicPr>
                <a:picLocks noChangeAspect="1"/>
              </p:cNvPicPr>
              <p:nvPr/>
            </p:nvPicPr>
            <p:blipFill rotWithShape="1">
              <a:blip r:embed="rId6"/>
              <a:srcRect l="26574" t="41209" r="65227" b="37912"/>
              <a:stretch/>
            </p:blipFill>
            <p:spPr>
              <a:xfrm>
                <a:off x="-176394" y="2556687"/>
                <a:ext cx="2402041" cy="3259913"/>
              </a:xfrm>
              <a:prstGeom prst="rect">
                <a:avLst/>
              </a:prstGeom>
            </p:spPr>
          </p:pic>
          <p:sp>
            <p:nvSpPr>
              <p:cNvPr id="9" name="TextBox 8"/>
              <p:cNvSpPr txBox="1"/>
              <p:nvPr/>
            </p:nvSpPr>
            <p:spPr>
              <a:xfrm>
                <a:off x="-140910" y="3510808"/>
                <a:ext cx="1795014" cy="1107954"/>
              </a:xfrm>
              <a:prstGeom prst="rect">
                <a:avLst/>
              </a:prstGeom>
              <a:noFill/>
            </p:spPr>
            <p:txBody>
              <a:bodyPr wrap="square" rtlCol="1">
                <a:spAutoFit/>
              </a:bodyPr>
              <a:lstStyle/>
              <a:p>
                <a:pPr algn="r"/>
                <a:r>
                  <a:rPr lang="he-IL" sz="1000" dirty="0" smtClean="0">
                    <a:latin typeface="Aharoni" panose="02010803020104030203" pitchFamily="2" charset="-79"/>
                    <a:cs typeface="Aharoni" panose="02010803020104030203" pitchFamily="2" charset="-79"/>
                  </a:rPr>
                  <a:t>הדלקת נרות: </a:t>
                </a:r>
              </a:p>
              <a:p>
                <a:pPr algn="r"/>
                <a:r>
                  <a:rPr lang="he-IL" sz="1000" dirty="0" smtClean="0">
                    <a:latin typeface="Aharoni" panose="02010803020104030203" pitchFamily="2" charset="-79"/>
                    <a:cs typeface="Aharoni" panose="02010803020104030203" pitchFamily="2" charset="-79"/>
                  </a:rPr>
                  <a:t>15:08                         צאת שבת:</a:t>
                </a:r>
              </a:p>
              <a:p>
                <a:pPr algn="r"/>
                <a:r>
                  <a:rPr lang="he-IL" sz="1000" dirty="0">
                    <a:latin typeface="Aharoni" panose="02010803020104030203" pitchFamily="2" charset="-79"/>
                    <a:cs typeface="Aharoni" panose="02010803020104030203" pitchFamily="2" charset="-79"/>
                  </a:rPr>
                  <a:t>18:13</a:t>
                </a:r>
              </a:p>
            </p:txBody>
          </p:sp>
        </p:grpSp>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114800"/>
            <a:ext cx="18859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6512" y="6474822"/>
            <a:ext cx="3456384" cy="338554"/>
          </a:xfrm>
          <a:prstGeom prst="rect">
            <a:avLst/>
          </a:prstGeom>
          <a:noFill/>
        </p:spPr>
        <p:txBody>
          <a:bodyPr wrap="square" rtlCol="1">
            <a:spAutoFit/>
          </a:bodyPr>
          <a:lstStyle/>
          <a:p>
            <a:r>
              <a:rPr lang="he-IL" sz="1600" dirty="0" smtClean="0">
                <a:solidFill>
                  <a:schemeClr val="bg1"/>
                </a:solidFill>
                <a:latin typeface=".David" panose="05000000000000000000" pitchFamily="2" charset="0"/>
                <a:cs typeface="David" panose="020E0502060401010101" pitchFamily="2" charset="-79"/>
              </a:rPr>
              <a:t>מתוך "מצגות תלמידים" - </a:t>
            </a:r>
            <a:r>
              <a:rPr lang="he-IL" sz="1600" dirty="0" smtClean="0">
                <a:solidFill>
                  <a:schemeClr val="bg1"/>
                </a:solidFill>
                <a:latin typeface=".David" panose="05000000000000000000" pitchFamily="2" charset="0"/>
                <a:cs typeface="David" panose="020E0502060401010101" pitchFamily="2" charset="-79"/>
                <a:hlinkClick r:id="rId8"/>
              </a:rPr>
              <a:t>אתר חמדת ימים</a:t>
            </a:r>
            <a:endParaRPr lang="he-IL" sz="1600" dirty="0" smtClean="0">
              <a:solidFill>
                <a:schemeClr val="bg1"/>
              </a:solidFill>
              <a:latin typeface=".David" panose="05000000000000000000" pitchFamily="2" charset="0"/>
              <a:cs typeface="David" panose="020E0502060401010101" pitchFamily="2" charset="-79"/>
            </a:endParaRPr>
          </a:p>
        </p:txBody>
      </p:sp>
    </p:spTree>
    <p:extLst>
      <p:ext uri="{BB962C8B-B14F-4D97-AF65-F5344CB8AC3E}">
        <p14:creationId xmlns:p14="http://schemas.microsoft.com/office/powerpoint/2010/main" val="467825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מבוא</a:t>
            </a:r>
            <a:endParaRPr lang="en-US" dirty="0"/>
          </a:p>
        </p:txBody>
      </p:sp>
      <p:sp>
        <p:nvSpPr>
          <p:cNvPr id="5" name="מציין מיקום תוכן 4"/>
          <p:cNvSpPr>
            <a:spLocks noGrp="1"/>
          </p:cNvSpPr>
          <p:nvPr>
            <p:ph idx="1"/>
          </p:nvPr>
        </p:nvSpPr>
        <p:spPr/>
        <p:txBody>
          <a:bodyPr/>
          <a:lstStyle/>
          <a:p>
            <a:pPr marL="193675" marR="180340" indent="0" algn="just" rtl="1">
              <a:lnSpc>
                <a:spcPts val="2000"/>
              </a:lnSpc>
              <a:spcAft>
                <a:spcPts val="0"/>
              </a:spcAft>
              <a:buNone/>
              <a:tabLst>
                <a:tab pos="612140" algn="l"/>
              </a:tabLst>
            </a:pPr>
            <a:r>
              <a:rPr lang="he-IL" b="1" dirty="0">
                <a:latin typeface="Times New Roman"/>
                <a:ea typeface="Times New Roman"/>
                <a:cs typeface="Guttman Keren"/>
              </a:rPr>
              <a:t>ארבעה דברים נאמרו </a:t>
            </a:r>
            <a:r>
              <a:rPr lang="he-IL" b="1" dirty="0" smtClean="0">
                <a:latin typeface="Times New Roman"/>
                <a:ea typeface="Times New Roman"/>
                <a:cs typeface="Guttman Keren"/>
              </a:rPr>
              <a:t>בשבת: </a:t>
            </a:r>
            <a:endParaRPr lang="en-US" sz="2400" b="1" dirty="0">
              <a:latin typeface="Times New Roman"/>
              <a:ea typeface="Times New Roman"/>
              <a:cs typeface="Guttman Keren"/>
            </a:endParaRPr>
          </a:p>
          <a:p>
            <a:pPr marL="193675" marR="180340" indent="0" algn="just" rtl="1">
              <a:lnSpc>
                <a:spcPts val="2000"/>
              </a:lnSpc>
              <a:spcAft>
                <a:spcPts val="0"/>
              </a:spcAft>
              <a:buNone/>
              <a:tabLst>
                <a:tab pos="612140" algn="l"/>
              </a:tabLst>
            </a:pPr>
            <a:r>
              <a:rPr lang="he-IL" b="1" dirty="0">
                <a:latin typeface="Times New Roman"/>
                <a:ea typeface="Times New Roman"/>
                <a:cs typeface="Guttman Keren"/>
              </a:rPr>
              <a:t>שניים מן </a:t>
            </a:r>
            <a:r>
              <a:rPr lang="he-IL" b="1" dirty="0" smtClean="0">
                <a:latin typeface="Times New Roman"/>
                <a:ea typeface="Times New Roman"/>
                <a:cs typeface="Guttman Keren"/>
              </a:rPr>
              <a:t>התורה,</a:t>
            </a:r>
            <a:endParaRPr lang="en-US" sz="2400" b="1" dirty="0">
              <a:latin typeface="Times New Roman"/>
              <a:ea typeface="Times New Roman"/>
              <a:cs typeface="Guttman Keren"/>
            </a:endParaRPr>
          </a:p>
          <a:p>
            <a:pPr marL="193675" marR="180340" indent="0" algn="just" rtl="1">
              <a:lnSpc>
                <a:spcPts val="2000"/>
              </a:lnSpc>
              <a:spcAft>
                <a:spcPts val="0"/>
              </a:spcAft>
              <a:buNone/>
              <a:tabLst>
                <a:tab pos="612140" algn="l"/>
              </a:tabLst>
            </a:pPr>
            <a:r>
              <a:rPr lang="he-IL" b="1" dirty="0">
                <a:latin typeface="Times New Roman"/>
                <a:ea typeface="Times New Roman"/>
                <a:cs typeface="Guttman Keren"/>
              </a:rPr>
              <a:t>ושניים מדברי סופרים והן מפורשים על ידי הנביאים. </a:t>
            </a:r>
            <a:endParaRPr lang="en-US" sz="2400" b="1" dirty="0">
              <a:latin typeface="Times New Roman"/>
              <a:ea typeface="Times New Roman"/>
              <a:cs typeface="Guttman Keren"/>
            </a:endParaRPr>
          </a:p>
          <a:p>
            <a:pPr marL="193675" marR="180340" indent="0" algn="just" rtl="1">
              <a:lnSpc>
                <a:spcPts val="2000"/>
              </a:lnSpc>
              <a:spcAft>
                <a:spcPts val="0"/>
              </a:spcAft>
              <a:buNone/>
              <a:tabLst>
                <a:tab pos="612140" algn="l"/>
              </a:tabLst>
            </a:pPr>
            <a:r>
              <a:rPr lang="he-IL" b="1" dirty="0">
                <a:latin typeface="Times New Roman"/>
                <a:ea typeface="Times New Roman"/>
                <a:cs typeface="Guttman Keren"/>
              </a:rPr>
              <a:t>מן התורה - זכור ושמור.</a:t>
            </a:r>
            <a:endParaRPr lang="en-US" sz="2400" b="1" dirty="0">
              <a:latin typeface="Times New Roman"/>
              <a:ea typeface="Times New Roman"/>
              <a:cs typeface="Guttman Keren"/>
            </a:endParaRPr>
          </a:p>
          <a:p>
            <a:pPr marL="193675" marR="180340" indent="0" algn="just" rtl="1">
              <a:lnSpc>
                <a:spcPts val="2000"/>
              </a:lnSpc>
              <a:spcAft>
                <a:spcPts val="0"/>
              </a:spcAft>
              <a:buNone/>
              <a:tabLst>
                <a:tab pos="612140" algn="l"/>
              </a:tabLst>
            </a:pPr>
            <a:r>
              <a:rPr lang="he-IL" b="1" dirty="0">
                <a:latin typeface="Times New Roman"/>
                <a:ea typeface="Times New Roman"/>
                <a:cs typeface="Guttman Keren"/>
              </a:rPr>
              <a:t>ושנתפרשו על ידי הנביאים - כבוד ועונג, </a:t>
            </a:r>
            <a:endParaRPr lang="en-US" sz="2400" b="1" dirty="0">
              <a:latin typeface="Times New Roman"/>
              <a:ea typeface="Times New Roman"/>
              <a:cs typeface="Guttman Keren"/>
            </a:endParaRPr>
          </a:p>
          <a:p>
            <a:pPr marL="193675" marR="180340" indent="0" algn="just" rtl="1">
              <a:lnSpc>
                <a:spcPts val="2000"/>
              </a:lnSpc>
              <a:spcAft>
                <a:spcPts val="0"/>
              </a:spcAft>
              <a:buNone/>
              <a:tabLst>
                <a:tab pos="612140" algn="l"/>
              </a:tabLst>
            </a:pPr>
            <a:r>
              <a:rPr lang="he-IL" b="1" dirty="0">
                <a:latin typeface="Times New Roman"/>
                <a:ea typeface="Times New Roman"/>
                <a:cs typeface="Guttman Keren"/>
              </a:rPr>
              <a:t>שנאמר </a:t>
            </a:r>
            <a:r>
              <a:rPr lang="he-IL" sz="2000" dirty="0">
                <a:latin typeface="David"/>
                <a:ea typeface="Times New Roman"/>
                <a:cs typeface="David"/>
              </a:rPr>
              <a:t>(ישעיהו נ"ח)</a:t>
            </a:r>
            <a:r>
              <a:rPr lang="he-IL" dirty="0">
                <a:latin typeface="Times New Roman"/>
                <a:ea typeface="Times New Roman"/>
                <a:cs typeface="Guttman Keren"/>
              </a:rPr>
              <a:t>:</a:t>
            </a:r>
            <a:r>
              <a:rPr lang="he-IL" b="1" dirty="0">
                <a:latin typeface="Times New Roman"/>
                <a:ea typeface="Times New Roman"/>
                <a:cs typeface="Guttman Keren"/>
              </a:rPr>
              <a:t> 'וקראת לשבת עונג, ולקדוש ה' מכובד'. </a:t>
            </a:r>
            <a:endParaRPr lang="en-US" sz="2400" b="1" dirty="0">
              <a:latin typeface="Times New Roman"/>
              <a:ea typeface="Times New Roman"/>
              <a:cs typeface="Guttman Keren"/>
            </a:endParaRPr>
          </a:p>
          <a:p>
            <a:pPr indent="0" rtl="1">
              <a:buNone/>
            </a:pPr>
            <a:r>
              <a:rPr lang="he-IL" sz="2000" dirty="0">
                <a:latin typeface="David"/>
                <a:ea typeface="Times New Roman"/>
                <a:cs typeface="David"/>
              </a:rPr>
              <a:t> (רמב"ם הלכות שבת פרק ל הלכה א)</a:t>
            </a:r>
            <a:endParaRPr lang="en-US" sz="2000" dirty="0">
              <a:latin typeface="David"/>
              <a:ea typeface="Times New Roman"/>
              <a:cs typeface="David"/>
            </a:endParaRPr>
          </a:p>
        </p:txBody>
      </p:sp>
    </p:spTree>
    <p:extLst>
      <p:ext uri="{BB962C8B-B14F-4D97-AF65-F5344CB8AC3E}">
        <p14:creationId xmlns:p14="http://schemas.microsoft.com/office/powerpoint/2010/main" val="3528082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3581401"/>
            <a:ext cx="1828800" cy="210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title"/>
          </p:nvPr>
        </p:nvSpPr>
        <p:spPr>
          <a:xfrm>
            <a:off x="1371600" y="1219200"/>
            <a:ext cx="6400800" cy="685800"/>
          </a:xfrm>
        </p:spPr>
        <p:txBody>
          <a:bodyPr/>
          <a:lstStyle/>
          <a:p>
            <a:r>
              <a:rPr lang="he-IL" dirty="0"/>
              <a:t>זכור</a:t>
            </a:r>
            <a:endParaRPr lang="en-US" dirty="0"/>
          </a:p>
        </p:txBody>
      </p:sp>
      <p:sp>
        <p:nvSpPr>
          <p:cNvPr id="3" name="מציין מיקום תוכן 2"/>
          <p:cNvSpPr>
            <a:spLocks noGrp="1"/>
          </p:cNvSpPr>
          <p:nvPr>
            <p:ph idx="1"/>
          </p:nvPr>
        </p:nvSpPr>
        <p:spPr>
          <a:xfrm>
            <a:off x="1143000" y="2285999"/>
            <a:ext cx="6400800" cy="3048001"/>
          </a:xfrm>
        </p:spPr>
        <p:txBody>
          <a:bodyPr/>
          <a:lstStyle/>
          <a:p>
            <a:pPr marR="180340" indent="0" algn="r" rtl="1">
              <a:lnSpc>
                <a:spcPts val="2000"/>
              </a:lnSpc>
              <a:spcAft>
                <a:spcPts val="0"/>
              </a:spcAft>
              <a:buNone/>
              <a:tabLst>
                <a:tab pos="612140" algn="l"/>
              </a:tabLst>
            </a:pPr>
            <a:r>
              <a:rPr lang="he-IL" b="1" dirty="0">
                <a:latin typeface="Times New Roman"/>
                <a:ea typeface="Times New Roman"/>
                <a:cs typeface="Guttman Keren"/>
              </a:rPr>
              <a:t>"זכור" - כיצד? </a:t>
            </a:r>
            <a:endParaRPr lang="en-US" sz="2400" b="1" dirty="0">
              <a:latin typeface="Times New Roman"/>
              <a:ea typeface="Times New Roman"/>
              <a:cs typeface="Guttman Keren"/>
            </a:endParaRPr>
          </a:p>
          <a:p>
            <a:pPr indent="0" algn="r">
              <a:buNone/>
            </a:pPr>
            <a:r>
              <a:rPr lang="he-IL" b="1" dirty="0" smtClean="0">
                <a:latin typeface="Calibri"/>
                <a:ea typeface="Calibri"/>
                <a:cs typeface="Guttman Keren"/>
              </a:rPr>
              <a:t>מצות </a:t>
            </a:r>
            <a:r>
              <a:rPr lang="he-IL" b="1" dirty="0">
                <a:latin typeface="Calibri"/>
                <a:ea typeface="Calibri"/>
                <a:cs typeface="Guttman Keren"/>
              </a:rPr>
              <a:t>עשה מן התורה לקדש את יום השבת בדברים, </a:t>
            </a:r>
            <a:r>
              <a:rPr lang="he-IL" b="1" dirty="0" smtClean="0">
                <a:latin typeface="Calibri"/>
                <a:ea typeface="Calibri"/>
                <a:cs typeface="Guttman Keren"/>
              </a:rPr>
              <a:t>שנאמר</a:t>
            </a:r>
            <a:r>
              <a:rPr lang="he-IL" b="1" dirty="0">
                <a:latin typeface="Calibri"/>
                <a:ea typeface="Calibri"/>
                <a:cs typeface="Guttman Keren"/>
              </a:rPr>
              <a:t>: "זכור </a:t>
            </a:r>
            <a:r>
              <a:rPr lang="he-IL" b="1" dirty="0" smtClean="0">
                <a:latin typeface="Calibri"/>
                <a:ea typeface="Calibri"/>
                <a:cs typeface="Guttman Keren"/>
              </a:rPr>
              <a:t>את </a:t>
            </a:r>
            <a:r>
              <a:rPr lang="he-IL" b="1" dirty="0">
                <a:latin typeface="Calibri"/>
                <a:ea typeface="Calibri"/>
                <a:cs typeface="Guttman Keren"/>
              </a:rPr>
              <a:t>יום השבת לקדשו"... </a:t>
            </a:r>
            <a:r>
              <a:rPr lang="he-IL" b="1" dirty="0" smtClean="0">
                <a:latin typeface="Calibri"/>
                <a:ea typeface="Calibri"/>
                <a:cs typeface="Guttman Keren"/>
              </a:rPr>
              <a:t>וצריך </a:t>
            </a:r>
            <a:r>
              <a:rPr lang="he-IL" b="1" dirty="0">
                <a:latin typeface="Calibri"/>
                <a:ea typeface="Calibri"/>
                <a:cs typeface="Guttman Keren"/>
              </a:rPr>
              <a:t>לזכרו בכניסתו וביציאתו</a:t>
            </a:r>
            <a:r>
              <a:rPr lang="he-IL" b="1" dirty="0" smtClean="0">
                <a:latin typeface="Calibri"/>
                <a:ea typeface="Calibri"/>
                <a:cs typeface="Guttman Keren"/>
              </a:rPr>
              <a:t>, </a:t>
            </a:r>
          </a:p>
          <a:p>
            <a:pPr indent="0" algn="r">
              <a:spcBef>
                <a:spcPts val="0"/>
              </a:spcBef>
              <a:buNone/>
            </a:pPr>
            <a:r>
              <a:rPr lang="he-IL" b="1" dirty="0">
                <a:latin typeface="Calibri"/>
                <a:ea typeface="Calibri"/>
                <a:cs typeface="Guttman Keren"/>
              </a:rPr>
              <a:t>בכניסתו - בקידוש היום, וביציאתו - בהבדלה.</a:t>
            </a:r>
            <a:r>
              <a:rPr lang="he-IL" dirty="0">
                <a:latin typeface="Calibri"/>
                <a:ea typeface="Calibri"/>
                <a:cs typeface="Arial"/>
              </a:rPr>
              <a:t>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022976"/>
            <a:ext cx="2362200" cy="168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316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שמור</a:t>
            </a:r>
            <a:endParaRPr lang="en-US" dirty="0"/>
          </a:p>
        </p:txBody>
      </p:sp>
      <p:sp>
        <p:nvSpPr>
          <p:cNvPr id="3" name="מציין מיקום תוכן 2"/>
          <p:cNvSpPr>
            <a:spLocks noGrp="1"/>
          </p:cNvSpPr>
          <p:nvPr>
            <p:ph idx="1"/>
          </p:nvPr>
        </p:nvSpPr>
        <p:spPr>
          <a:xfrm>
            <a:off x="457200" y="2133600"/>
            <a:ext cx="7240587" cy="3048001"/>
          </a:xfrm>
        </p:spPr>
        <p:txBody>
          <a:bodyPr/>
          <a:lstStyle/>
          <a:p>
            <a:pPr indent="0" algn="r" rtl="1">
              <a:buNone/>
            </a:pPr>
            <a:r>
              <a:rPr lang="he-IL" b="1" dirty="0">
                <a:latin typeface="Guttman Keren" panose="02010401010101010101" pitchFamily="2" charset="-79"/>
                <a:cs typeface="Guttman Keren" panose="02010401010101010101" pitchFamily="2" charset="-79"/>
              </a:rPr>
              <a:t>"שמור" - כיצד? </a:t>
            </a:r>
            <a:endParaRPr lang="en-US" b="1" dirty="0">
              <a:latin typeface="Guttman Keren" panose="02010401010101010101" pitchFamily="2" charset="-79"/>
              <a:cs typeface="Guttman Keren" panose="02010401010101010101" pitchFamily="2" charset="-79"/>
            </a:endParaRPr>
          </a:p>
          <a:p>
            <a:pPr indent="0" algn="r" rtl="1">
              <a:spcBef>
                <a:spcPts val="0"/>
              </a:spcBef>
              <a:buNone/>
            </a:pPr>
            <a:r>
              <a:rPr lang="he-IL" b="1" dirty="0">
                <a:latin typeface="Guttman Keren" panose="02010401010101010101" pitchFamily="2" charset="-79"/>
                <a:cs typeface="Guttman Keren" panose="02010401010101010101" pitchFamily="2" charset="-79"/>
              </a:rPr>
              <a:t>שביתה ממלאכה מצות עשה היא, שנאמר: "וביום השביעי תשבת", </a:t>
            </a:r>
            <a:endParaRPr lang="he-IL" b="1" dirty="0" smtClean="0">
              <a:latin typeface="Guttman Keren" panose="02010401010101010101" pitchFamily="2" charset="-79"/>
              <a:cs typeface="Guttman Keren" panose="02010401010101010101" pitchFamily="2" charset="-79"/>
            </a:endParaRPr>
          </a:p>
          <a:p>
            <a:pPr indent="0" algn="r" rtl="1">
              <a:spcBef>
                <a:spcPts val="0"/>
              </a:spcBef>
              <a:buNone/>
            </a:pPr>
            <a:r>
              <a:rPr lang="he-IL" b="1" dirty="0" smtClean="0">
                <a:latin typeface="Guttman Keren" panose="02010401010101010101" pitchFamily="2" charset="-79"/>
                <a:cs typeface="Guttman Keren" panose="02010401010101010101" pitchFamily="2" charset="-79"/>
              </a:rPr>
              <a:t>וכל </a:t>
            </a:r>
            <a:r>
              <a:rPr lang="he-IL" b="1" dirty="0">
                <a:latin typeface="Guttman Keren" panose="02010401010101010101" pitchFamily="2" charset="-79"/>
                <a:cs typeface="Guttman Keren" panose="02010401010101010101" pitchFamily="2" charset="-79"/>
              </a:rPr>
              <a:t>העושה בו מלאכה ביטל מצות עשה ועבר על מצות לא תעשה, </a:t>
            </a:r>
            <a:endParaRPr lang="he-IL" b="1" dirty="0" smtClean="0">
              <a:latin typeface="Guttman Keren" panose="02010401010101010101" pitchFamily="2" charset="-79"/>
              <a:cs typeface="Guttman Keren" panose="02010401010101010101" pitchFamily="2" charset="-79"/>
            </a:endParaRPr>
          </a:p>
          <a:p>
            <a:pPr indent="0" algn="r" rtl="1">
              <a:lnSpc>
                <a:spcPct val="100000"/>
              </a:lnSpc>
              <a:spcBef>
                <a:spcPts val="0"/>
              </a:spcBef>
              <a:buNone/>
            </a:pPr>
            <a:r>
              <a:rPr lang="he-IL" b="1" dirty="0" smtClean="0">
                <a:latin typeface="Guttman Keren" panose="02010401010101010101" pitchFamily="2" charset="-79"/>
                <a:cs typeface="Guttman Keren" panose="02010401010101010101" pitchFamily="2" charset="-79"/>
              </a:rPr>
              <a:t>שנאמר</a:t>
            </a:r>
            <a:r>
              <a:rPr lang="he-IL" b="1" dirty="0">
                <a:latin typeface="Guttman Keren" panose="02010401010101010101" pitchFamily="2" charset="-79"/>
                <a:cs typeface="Guttman Keren" panose="02010401010101010101" pitchFamily="2" charset="-79"/>
              </a:rPr>
              <a:t>: "לא תעשה כל מלאכה". </a:t>
            </a:r>
            <a:endParaRPr lang="he-IL" b="1" dirty="0" smtClean="0">
              <a:latin typeface="Guttman Keren" panose="02010401010101010101" pitchFamily="2" charset="-79"/>
              <a:cs typeface="Guttman Keren" panose="02010401010101010101" pitchFamily="2" charset="-79"/>
            </a:endParaRPr>
          </a:p>
          <a:p>
            <a:pPr indent="0" algn="r" rtl="1">
              <a:lnSpc>
                <a:spcPct val="100000"/>
              </a:lnSpc>
              <a:spcBef>
                <a:spcPts val="0"/>
              </a:spcBef>
              <a:buNone/>
            </a:pPr>
            <a:r>
              <a:rPr lang="he-IL" dirty="0" smtClean="0">
                <a:latin typeface="David" pitchFamily="34" charset="-79"/>
                <a:cs typeface="David" pitchFamily="34" charset="-79"/>
              </a:rPr>
              <a:t>                                                                      (</a:t>
            </a:r>
            <a:r>
              <a:rPr lang="he-IL" dirty="0">
                <a:latin typeface="David" pitchFamily="34" charset="-79"/>
                <a:cs typeface="David" pitchFamily="34" charset="-79"/>
              </a:rPr>
              <a:t>שמירת שבת </a:t>
            </a:r>
            <a:r>
              <a:rPr lang="he-IL" dirty="0" smtClean="0">
                <a:latin typeface="David" pitchFamily="34" charset="-79"/>
                <a:cs typeface="David" pitchFamily="34" charset="-79"/>
              </a:rPr>
              <a:t>כהלכתה פרק </a:t>
            </a:r>
            <a:r>
              <a:rPr lang="he-IL" dirty="0">
                <a:latin typeface="David" pitchFamily="34" charset="-79"/>
                <a:cs typeface="David" pitchFamily="34" charset="-79"/>
              </a:rPr>
              <a:t>א </a:t>
            </a:r>
            <a:r>
              <a:rPr lang="he-IL" dirty="0" smtClean="0">
                <a:latin typeface="David" pitchFamily="34" charset="-79"/>
                <a:cs typeface="David" pitchFamily="34" charset="-79"/>
              </a:rPr>
              <a:t>סעיף ג</a:t>
            </a:r>
            <a:r>
              <a:rPr lang="he-IL" dirty="0">
                <a:latin typeface="David" pitchFamily="34" charset="-79"/>
                <a:cs typeface="David" pitchFamily="34" charset="-79"/>
              </a:rPr>
              <a:t>)</a:t>
            </a:r>
            <a:r>
              <a:rPr lang="he-IL" dirty="0" smtClean="0">
                <a:latin typeface="David" pitchFamily="34" charset="-79"/>
                <a:cs typeface="David" pitchFamily="34" charset="-79"/>
              </a:rPr>
              <a:t> </a:t>
            </a:r>
          </a:p>
          <a:p>
            <a:pPr indent="0" algn="r" rtl="1">
              <a:spcBef>
                <a:spcPts val="0"/>
              </a:spcBef>
              <a:buNone/>
            </a:pPr>
            <a:endParaRPr lang="en-US" b="1" dirty="0">
              <a:latin typeface="Guttman Keren" panose="02010401010101010101" pitchFamily="2" charset="-79"/>
              <a:cs typeface="Guttman Keren" panose="02010401010101010101" pitchFamily="2" charset="-79"/>
            </a:endParaRPr>
          </a:p>
          <a:p>
            <a:pPr indent="0" algn="r">
              <a:buNone/>
            </a:pP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476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9375" y="3733800"/>
            <a:ext cx="1673225" cy="151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rot="1451612">
            <a:off x="3867082" y="4909032"/>
            <a:ext cx="1652400" cy="1015663"/>
          </a:xfrm>
          <a:prstGeom prst="rect">
            <a:avLst/>
          </a:prstGeom>
          <a:noFill/>
        </p:spPr>
        <p:txBody>
          <a:bodyPr wrap="square" rtlCol="0">
            <a:spAutoFit/>
          </a:bodyPr>
          <a:lstStyle/>
          <a:p>
            <a:pPr algn="ctr"/>
            <a:r>
              <a:rPr lang="he-IL" sz="6000" b="1" dirty="0">
                <a:solidFill>
                  <a:srgbClr val="FF0000"/>
                </a:solidFill>
              </a:rPr>
              <a:t>אסור</a:t>
            </a:r>
            <a:endParaRPr lang="en-US" sz="6000" b="1" dirty="0">
              <a:solidFill>
                <a:srgbClr val="FF0000"/>
              </a:solidFill>
            </a:endParaRPr>
          </a:p>
        </p:txBody>
      </p:sp>
    </p:spTree>
    <p:extLst>
      <p:ext uri="{BB962C8B-B14F-4D97-AF65-F5344CB8AC3E}">
        <p14:creationId xmlns:p14="http://schemas.microsoft.com/office/powerpoint/2010/main" val="155811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כבוד שבת</a:t>
            </a:r>
            <a:endParaRPr lang="en-US" dirty="0"/>
          </a:p>
        </p:txBody>
      </p:sp>
      <p:sp>
        <p:nvSpPr>
          <p:cNvPr id="3" name="מציין מיקום תוכן 2"/>
          <p:cNvSpPr>
            <a:spLocks noGrp="1"/>
          </p:cNvSpPr>
          <p:nvPr>
            <p:ph idx="1"/>
          </p:nvPr>
        </p:nvSpPr>
        <p:spPr/>
        <p:txBody>
          <a:bodyPr/>
          <a:lstStyle/>
          <a:p>
            <a:pPr indent="0" algn="r">
              <a:buNone/>
            </a:pPr>
            <a:r>
              <a:rPr lang="he-IL" b="1" dirty="0" smtClean="0">
                <a:latin typeface="Guttman Keren" panose="02010401010101010101" pitchFamily="2" charset="-79"/>
                <a:cs typeface="Guttman Keren" panose="02010401010101010101" pitchFamily="2" charset="-79"/>
              </a:rPr>
              <a:t>"כבוד  השבת" הוא </a:t>
            </a:r>
            <a:r>
              <a:rPr lang="he-IL" b="1" dirty="0">
                <a:latin typeface="Guttman Keren" panose="02010401010101010101" pitchFamily="2" charset="-79"/>
                <a:cs typeface="Guttman Keren" panose="02010401010101010101" pitchFamily="2" charset="-79"/>
              </a:rPr>
              <a:t>לפני השבת, כגון: כיבוס בגדים, רחיצה לכבוד שבת, הכנת הבית וכו'.</a:t>
            </a:r>
            <a:endParaRPr lang="en-US" dirty="0">
              <a:cs typeface="Guttman Keren" panose="02010401010101010101" pitchFamily="2" charset="-79"/>
            </a:endParaRPr>
          </a:p>
        </p:txBody>
      </p:sp>
      <p:pic>
        <p:nvPicPr>
          <p:cNvPr id="1027" name="Picture 3" descr="C:\Users\Eitan\AppData\Local\Microsoft\Windows\Temporary Internet Files\Content.IE5\Z5QO96ZS\300px-Badewanne_fc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3657600"/>
            <a:ext cx="1583426" cy="200710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Eitan\Desktop\DSCF10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810000"/>
            <a:ext cx="2310492" cy="17328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F:\תמונות מלבן\14676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89010" y="3428999"/>
            <a:ext cx="3288393" cy="24662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F:\תמונות מלבן\146762.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l="37442" t="32761" r="39157" b="36038"/>
          <a:stretch/>
        </p:blipFill>
        <p:spPr bwMode="auto">
          <a:xfrm>
            <a:off x="6469438" y="4191000"/>
            <a:ext cx="845762" cy="84576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6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עונג שבת</a:t>
            </a:r>
            <a:endParaRPr lang="en-US" dirty="0"/>
          </a:p>
        </p:txBody>
      </p:sp>
      <p:sp>
        <p:nvSpPr>
          <p:cNvPr id="3" name="מציין מיקום תוכן 2"/>
          <p:cNvSpPr>
            <a:spLocks noGrp="1"/>
          </p:cNvSpPr>
          <p:nvPr>
            <p:ph idx="1"/>
          </p:nvPr>
        </p:nvSpPr>
        <p:spPr/>
        <p:txBody>
          <a:bodyPr/>
          <a:lstStyle/>
          <a:p>
            <a:pPr indent="0" algn="r">
              <a:buNone/>
            </a:pPr>
            <a:r>
              <a:rPr lang="he-IL" b="1" dirty="0" smtClean="0">
                <a:latin typeface="Times New Roman"/>
                <a:ea typeface="Times New Roman"/>
                <a:cs typeface="Guttman Keren"/>
              </a:rPr>
              <a:t>"עונג שבת"  </a:t>
            </a:r>
            <a:r>
              <a:rPr lang="he-IL" b="1" dirty="0">
                <a:latin typeface="Times New Roman"/>
                <a:ea typeface="Times New Roman"/>
                <a:cs typeface="Guttman Keren"/>
              </a:rPr>
              <a:t>הוא בשבת עצמה, כגון: הנאה ממאכלים טעימים בשבת, הנאה מאור הנר. </a:t>
            </a:r>
            <a:endParaRPr lang="en-US" dirty="0"/>
          </a:p>
        </p:txBody>
      </p:sp>
      <p:pic>
        <p:nvPicPr>
          <p:cNvPr id="1028" name="Picture 4" descr="http://www.hisachdus.co.il/sites/default/files/styles/pic-in-node/public/Untitled-3.jpg?itok=5hE4Ln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3581400"/>
            <a:ext cx="361950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265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ההכנות לשבת</a:t>
            </a:r>
            <a:endParaRPr lang="en-US" dirty="0"/>
          </a:p>
        </p:txBody>
      </p:sp>
      <p:sp>
        <p:nvSpPr>
          <p:cNvPr id="3" name="מציין מיקום תוכן 2"/>
          <p:cNvSpPr>
            <a:spLocks noGrp="1"/>
          </p:cNvSpPr>
          <p:nvPr>
            <p:ph idx="1"/>
          </p:nvPr>
        </p:nvSpPr>
        <p:spPr>
          <a:xfrm>
            <a:off x="609600" y="2819399"/>
            <a:ext cx="6400800" cy="3048001"/>
          </a:xfrm>
        </p:spPr>
        <p:txBody>
          <a:bodyPr/>
          <a:lstStyle/>
          <a:p>
            <a:pPr marL="193675" marR="180340" indent="0" algn="r" rtl="1">
              <a:lnSpc>
                <a:spcPts val="2000"/>
              </a:lnSpc>
              <a:spcAft>
                <a:spcPts val="0"/>
              </a:spcAft>
              <a:buNone/>
              <a:tabLst>
                <a:tab pos="612140" algn="l"/>
              </a:tabLst>
            </a:pPr>
            <a:r>
              <a:rPr lang="he-IL" b="1" dirty="0">
                <a:latin typeface="Times New Roman"/>
                <a:ea typeface="Times New Roman"/>
                <a:cs typeface="Guttman Keren"/>
              </a:rPr>
              <a:t>ישכים בבוקר ביום ששי להכין צרכי שבת.</a:t>
            </a:r>
            <a:endParaRPr lang="en-US" sz="2400" b="1" dirty="0">
              <a:latin typeface="Times New Roman"/>
              <a:ea typeface="Times New Roman"/>
              <a:cs typeface="Guttman Keren"/>
            </a:endParaRPr>
          </a:p>
          <a:p>
            <a:pPr marL="193675" marR="180340" indent="0" algn="r" rtl="1">
              <a:lnSpc>
                <a:spcPts val="2000"/>
              </a:lnSpc>
              <a:spcAft>
                <a:spcPts val="0"/>
              </a:spcAft>
              <a:buNone/>
              <a:tabLst>
                <a:tab pos="612140" algn="l"/>
              </a:tabLst>
            </a:pPr>
            <a:r>
              <a:rPr lang="he-IL" b="1" dirty="0">
                <a:latin typeface="Times New Roman"/>
                <a:ea typeface="Times New Roman"/>
                <a:cs typeface="Guttman Keren"/>
              </a:rPr>
              <a:t>ואפילו יש לו כמה עבדים לשמשו,</a:t>
            </a:r>
            <a:endParaRPr lang="en-US" sz="2400" b="1" dirty="0">
              <a:latin typeface="Times New Roman"/>
              <a:ea typeface="Times New Roman"/>
              <a:cs typeface="Guttman Keren"/>
            </a:endParaRPr>
          </a:p>
          <a:p>
            <a:pPr marL="193675" marR="180340" indent="0" algn="r" rtl="1">
              <a:lnSpc>
                <a:spcPts val="2000"/>
              </a:lnSpc>
              <a:spcAft>
                <a:spcPts val="0"/>
              </a:spcAft>
              <a:buNone/>
              <a:tabLst>
                <a:tab pos="612140" algn="l"/>
              </a:tabLst>
            </a:pPr>
            <a:r>
              <a:rPr lang="he-IL" b="1" dirty="0">
                <a:latin typeface="Times New Roman"/>
                <a:ea typeface="Times New Roman"/>
                <a:cs typeface="Guttman Keren"/>
              </a:rPr>
              <a:t>ישתדל להכין בעצמו שום דבר לצרכי שבת כדי לכבדו.</a:t>
            </a:r>
            <a:endParaRPr lang="en-US" sz="2400" b="1" dirty="0">
              <a:latin typeface="Times New Roman"/>
              <a:ea typeface="Times New Roman"/>
              <a:cs typeface="Guttman Keren"/>
            </a:endParaRPr>
          </a:p>
          <a:p>
            <a:pPr marL="193675" marR="180340" indent="0" algn="r" rtl="1">
              <a:lnSpc>
                <a:spcPts val="2000"/>
              </a:lnSpc>
              <a:spcAft>
                <a:spcPts val="0"/>
              </a:spcAft>
              <a:buNone/>
              <a:tabLst>
                <a:tab pos="612140" algn="l"/>
              </a:tabLst>
            </a:pPr>
            <a:r>
              <a:rPr lang="he-IL" b="1" dirty="0">
                <a:latin typeface="Times New Roman"/>
                <a:ea typeface="Times New Roman"/>
                <a:cs typeface="Guttman Keren"/>
              </a:rPr>
              <a:t>כי זה הוא כבודו - שמכבד השבת.</a:t>
            </a:r>
            <a:endParaRPr lang="en-US" sz="2400" b="1" dirty="0">
              <a:latin typeface="Times New Roman"/>
              <a:ea typeface="Times New Roman"/>
              <a:cs typeface="Guttman Keren"/>
            </a:endParaRPr>
          </a:p>
          <a:p>
            <a:pPr marL="193675" marR="252095" indent="0" algn="r" rtl="1">
              <a:lnSpc>
                <a:spcPts val="2000"/>
              </a:lnSpc>
              <a:spcBef>
                <a:spcPts val="1800"/>
              </a:spcBef>
              <a:spcAft>
                <a:spcPts val="1200"/>
              </a:spcAft>
              <a:buNone/>
              <a:tabLst>
                <a:tab pos="612140" algn="l"/>
              </a:tabLst>
            </a:pPr>
            <a:r>
              <a:rPr lang="he-IL" dirty="0">
                <a:latin typeface="Times New Roman"/>
                <a:ea typeface="Times New Roman"/>
                <a:cs typeface="David"/>
              </a:rPr>
              <a:t> </a:t>
            </a:r>
            <a:r>
              <a:rPr lang="he-IL" dirty="0" smtClean="0">
                <a:latin typeface="Times New Roman"/>
                <a:ea typeface="Times New Roman"/>
                <a:cs typeface="David"/>
              </a:rPr>
              <a:t>                                                   (</a:t>
            </a:r>
            <a:r>
              <a:rPr lang="he-IL" dirty="0">
                <a:latin typeface="Times New Roman"/>
                <a:ea typeface="Times New Roman"/>
                <a:cs typeface="David"/>
              </a:rPr>
              <a:t>שולחן ערוך סימן </a:t>
            </a:r>
            <a:r>
              <a:rPr lang="he-IL" dirty="0" err="1">
                <a:latin typeface="Times New Roman"/>
                <a:ea typeface="Times New Roman"/>
                <a:cs typeface="David"/>
              </a:rPr>
              <a:t>רנ</a:t>
            </a:r>
            <a:r>
              <a:rPr lang="he-IL" dirty="0">
                <a:latin typeface="Times New Roman"/>
                <a:ea typeface="Times New Roman"/>
                <a:cs typeface="David"/>
              </a:rPr>
              <a:t> סעיף א)</a:t>
            </a:r>
            <a:endParaRPr lang="en-US" dirty="0">
              <a:latin typeface="Times New Roman"/>
              <a:ea typeface="Times New Roman"/>
              <a:cs typeface="David"/>
            </a:endParaRPr>
          </a:p>
          <a:p>
            <a:pPr indent="0" algn="r">
              <a:buNone/>
            </a:pPr>
            <a:endParaRPr lang="en-US" dirty="0"/>
          </a:p>
        </p:txBody>
      </p:sp>
    </p:spTree>
    <p:extLst>
      <p:ext uri="{BB962C8B-B14F-4D97-AF65-F5344CB8AC3E}">
        <p14:creationId xmlns:p14="http://schemas.microsoft.com/office/powerpoint/2010/main" val="271278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ההכנות </a:t>
            </a:r>
            <a:r>
              <a:rPr lang="he-IL" dirty="0" smtClean="0"/>
              <a:t>לשבת - המשך</a:t>
            </a:r>
            <a:endParaRPr lang="en-US" dirty="0"/>
          </a:p>
        </p:txBody>
      </p:sp>
      <p:sp>
        <p:nvSpPr>
          <p:cNvPr id="3" name="מציין מיקום תוכן 2"/>
          <p:cNvSpPr>
            <a:spLocks noGrp="1"/>
          </p:cNvSpPr>
          <p:nvPr>
            <p:ph idx="1"/>
          </p:nvPr>
        </p:nvSpPr>
        <p:spPr>
          <a:xfrm>
            <a:off x="381000" y="2819399"/>
            <a:ext cx="6400800" cy="3048001"/>
          </a:xfrm>
        </p:spPr>
        <p:txBody>
          <a:bodyPr/>
          <a:lstStyle/>
          <a:p>
            <a:pPr marL="193675" marR="180340" indent="0" algn="r" rtl="1">
              <a:lnSpc>
                <a:spcPts val="2000"/>
              </a:lnSpc>
              <a:spcAft>
                <a:spcPts val="0"/>
              </a:spcAft>
              <a:buNone/>
              <a:tabLst>
                <a:tab pos="612140" algn="l"/>
              </a:tabLst>
            </a:pPr>
            <a:r>
              <a:rPr lang="he-IL" b="1" dirty="0">
                <a:latin typeface="Times New Roman"/>
                <a:ea typeface="Times New Roman"/>
                <a:cs typeface="Guttman Keren"/>
              </a:rPr>
              <a:t>יסדר שולחנו ויציע המיטות </a:t>
            </a:r>
            <a:endParaRPr lang="he-IL" b="1" dirty="0" smtClean="0">
              <a:latin typeface="Times New Roman"/>
              <a:ea typeface="Times New Roman"/>
              <a:cs typeface="Guttman Keren"/>
            </a:endParaRPr>
          </a:p>
          <a:p>
            <a:pPr marL="193675" marR="180340" indent="0" algn="r" rtl="1">
              <a:lnSpc>
                <a:spcPts val="2000"/>
              </a:lnSpc>
              <a:spcAft>
                <a:spcPts val="0"/>
              </a:spcAft>
              <a:buNone/>
              <a:tabLst>
                <a:tab pos="612140" algn="l"/>
              </a:tabLst>
            </a:pPr>
            <a:r>
              <a:rPr lang="he-IL" b="1" dirty="0" smtClean="0">
                <a:latin typeface="Times New Roman"/>
                <a:ea typeface="Times New Roman"/>
                <a:cs typeface="Guttman Keren"/>
              </a:rPr>
              <a:t>ויתקן </a:t>
            </a:r>
            <a:r>
              <a:rPr lang="he-IL" b="1" dirty="0">
                <a:latin typeface="Times New Roman"/>
                <a:ea typeface="Times New Roman"/>
                <a:cs typeface="Guttman Keren"/>
              </a:rPr>
              <a:t>כל ענייני הבית, </a:t>
            </a:r>
            <a:endParaRPr lang="he-IL" b="1" dirty="0" smtClean="0">
              <a:latin typeface="Times New Roman"/>
              <a:ea typeface="Times New Roman"/>
              <a:cs typeface="Guttman Keren"/>
            </a:endParaRPr>
          </a:p>
          <a:p>
            <a:pPr marL="193675" marR="180340" indent="0" algn="r" rtl="1">
              <a:lnSpc>
                <a:spcPts val="2000"/>
              </a:lnSpc>
              <a:spcAft>
                <a:spcPts val="0"/>
              </a:spcAft>
              <a:buNone/>
              <a:tabLst>
                <a:tab pos="612140" algn="l"/>
              </a:tabLst>
            </a:pPr>
            <a:r>
              <a:rPr lang="he-IL" b="1" dirty="0" smtClean="0">
                <a:latin typeface="Times New Roman"/>
                <a:ea typeface="Times New Roman"/>
                <a:cs typeface="Guttman Keren"/>
              </a:rPr>
              <a:t>כדי </a:t>
            </a:r>
            <a:r>
              <a:rPr lang="he-IL" b="1" dirty="0">
                <a:latin typeface="Times New Roman"/>
                <a:ea typeface="Times New Roman"/>
                <a:cs typeface="Guttman Keren"/>
              </a:rPr>
              <a:t>שימצאנו ערוך ומסודר בבואו מבית </a:t>
            </a:r>
            <a:r>
              <a:rPr lang="he-IL" b="1" dirty="0" smtClean="0">
                <a:latin typeface="Times New Roman"/>
                <a:ea typeface="Times New Roman"/>
                <a:cs typeface="Guttman Keren"/>
              </a:rPr>
              <a:t>הכנסת.</a:t>
            </a:r>
            <a:endParaRPr lang="en-US" sz="2400" b="1" dirty="0" smtClean="0">
              <a:latin typeface="Times New Roman"/>
              <a:ea typeface="Times New Roman"/>
              <a:cs typeface="Guttman Keren"/>
            </a:endParaRPr>
          </a:p>
          <a:p>
            <a:pPr marL="193675" marR="252095" indent="0" algn="r" rtl="1">
              <a:lnSpc>
                <a:spcPts val="2000"/>
              </a:lnSpc>
              <a:spcBef>
                <a:spcPts val="1800"/>
              </a:spcBef>
              <a:spcAft>
                <a:spcPts val="1200"/>
              </a:spcAft>
              <a:buNone/>
              <a:tabLst>
                <a:tab pos="612140" algn="l"/>
              </a:tabLst>
            </a:pPr>
            <a:r>
              <a:rPr lang="he-IL" dirty="0" smtClean="0">
                <a:latin typeface="Times New Roman"/>
                <a:ea typeface="Times New Roman"/>
                <a:cs typeface="David"/>
              </a:rPr>
              <a:t>                                    (שולחן ערוך </a:t>
            </a:r>
            <a:r>
              <a:rPr lang="he-IL" dirty="0" err="1" smtClean="0">
                <a:latin typeface="Times New Roman"/>
                <a:ea typeface="Times New Roman"/>
                <a:cs typeface="David"/>
              </a:rPr>
              <a:t>ורמ"א</a:t>
            </a:r>
            <a:r>
              <a:rPr lang="he-IL" dirty="0" smtClean="0">
                <a:latin typeface="Times New Roman"/>
                <a:ea typeface="Times New Roman"/>
                <a:cs typeface="David"/>
              </a:rPr>
              <a:t> סימן </a:t>
            </a:r>
            <a:r>
              <a:rPr lang="he-IL" dirty="0" err="1" smtClean="0">
                <a:latin typeface="Times New Roman"/>
                <a:ea typeface="Times New Roman"/>
                <a:cs typeface="David"/>
              </a:rPr>
              <a:t>רסב</a:t>
            </a:r>
            <a:r>
              <a:rPr lang="he-IL" dirty="0" smtClean="0">
                <a:latin typeface="Times New Roman"/>
                <a:ea typeface="Times New Roman"/>
                <a:cs typeface="David"/>
              </a:rPr>
              <a:t> סעיף א)</a:t>
            </a:r>
            <a:endParaRPr lang="en-US" dirty="0" smtClean="0">
              <a:latin typeface="Times New Roman"/>
              <a:ea typeface="Times New Roman"/>
              <a:cs typeface="David"/>
            </a:endParaRPr>
          </a:p>
          <a:p>
            <a:pPr indent="0" algn="r">
              <a:buNone/>
            </a:pPr>
            <a:endParaRPr lang="en-US" dirty="0"/>
          </a:p>
        </p:txBody>
      </p:sp>
    </p:spTree>
    <p:extLst>
      <p:ext uri="{BB962C8B-B14F-4D97-AF65-F5344CB8AC3E}">
        <p14:creationId xmlns:p14="http://schemas.microsoft.com/office/powerpoint/2010/main" val="1063586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לכבוד שבת קודש</a:t>
            </a:r>
            <a:endParaRPr lang="en-US" dirty="0"/>
          </a:p>
        </p:txBody>
      </p:sp>
      <p:sp>
        <p:nvSpPr>
          <p:cNvPr id="3" name="מציין מיקום תוכן 2"/>
          <p:cNvSpPr>
            <a:spLocks noGrp="1"/>
          </p:cNvSpPr>
          <p:nvPr>
            <p:ph idx="1"/>
          </p:nvPr>
        </p:nvSpPr>
        <p:spPr/>
        <p:txBody>
          <a:bodyPr/>
          <a:lstStyle/>
          <a:p>
            <a:pPr indent="0" algn="r">
              <a:spcBef>
                <a:spcPts val="0"/>
              </a:spcBef>
              <a:buNone/>
            </a:pPr>
            <a:r>
              <a:rPr lang="he-IL" b="1" dirty="0">
                <a:latin typeface="Times New Roman"/>
                <a:ea typeface="Times New Roman"/>
                <a:cs typeface="Guttman Keren"/>
              </a:rPr>
              <a:t>וטוב שיאמר על כל דבר שקונה: "זהו לכבוד שבת", כי הדיבור פועל הרבה בקדושה. וכן בכל מה שעושה לשבת יאמר בפיו שעושה לכבוד שבת קודש. ולפחות יחשוב שעושה לכבוד שבת, ועל ידי זה </a:t>
            </a:r>
            <a:r>
              <a:rPr lang="he-IL" b="1" dirty="0" smtClean="0">
                <a:latin typeface="Times New Roman"/>
                <a:ea typeface="Times New Roman"/>
                <a:cs typeface="Guttman Keren"/>
              </a:rPr>
              <a:t>תחול קדושת </a:t>
            </a:r>
            <a:r>
              <a:rPr lang="he-IL" b="1" dirty="0">
                <a:latin typeface="Times New Roman"/>
                <a:ea typeface="Times New Roman"/>
                <a:cs typeface="Guttman Keren"/>
              </a:rPr>
              <a:t>שבת על אותו דבר</a:t>
            </a:r>
            <a:r>
              <a:rPr lang="he-IL" sz="2000" dirty="0">
                <a:latin typeface="Times New Roman"/>
                <a:ea typeface="Times New Roman"/>
                <a:cs typeface="David"/>
              </a:rPr>
              <a:t>. </a:t>
            </a:r>
            <a:endParaRPr lang="en-US" dirty="0"/>
          </a:p>
        </p:txBody>
      </p:sp>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t="-3058"/>
          <a:stretch/>
        </p:blipFill>
        <p:spPr>
          <a:xfrm>
            <a:off x="708965" y="4038600"/>
            <a:ext cx="2261607" cy="2667000"/>
          </a:xfrm>
          <a:prstGeom prst="rect">
            <a:avLst/>
          </a:prstGeom>
        </p:spPr>
      </p:pic>
      <p:sp>
        <p:nvSpPr>
          <p:cNvPr id="5" name="הסבר אליפטי 4"/>
          <p:cNvSpPr/>
          <p:nvPr/>
        </p:nvSpPr>
        <p:spPr>
          <a:xfrm rot="21150723" flipH="1">
            <a:off x="-187537" y="2930382"/>
            <a:ext cx="1793004" cy="137160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e-IL" sz="2800" dirty="0"/>
              <a:t>לכבוד שבת קודש</a:t>
            </a:r>
            <a:endParaRPr lang="en-US" sz="2800" dirty="0"/>
          </a:p>
        </p:txBody>
      </p:sp>
    </p:spTree>
    <p:extLst>
      <p:ext uri="{BB962C8B-B14F-4D97-AF65-F5344CB8AC3E}">
        <p14:creationId xmlns:p14="http://schemas.microsoft.com/office/powerpoint/2010/main" val="2409457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עיצוב אופנה">
  <a:themeElements>
    <a:clrScheme name="עיצוב אופנה">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עניבה שחורה">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עיצוב אופנה">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0</TotalTime>
  <Words>583</Words>
  <Application>Microsoft Office PowerPoint</Application>
  <PresentationFormat>‫הצגה על המסך (4:3)</PresentationFormat>
  <Paragraphs>80</Paragraphs>
  <Slides>14</Slides>
  <Notes>13</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14</vt:i4>
      </vt:variant>
    </vt:vector>
  </HeadingPairs>
  <TitlesOfParts>
    <vt:vector size="24" baseType="lpstr">
      <vt:lpstr>.David</vt:lpstr>
      <vt:lpstr>Aharoni</vt:lpstr>
      <vt:lpstr>Arial</vt:lpstr>
      <vt:lpstr>Calibri</vt:lpstr>
      <vt:lpstr>David</vt:lpstr>
      <vt:lpstr>Garamond</vt:lpstr>
      <vt:lpstr>Guttman Keren</vt:lpstr>
      <vt:lpstr>Times New Roman</vt:lpstr>
      <vt:lpstr>Wingdings</vt:lpstr>
      <vt:lpstr>עיצוב אופנה</vt:lpstr>
      <vt:lpstr> זכור ושמור כבוד שבת ועונג שבת</vt:lpstr>
      <vt:lpstr>מבוא</vt:lpstr>
      <vt:lpstr>זכור</vt:lpstr>
      <vt:lpstr>שמור</vt:lpstr>
      <vt:lpstr>כבוד שבת</vt:lpstr>
      <vt:lpstr>עונג שבת</vt:lpstr>
      <vt:lpstr>ההכנות לשבת</vt:lpstr>
      <vt:lpstr>ההכנות לשבת - המשך</vt:lpstr>
      <vt:lpstr>לכבוד שבת קודש</vt:lpstr>
      <vt:lpstr>בגדי שבת</vt:lpstr>
      <vt:lpstr>איסור קביעת סעודה בערב שבת</vt:lpstr>
      <vt:lpstr>רחיצה וגזיזת ציפורניים בערב שבת</vt:lpstr>
      <vt:lpstr>זירוז העם לכבוד שבת קודש</vt:lpstr>
      <vt:lpstr>זירוז העם לכבוד שבת קודש - המשך</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2016-11-30T12:34:44Z</dcterms:created>
  <dcterms:modified xsi:type="dcterms:W3CDTF">2016-11-30T12:36:16Z</dcterms:modified>
</cp:coreProperties>
</file>