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73" r:id="rId10"/>
    <p:sldId id="264" r:id="rId11"/>
    <p:sldId id="266" r:id="rId12"/>
    <p:sldId id="268" r:id="rId13"/>
    <p:sldId id="274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51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21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e-IL" smtClean="0"/>
              <a:t>בס"ד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46D3A-6586-47A7-B50C-B4BCA456ADB7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4D809-5DAE-4DB1-9CD9-12F07F248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8797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e-IL" smtClean="0"/>
              <a:t>בס"ד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1720E-E61F-43BD-AF7C-B016DE0F0AF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E2771-78C6-495D-BA8F-5C958264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1584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E2771-78C6-495D-BA8F-5C95826494D1}" type="slidenum">
              <a:rPr lang="en-US" smtClean="0"/>
              <a:t>1</a:t>
            </a:fld>
            <a:endParaRPr lang="en-US"/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e-IL" smtClean="0"/>
              <a:t>בס"ד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50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trike="sngStrike" dirty="0"/>
          </a:p>
        </p:txBody>
      </p:sp>
      <p:sp>
        <p:nvSpPr>
          <p:cNvPr id="4" name="מציין מיקום של כותרת עליונה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e-IL" smtClean="0"/>
              <a:t>בס"ד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E2771-78C6-495D-BA8F-5C95826494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01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כותרת עליונה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e-IL" smtClean="0"/>
              <a:t>בס"ד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E2771-78C6-495D-BA8F-5C95826494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73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כותרת עליונה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e-IL" smtClean="0"/>
              <a:t>בס"ד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E2771-78C6-495D-BA8F-5C95826494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1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כותרת עליונה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e-IL" smtClean="0"/>
              <a:t>בס"ד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E2771-78C6-495D-BA8F-5C95826494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07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b="1" dirty="0"/>
          </a:p>
        </p:txBody>
      </p:sp>
      <p:sp>
        <p:nvSpPr>
          <p:cNvPr id="4" name="מציין מיקום של כותרת עליונה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e-IL" smtClean="0"/>
              <a:t>בס"ד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E2771-78C6-495D-BA8F-5C95826494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5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כותרת עליונה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e-IL" smtClean="0"/>
              <a:t>בס"ד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E2771-78C6-495D-BA8F-5C95826494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sz="1050" strike="noStrike" dirty="0"/>
          </a:p>
        </p:txBody>
      </p:sp>
      <p:sp>
        <p:nvSpPr>
          <p:cNvPr id="4" name="מציין מיקום של כותרת עליונה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e-IL" smtClean="0"/>
              <a:t>בס"ד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E2771-78C6-495D-BA8F-5C95826494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72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כותרת עליונה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e-IL" smtClean="0"/>
              <a:t>בס"ד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E2771-78C6-495D-BA8F-5C95826494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0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כותרת עליונה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e-IL" smtClean="0"/>
              <a:t>בס"ד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E2771-78C6-495D-BA8F-5C95826494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07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 smtClean="0"/>
              <a:t>לרשום - ב</a:t>
            </a:r>
            <a:endParaRPr lang="he-IL" dirty="0"/>
          </a:p>
        </p:txBody>
      </p:sp>
      <p:sp>
        <p:nvSpPr>
          <p:cNvPr id="4" name="מציין מיקום של כותרת עליונה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e-IL" smtClean="0"/>
              <a:t>בס"ד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E2771-78C6-495D-BA8F-5C95826494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7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כותרת עליונה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e-IL" smtClean="0"/>
              <a:t>בס"ד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E2771-78C6-495D-BA8F-5C95826494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0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כותרת עליונה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e-IL" smtClean="0"/>
              <a:t>בס"ד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E2771-78C6-495D-BA8F-5C95826494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3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כותרת עליונה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e-IL" smtClean="0"/>
              <a:t>בס"ד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E2771-78C6-495D-BA8F-5C95826494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2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433D-46A9-4561-8389-CE6BABC01301}" type="datetime1">
              <a:rPr lang="en-US" smtClean="0"/>
              <a:t>1/11/2016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5263-9027-45E4-A7CD-54CA423B921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D3D7-69F6-4808-B168-D42F82AEA868}" type="datetime1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5263-9027-45E4-A7CD-54CA423B9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E9E2-36CC-4407-B406-9BA3EAC8D320}" type="datetime1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5263-9027-45E4-A7CD-54CA423B9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0445-2CF9-4F2B-88CD-62529E40A249}" type="datetime1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5263-9027-45E4-A7CD-54CA423B9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0D2B-9ACC-4474-8548-D234945570EF}" type="datetime1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5263-9027-45E4-A7CD-54CA423B921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AA60-631B-41B0-8A55-7C5B11CE99FB}" type="datetime1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5263-9027-45E4-A7CD-54CA423B9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4671-2F97-4C2F-B4E9-5D431DB42A4D}" type="datetime1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5263-9027-45E4-A7CD-54CA423B9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4AB4-4D56-4EC7-A9AC-43CADF46AEDA}" type="datetime1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5263-9027-45E4-A7CD-54CA423B9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D20B-B9D6-4417-ADE7-7388BDC92010}" type="datetime1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5263-9027-45E4-A7CD-54CA423B9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9BA-3DB5-40AB-9121-23B79DE400F2}" type="datetime1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5263-9027-45E4-A7CD-54CA423B9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639B-8CD0-456D-9B00-70B25FE05EE0}" type="datetime1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9D5263-9027-45E4-A7CD-54CA423B921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28900C-9694-40BA-AD54-C74DB83B007C}" type="datetime1">
              <a:rPr lang="en-US" smtClean="0"/>
              <a:t>1/11/2016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9D5263-9027-45E4-A7CD-54CA423B921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emdatyamim.022.co.il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emdatyamim.022.co.i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31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6000" dirty="0" smtClean="0">
                <a:solidFill>
                  <a:srgbClr val="FFC000"/>
                </a:solidFill>
              </a:rPr>
              <a:t>מלאכת טוחן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FF0000"/>
                </a:solidFill>
              </a:rPr>
              <a:t>מגיש: נריה ריימונד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152400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1400" dirty="0" smtClean="0"/>
              <a:t>בס"ד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-36512" y="6474822"/>
            <a:ext cx="345638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latin typeface=".David" panose="05000000000000000000" pitchFamily="2" charset="0"/>
                <a:cs typeface="David" panose="020E0502060401010101" pitchFamily="2" charset="-79"/>
              </a:rPr>
              <a:t>מתוך "מצגות תלמידים" - </a:t>
            </a:r>
            <a:r>
              <a:rPr lang="he-IL" sz="1600" dirty="0" smtClean="0">
                <a:latin typeface=".David" panose="05000000000000000000" pitchFamily="2" charset="0"/>
                <a:cs typeface="David" panose="020E0502060401010101" pitchFamily="2" charset="-79"/>
                <a:hlinkClick r:id="rId4"/>
              </a:rPr>
              <a:t>אתר חמדת ימים</a:t>
            </a:r>
            <a:endParaRPr lang="he-IL" sz="1600" dirty="0" smtClean="0">
              <a:latin typeface=".David" panose="05000000000000000000" pitchFamily="2" charset="0"/>
              <a:cs typeface="David" panose="020E05020604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52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טחינה בשינוי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2400" y="1935480"/>
            <a:ext cx="8839200" cy="438912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he-IL" sz="2000" dirty="0"/>
              <a:t>בדרך כלל, עשיית מלאכה בשינוי אינה מתירה אותה, אלא מפחיתה את חומרת האיסור - מדאורייתא לדרבנן. </a:t>
            </a:r>
            <a:endParaRPr lang="he-IL" sz="2000" dirty="0" smtClean="0"/>
          </a:p>
          <a:p>
            <a:pPr marL="0" indent="0" algn="just" rtl="1">
              <a:buNone/>
            </a:pPr>
            <a:r>
              <a:rPr lang="he-IL" sz="2000" dirty="0" smtClean="0"/>
              <a:t>מלאכת </a:t>
            </a:r>
            <a:r>
              <a:rPr lang="he-IL" sz="2000" dirty="0"/>
              <a:t>טוחן מיוחדת בכך, שבמקרים </a:t>
            </a:r>
            <a:r>
              <a:rPr lang="he-IL" sz="2000" dirty="0" smtClean="0"/>
              <a:t>מסוימים, </a:t>
            </a:r>
            <a:r>
              <a:rPr lang="he-IL" sz="2000" dirty="0"/>
              <a:t>השינוי מתיר לעשותה לכתחילה</a:t>
            </a:r>
            <a:r>
              <a:rPr lang="he-IL" sz="2000" dirty="0" smtClean="0"/>
              <a:t>.</a:t>
            </a:r>
          </a:p>
          <a:p>
            <a:pPr marL="0" indent="0" algn="just" rtl="1">
              <a:buNone/>
            </a:pPr>
            <a:endParaRPr lang="he-IL" sz="2000" dirty="0"/>
          </a:p>
          <a:p>
            <a:pPr marL="0" indent="0" algn="r" rtl="1">
              <a:buNone/>
            </a:pPr>
            <a:r>
              <a:rPr lang="he-IL" sz="1900" b="1" dirty="0">
                <a:latin typeface="Guttman Keren" pitchFamily="2" charset="-79"/>
                <a:cs typeface="Guttman Keren" pitchFamily="2" charset="-79"/>
              </a:rPr>
              <a:t>השוחק פלפלין בשבת - הרי זה אסור מן התורה משום טוחן.</a:t>
            </a:r>
            <a:endParaRPr lang="en-US" sz="1900" b="1" dirty="0">
              <a:latin typeface="Guttman Keren" pitchFamily="2" charset="-79"/>
              <a:cs typeface="Guttman Keren" pitchFamily="2" charset="-79"/>
            </a:endParaRPr>
          </a:p>
          <a:p>
            <a:pPr marL="0" indent="0" algn="r" rtl="1">
              <a:buNone/>
            </a:pPr>
            <a:r>
              <a:rPr lang="he-IL" sz="1900" b="1" dirty="0">
                <a:latin typeface="Guttman Keren" pitchFamily="2" charset="-79"/>
                <a:cs typeface="Guttman Keren" pitchFamily="2" charset="-79"/>
              </a:rPr>
              <a:t>ואם עושה איזה שינוי... הרי זה אסור מדברי סופרים (מדרבנן) בלבד...</a:t>
            </a:r>
            <a:endParaRPr lang="en-US" sz="1900" b="1" dirty="0">
              <a:latin typeface="Guttman Keren" pitchFamily="2" charset="-79"/>
              <a:cs typeface="Guttman Keren" pitchFamily="2" charset="-79"/>
            </a:endParaRPr>
          </a:p>
          <a:p>
            <a:pPr marL="0" indent="0" algn="r" rtl="1">
              <a:buNone/>
            </a:pPr>
            <a:r>
              <a:rPr lang="he-IL" sz="1900" b="1" dirty="0">
                <a:latin typeface="Guttman Keren" pitchFamily="2" charset="-79"/>
                <a:cs typeface="Guttman Keren" pitchFamily="2" charset="-79"/>
              </a:rPr>
              <a:t>ואם עושה שני שינויים גמורים:</a:t>
            </a:r>
          </a:p>
          <a:p>
            <a:pPr marL="0" indent="0" algn="r" rtl="1">
              <a:buNone/>
            </a:pPr>
            <a:r>
              <a:rPr lang="he-IL" sz="1900" b="1" dirty="0">
                <a:latin typeface="Guttman Keren" pitchFamily="2" charset="-79"/>
                <a:cs typeface="Guttman Keren" pitchFamily="2" charset="-79"/>
              </a:rPr>
              <a:t>א. ששוחקם ביד של סכין, או בשולי איזה כלי, </a:t>
            </a:r>
          </a:p>
          <a:p>
            <a:pPr marL="0" indent="0" algn="r" rtl="1">
              <a:buNone/>
            </a:pPr>
            <a:r>
              <a:rPr lang="he-IL" sz="1900" b="1" dirty="0">
                <a:latin typeface="Guttman Keren" pitchFamily="2" charset="-79"/>
                <a:cs typeface="Guttman Keren" pitchFamily="2" charset="-79"/>
              </a:rPr>
              <a:t>ב. בתוך קערה או על גבי שולחן, </a:t>
            </a:r>
          </a:p>
          <a:p>
            <a:pPr marL="0" indent="0" algn="r" rtl="1">
              <a:buNone/>
            </a:pPr>
            <a:r>
              <a:rPr lang="he-IL" sz="1900" b="1" dirty="0">
                <a:latin typeface="Guttman Keren" pitchFamily="2" charset="-79"/>
                <a:cs typeface="Guttman Keren" pitchFamily="2" charset="-79"/>
              </a:rPr>
              <a:t>הרי זה מותר לכתחילה בשבת. </a:t>
            </a:r>
          </a:p>
          <a:p>
            <a:pPr marL="0" indent="0" algn="r" rtl="1">
              <a:buNone/>
            </a:pPr>
            <a:r>
              <a:rPr lang="he-IL" sz="1900" b="1" dirty="0">
                <a:latin typeface="Guttman Keren" pitchFamily="2" charset="-79"/>
                <a:cs typeface="Guttman Keren" pitchFamily="2" charset="-79"/>
              </a:rPr>
              <a:t>והוא הדין שמותר </a:t>
            </a:r>
            <a:r>
              <a:rPr lang="he-IL" sz="1900" b="1" dirty="0" err="1">
                <a:latin typeface="Guttman Keren" pitchFamily="2" charset="-79"/>
                <a:cs typeface="Guttman Keren" pitchFamily="2" charset="-79"/>
              </a:rPr>
              <a:t>לשוחקם</a:t>
            </a:r>
            <a:r>
              <a:rPr lang="he-IL" sz="1900" b="1" dirty="0">
                <a:latin typeface="Guttman Keren" pitchFamily="2" charset="-79"/>
                <a:cs typeface="Guttman Keren" pitchFamily="2" charset="-79"/>
              </a:rPr>
              <a:t> באצבעות הידיים. </a:t>
            </a:r>
            <a:r>
              <a:rPr lang="he-IL" sz="2000" spc="-100" dirty="0"/>
              <a:t>(</a:t>
            </a:r>
            <a:r>
              <a:rPr lang="he-IL" sz="2000" spc="-50" dirty="0"/>
              <a:t>יש כאן שני </a:t>
            </a:r>
            <a:r>
              <a:rPr lang="he-IL" sz="2000" spc="-50" dirty="0" smtClean="0"/>
              <a:t>שינויים, כיוון </a:t>
            </a:r>
            <a:r>
              <a:rPr lang="he-IL" sz="2000" spc="-50" dirty="0"/>
              <a:t>שנותנו ביד </a:t>
            </a:r>
            <a:r>
              <a:rPr lang="he-IL" sz="2000" spc="-50" dirty="0" smtClean="0"/>
              <a:t>ושוחקו </a:t>
            </a:r>
            <a:r>
              <a:rPr lang="he-IL" sz="2000" spc="-50" dirty="0"/>
              <a:t>ביד.) </a:t>
            </a:r>
            <a:endParaRPr lang="he-IL" sz="2000" spc="-50" dirty="0" smtClean="0"/>
          </a:p>
          <a:p>
            <a:pPr marL="0" indent="0" algn="r" rtl="1">
              <a:buNone/>
            </a:pPr>
            <a:r>
              <a:rPr lang="he-IL" sz="2000" dirty="0"/>
              <a:t>	</a:t>
            </a:r>
            <a:r>
              <a:rPr lang="he-IL" sz="2000" dirty="0" smtClean="0"/>
              <a:t>				                    </a:t>
            </a:r>
            <a:r>
              <a:rPr lang="he-IL" sz="1800" dirty="0" smtClean="0"/>
              <a:t>(</a:t>
            </a:r>
            <a:r>
              <a:rPr lang="he-IL" sz="1800" dirty="0"/>
              <a:t>מנוחת אהבה חלק ב פרק ח סעיף ג)</a:t>
            </a:r>
            <a:endParaRPr lang="en-US" sz="1800" dirty="0"/>
          </a:p>
          <a:p>
            <a:pPr marL="0" indent="0" algn="just" rtl="1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93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sz="2400" dirty="0" smtClean="0"/>
              <a:t>		</a:t>
            </a:r>
            <a:r>
              <a:rPr lang="he-IL" sz="2200" dirty="0">
                <a:latin typeface="Guttman Keren" pitchFamily="2" charset="-79"/>
                <a:cs typeface="Guttman Keren" pitchFamily="2" charset="-79"/>
              </a:rPr>
              <a:t>פירות וירקות שנתרככו מאד על ידי </a:t>
            </a:r>
          </a:p>
          <a:p>
            <a:pPr marL="0" indent="0" algn="r" rtl="1">
              <a:buNone/>
            </a:pPr>
            <a:r>
              <a:rPr lang="he-IL" sz="2200" dirty="0">
                <a:latin typeface="Guttman Keren" pitchFamily="2" charset="-79"/>
                <a:cs typeface="Guttman Keren" pitchFamily="2" charset="-79"/>
              </a:rPr>
              <a:t>		הבישול, והם נוחים מאד לריסוק - </a:t>
            </a:r>
          </a:p>
          <a:p>
            <a:pPr marL="0" indent="0" algn="r" rtl="1">
              <a:buNone/>
            </a:pPr>
            <a:r>
              <a:rPr lang="he-IL" sz="2200" dirty="0">
                <a:latin typeface="Guttman Keren" pitchFamily="2" charset="-79"/>
                <a:cs typeface="Guttman Keren" pitchFamily="2" charset="-79"/>
              </a:rPr>
              <a:t>		</a:t>
            </a:r>
            <a:r>
              <a:rPr lang="he-IL" sz="2200" dirty="0" err="1">
                <a:latin typeface="Guttman Keren" pitchFamily="2" charset="-79"/>
                <a:cs typeface="Guttman Keren" pitchFamily="2" charset="-79"/>
              </a:rPr>
              <a:t>נפקע</a:t>
            </a:r>
            <a:r>
              <a:rPr lang="he-IL" sz="2200" dirty="0">
                <a:latin typeface="Guttman Keren" pitchFamily="2" charset="-79"/>
                <a:cs typeface="Guttman Keren" pitchFamily="2" charset="-79"/>
              </a:rPr>
              <a:t> מהם איסור טחינה. </a:t>
            </a:r>
          </a:p>
          <a:p>
            <a:pPr marL="0" indent="0" algn="r" rtl="1">
              <a:spcBef>
                <a:spcPts val="1200"/>
              </a:spcBef>
              <a:buNone/>
            </a:pPr>
            <a:r>
              <a:rPr lang="he-IL" sz="2200" dirty="0">
                <a:latin typeface="Guttman Keren" pitchFamily="2" charset="-79"/>
                <a:cs typeface="Guttman Keren" pitchFamily="2" charset="-79"/>
              </a:rPr>
              <a:t>		לכן מותר למרוח פירות מבושלים</a:t>
            </a:r>
          </a:p>
          <a:p>
            <a:pPr marL="0" indent="0" algn="r" rtl="1">
              <a:buNone/>
            </a:pPr>
            <a:r>
              <a:rPr lang="he-IL" sz="2200" dirty="0">
                <a:latin typeface="Guttman Keren" pitchFamily="2" charset="-79"/>
                <a:cs typeface="Guttman Keren" pitchFamily="2" charset="-79"/>
              </a:rPr>
              <a:t>		(כגון ריבה המכילה חתיכות פרי) </a:t>
            </a:r>
          </a:p>
          <a:p>
            <a:pPr marL="0" indent="0" algn="r" rtl="1">
              <a:buNone/>
            </a:pPr>
            <a:r>
              <a:rPr lang="he-IL" sz="2200" dirty="0">
                <a:latin typeface="Guttman Keren" pitchFamily="2" charset="-79"/>
                <a:cs typeface="Guttman Keren" pitchFamily="2" charset="-79"/>
              </a:rPr>
              <a:t>		על פרוסת לחם וכדומה.</a:t>
            </a:r>
          </a:p>
          <a:p>
            <a:pPr marL="0" indent="0" algn="r" rtl="1">
              <a:buNone/>
            </a:pPr>
            <a:r>
              <a:rPr lang="he-IL" sz="2000" dirty="0" smtClean="0"/>
              <a:t>                                    		 (</a:t>
            </a:r>
            <a:r>
              <a:rPr lang="he-IL" sz="2000" dirty="0"/>
              <a:t>שמירת שבת כהלכתה פרק ו סעיף ט) </a:t>
            </a:r>
            <a:endParaRPr lang="he-IL" sz="2000" dirty="0" smtClean="0"/>
          </a:p>
          <a:p>
            <a:pPr marL="0" indent="0" algn="r" rtl="1">
              <a:spcBef>
                <a:spcPts val="1200"/>
              </a:spcBef>
              <a:buNone/>
            </a:pPr>
            <a:r>
              <a:rPr lang="he-IL" sz="2200" dirty="0" smtClean="0">
                <a:latin typeface="Guttman Keren" pitchFamily="2" charset="-79"/>
                <a:cs typeface="Guttman Keren" pitchFamily="2" charset="-79"/>
              </a:rPr>
              <a:t>והטעם, משום </a:t>
            </a:r>
            <a:r>
              <a:rPr lang="he-IL" sz="2200" dirty="0">
                <a:latin typeface="Guttman Keren" pitchFamily="2" charset="-79"/>
                <a:cs typeface="Guttman Keren" pitchFamily="2" charset="-79"/>
              </a:rPr>
              <a:t>שהריכוך שנעשה על ידי הבישול מחשיב את הפרי כאילו כבר נפרדו חלקיו זה מזה. </a:t>
            </a:r>
          </a:p>
          <a:p>
            <a:pPr marL="0" indent="0" algn="r" rtl="1">
              <a:spcBef>
                <a:spcPts val="0"/>
              </a:spcBef>
              <a:buNone/>
            </a:pPr>
            <a:r>
              <a:rPr lang="he-IL" sz="2000" dirty="0" smtClean="0"/>
              <a:t>                                                                          (</a:t>
            </a:r>
            <a:r>
              <a:rPr lang="he-IL" sz="2000" dirty="0"/>
              <a:t>אורחות שבת חלק א עמוד </a:t>
            </a:r>
            <a:r>
              <a:rPr lang="he-IL" sz="2000" dirty="0" err="1"/>
              <a:t>ריט</a:t>
            </a:r>
            <a:r>
              <a:rPr lang="he-IL" sz="2000" dirty="0"/>
              <a:t>) </a:t>
            </a:r>
          </a:p>
          <a:p>
            <a:pPr marL="0" indent="0" algn="r" rtl="1">
              <a:spcBef>
                <a:spcPts val="1800"/>
              </a:spcBef>
              <a:buNone/>
            </a:pPr>
            <a:r>
              <a:rPr lang="he-IL" sz="2400" dirty="0"/>
              <a:t>אולם </a:t>
            </a:r>
            <a:r>
              <a:rPr lang="he-IL" sz="2400" dirty="0" smtClean="0"/>
              <a:t>- אין </a:t>
            </a:r>
            <a:r>
              <a:rPr lang="he-IL" sz="2400" dirty="0"/>
              <a:t>לטחון בכלי המיוחד </a:t>
            </a:r>
            <a:r>
              <a:rPr lang="he-IL" sz="2400" dirty="0" smtClean="0"/>
              <a:t>לטחינה. </a:t>
            </a:r>
            <a:endParaRPr lang="en-US" sz="2400" dirty="0"/>
          </a:p>
          <a:p>
            <a:pPr marL="0" indent="0" algn="r" rtl="1">
              <a:buNone/>
            </a:pP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1" b="3233"/>
          <a:stretch/>
        </p:blipFill>
        <p:spPr bwMode="auto">
          <a:xfrm>
            <a:off x="7104413" y="1542370"/>
            <a:ext cx="1201387" cy="196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ריסוק מאכלים רכים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6"/>
          <a:stretch/>
        </p:blipFill>
        <p:spPr bwMode="auto">
          <a:xfrm>
            <a:off x="1524000" y="2438400"/>
            <a:ext cx="1524000" cy="169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11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4073 -0.00486 L 0.31892 0.00162 L 2.77778E-6 -3.33333E-6 Z " pathEditMode="relative" ptsTypes="AAAA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3810000"/>
            <a:ext cx="2590800" cy="233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98572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אין טוחן אחר טוחן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2000" dirty="0">
                <a:latin typeface="Guttman Keren" pitchFamily="2" charset="-79"/>
                <a:cs typeface="Guttman Keren" pitchFamily="2" charset="-79"/>
              </a:rPr>
              <a:t>מותר לפורר לחם לפני התרנגולים,</a:t>
            </a:r>
            <a:endParaRPr lang="en-US" sz="2000" dirty="0">
              <a:latin typeface="Guttman Keren" pitchFamily="2" charset="-79"/>
              <a:cs typeface="Guttman Keren" pitchFamily="2" charset="-79"/>
            </a:endParaRPr>
          </a:p>
          <a:p>
            <a:pPr marL="0" indent="0" algn="r" rtl="1">
              <a:buNone/>
            </a:pPr>
            <a:r>
              <a:rPr lang="he-IL" sz="2000" dirty="0">
                <a:latin typeface="Guttman Keren" pitchFamily="2" charset="-79"/>
                <a:cs typeface="Guttman Keren" pitchFamily="2" charset="-79"/>
              </a:rPr>
              <a:t>הואיל וכבר נטחן, ואין לחוש, </a:t>
            </a:r>
            <a:r>
              <a:rPr lang="he-IL" sz="2000" dirty="0" err="1">
                <a:latin typeface="Guttman Keren" pitchFamily="2" charset="-79"/>
                <a:cs typeface="Guttman Keren" pitchFamily="2" charset="-79"/>
              </a:rPr>
              <a:t>דאין</a:t>
            </a:r>
            <a:r>
              <a:rPr lang="he-IL" sz="2000" dirty="0">
                <a:latin typeface="Guttman Keren" pitchFamily="2" charset="-79"/>
                <a:cs typeface="Guttman Keren" pitchFamily="2" charset="-79"/>
              </a:rPr>
              <a:t> טוחן אחר טוחן". </a:t>
            </a:r>
          </a:p>
          <a:p>
            <a:pPr marL="0" indent="0" algn="r" rtl="1">
              <a:buNone/>
            </a:pPr>
            <a:r>
              <a:rPr lang="he-IL" sz="2000" dirty="0" smtClean="0"/>
              <a:t>					(</a:t>
            </a:r>
            <a:r>
              <a:rPr lang="he-IL" sz="2000" dirty="0"/>
              <a:t>רמ"א סימן שכא סעיף יב)</a:t>
            </a:r>
            <a:r>
              <a:rPr lang="he-IL" sz="2000" dirty="0" smtClean="0"/>
              <a:t> </a:t>
            </a:r>
          </a:p>
          <a:p>
            <a:pPr marL="0" indent="0" algn="r" rtl="1">
              <a:spcBef>
                <a:spcPts val="1800"/>
              </a:spcBef>
              <a:buNone/>
            </a:pPr>
            <a:r>
              <a:rPr lang="he-IL" sz="2400" dirty="0" smtClean="0"/>
              <a:t>הסבר: מותר לפורר לחם בשבת בגלל שזהו מאכל שכבר היה טחון.</a:t>
            </a:r>
            <a:endParaRPr lang="en-US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121157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38802 0.00949 L 4.16667E-6 -3.7037E-7 Z " pathEditMode="relative" ptsTypes="AAA">
                                      <p:cBhvr>
                                        <p:cTn id="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389120"/>
          </a:xfrm>
        </p:spPr>
        <p:txBody>
          <a:bodyPr/>
          <a:lstStyle/>
          <a:p>
            <a:pPr marL="0" indent="0" algn="r">
              <a:buNone/>
            </a:pPr>
            <a:r>
              <a:rPr lang="he-IL" sz="2800" dirty="0"/>
              <a:t>בכלי המיוחד לטחינה אין לטחון גם </a:t>
            </a:r>
            <a:r>
              <a:rPr lang="he-IL" sz="2800" dirty="0" smtClean="0"/>
              <a:t>אם המאכל היה כבר טחון.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104904" y="2938152"/>
            <a:ext cx="13430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חיבור 1"/>
          <p:cNvSpPr/>
          <p:nvPr/>
        </p:nvSpPr>
        <p:spPr>
          <a:xfrm>
            <a:off x="2895600" y="3347727"/>
            <a:ext cx="1219200" cy="1295400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שווה 3"/>
          <p:cNvSpPr/>
          <p:nvPr/>
        </p:nvSpPr>
        <p:spPr>
          <a:xfrm>
            <a:off x="5260768" y="3560741"/>
            <a:ext cx="1304802" cy="8693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3506783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5400" dirty="0" smtClean="0">
                <a:solidFill>
                  <a:srgbClr val="FF0000"/>
                </a:solidFill>
              </a:rPr>
              <a:t>אסור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5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828800"/>
            <a:ext cx="16668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57725"/>
            <a:ext cx="2514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דוגמאות להיתר טוחן אחר טוחן</a:t>
            </a:r>
            <a:endParaRPr lang="en-US" strike="sngStrike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he-IL" sz="2400" dirty="0"/>
              <a:t>מותר לפורר פת, עוגה, ביסקוויט וכדומה. </a:t>
            </a:r>
            <a:endParaRPr lang="en-US" sz="2400" dirty="0"/>
          </a:p>
          <a:p>
            <a:pPr algn="just" rtl="1"/>
            <a:r>
              <a:rPr lang="he-IL" sz="2400" dirty="0"/>
              <a:t>מותר לפורר קוביית סוכר. </a:t>
            </a:r>
            <a:endParaRPr lang="en-US" sz="2400" dirty="0"/>
          </a:p>
          <a:p>
            <a:pPr algn="just" rtl="1"/>
            <a:r>
              <a:rPr lang="he-IL" sz="2400" dirty="0"/>
              <a:t>מותר לפורר סוכר ומלח שנדבקו לגוש מחמת הלחות. </a:t>
            </a:r>
            <a:endParaRPr lang="en-US" sz="2400" dirty="0"/>
          </a:p>
          <a:p>
            <a:pPr algn="just" rtl="1"/>
            <a:r>
              <a:rPr lang="he-IL" sz="2400" dirty="0"/>
              <a:t>מותר לפורר גלולה לאבקה.</a:t>
            </a:r>
            <a:endParaRPr lang="en-US" sz="2400" dirty="0"/>
          </a:p>
          <a:p>
            <a:pPr marL="0" indent="0" algn="just" rtl="1">
              <a:buNone/>
            </a:pPr>
            <a:r>
              <a:rPr lang="he-IL" sz="2000" dirty="0" smtClean="0"/>
              <a:t>		    (</a:t>
            </a:r>
            <a:r>
              <a:rPr lang="he-IL" sz="2000" dirty="0"/>
              <a:t>על פי אורחות שבת חלק א פרק ה סעיפים </a:t>
            </a:r>
            <a:r>
              <a:rPr lang="he-IL" sz="2000" dirty="0" err="1"/>
              <a:t>יט</a:t>
            </a:r>
            <a:r>
              <a:rPr lang="he-IL" sz="2000" dirty="0"/>
              <a:t> - </a:t>
            </a:r>
            <a:r>
              <a:rPr lang="he-IL" sz="2000" dirty="0" err="1"/>
              <a:t>כב</a:t>
            </a:r>
            <a:r>
              <a:rPr lang="he-IL" sz="2000" dirty="0" smtClean="0"/>
              <a:t>)  </a:t>
            </a:r>
            <a:endParaRPr lang="en-US" sz="2000" dirty="0"/>
          </a:p>
          <a:p>
            <a:pPr marL="0" indent="0" algn="just" rtl="1">
              <a:buNone/>
            </a:pPr>
            <a:endParaRPr lang="he-IL" sz="2000" b="1" dirty="0" smtClean="0">
              <a:latin typeface="Guttman Keren" pitchFamily="2" charset="-79"/>
              <a:cs typeface="Guttman Keren" pitchFamily="2" charset="-79"/>
            </a:endParaRPr>
          </a:p>
          <a:p>
            <a:pPr marL="0" indent="0" algn="just" rtl="1">
              <a:buNone/>
            </a:pP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ויותר 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טוב לפורר... סמוך לאכילתם.</a:t>
            </a:r>
          </a:p>
          <a:p>
            <a:pPr marL="0" indent="0" algn="just" rtl="1">
              <a:buNone/>
            </a:pPr>
            <a:r>
              <a:rPr lang="he-IL" sz="2000" dirty="0" smtClean="0"/>
              <a:t>	</a:t>
            </a:r>
            <a:r>
              <a:rPr lang="he-IL" sz="2000" dirty="0"/>
              <a:t> </a:t>
            </a:r>
            <a:r>
              <a:rPr lang="he-IL" sz="2000" dirty="0" smtClean="0"/>
              <a:t>    (ילקוט יוסף הלכות  שבת חלק ג' עמוד </a:t>
            </a:r>
            <a:r>
              <a:rPr lang="he-IL" sz="2000" dirty="0" err="1" smtClean="0"/>
              <a:t>שצ</a:t>
            </a:r>
            <a:r>
              <a:rPr lang="he-IL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592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מאכל שאינו מגידולי הקרקע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he-IL" sz="2000" b="1" dirty="0" err="1">
                <a:latin typeface="Guttman Keren" pitchFamily="2" charset="-79"/>
                <a:cs typeface="Guttman Keren" pitchFamily="2" charset="-79"/>
              </a:rPr>
              <a:t>אוכלין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 שאינם מגידולי קרקע - </a:t>
            </a:r>
            <a:endParaRPr lang="en-US" sz="2000" b="1" dirty="0">
              <a:latin typeface="Guttman Keren" pitchFamily="2" charset="-79"/>
              <a:cs typeface="Guttman Keren" pitchFamily="2" charset="-79"/>
            </a:endParaRPr>
          </a:p>
          <a:p>
            <a:pPr marL="0" indent="0" algn="just" rtl="1">
              <a:buNone/>
            </a:pP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מותר לטחון אותם, אולם לא בכלי המיוחד לכך. </a:t>
            </a:r>
          </a:p>
          <a:p>
            <a:pPr marL="0" indent="0" algn="just" rtl="1">
              <a:buNone/>
            </a:pPr>
            <a:r>
              <a:rPr lang="he-IL" sz="2000" dirty="0" smtClean="0"/>
              <a:t>				(שמירת </a:t>
            </a:r>
            <a:r>
              <a:rPr lang="he-IL" sz="2000" dirty="0"/>
              <a:t>שבת </a:t>
            </a:r>
            <a:r>
              <a:rPr lang="he-IL" sz="2000" dirty="0" smtClean="0"/>
              <a:t>כהלכתה </a:t>
            </a:r>
            <a:r>
              <a:rPr lang="he-IL" sz="2000" dirty="0"/>
              <a:t>פרק ו סעיף </a:t>
            </a:r>
            <a:r>
              <a:rPr lang="he-IL" sz="2000" dirty="0" smtClean="0"/>
              <a:t>יד) </a:t>
            </a:r>
          </a:p>
          <a:p>
            <a:pPr marL="0" indent="0" algn="just" rtl="1">
              <a:buNone/>
            </a:pPr>
            <a:r>
              <a:rPr lang="he-IL" sz="2000" dirty="0" smtClean="0"/>
              <a:t>לדוגמה: מותר לטחון גבינה צהובה, </a:t>
            </a:r>
          </a:p>
          <a:p>
            <a:pPr marL="0" indent="0" algn="just" rtl="1">
              <a:buNone/>
            </a:pPr>
            <a:r>
              <a:rPr lang="he-IL" sz="2000" dirty="0" smtClean="0"/>
              <a:t>               אבל אסור לטחון אותה במגרדת משום שזהו כלי המיועד לטחינה.</a:t>
            </a:r>
          </a:p>
          <a:p>
            <a:pPr marL="0" indent="0" algn="just" rtl="1">
              <a:buNone/>
            </a:pPr>
            <a:endParaRPr lang="en-US" sz="2400" dirty="0"/>
          </a:p>
          <a:p>
            <a:pPr marL="0" indent="0" algn="just" rtl="1">
              <a:buNone/>
            </a:pPr>
            <a:r>
              <a:rPr lang="he-IL" sz="2400" b="1" dirty="0" smtClean="0"/>
              <a:t> </a:t>
            </a:r>
            <a:endParaRPr lang="en-US" sz="2400" b="1" dirty="0" smtClean="0"/>
          </a:p>
          <a:p>
            <a:pPr marL="0" indent="0" algn="just" rtl="1">
              <a:buNone/>
            </a:pP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96418" y="4800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5400" dirty="0" smtClean="0">
                <a:solidFill>
                  <a:srgbClr val="FF0000"/>
                </a:solidFill>
              </a:rPr>
              <a:t>אסור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7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רפואה בשבת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משום איסור טוחן גזרו חכמים על לקיחת תרופות בשבת,</a:t>
            </a:r>
            <a:endParaRPr lang="en-US" sz="2000" b="1" dirty="0">
              <a:latin typeface="Guttman Keren" pitchFamily="2" charset="-79"/>
              <a:cs typeface="Guttman Keren" pitchFamily="2" charset="-79"/>
            </a:endParaRPr>
          </a:p>
          <a:p>
            <a:pPr marL="0" indent="0" algn="r" rtl="1">
              <a:buNone/>
            </a:pP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וכינו איסור זה בשם: "גזרה שמא </a:t>
            </a:r>
            <a:r>
              <a:rPr lang="he-IL" sz="2000" b="1" dirty="0" err="1">
                <a:latin typeface="Guttman Keren" pitchFamily="2" charset="-79"/>
                <a:cs typeface="Guttman Keren" pitchFamily="2" charset="-79"/>
              </a:rPr>
              <a:t>ישחוק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 סממנים" </a:t>
            </a:r>
          </a:p>
          <a:p>
            <a:pPr marL="0" indent="0" algn="r" rtl="1">
              <a:buNone/>
            </a:pPr>
            <a:r>
              <a:rPr lang="he-IL" sz="2000" dirty="0"/>
              <a:t>(גזרה שמא יטחן סמי רפואה),</a:t>
            </a:r>
            <a:endParaRPr lang="en-US" sz="2000" dirty="0"/>
          </a:p>
          <a:p>
            <a:pPr marL="0" indent="0" algn="r" rtl="1">
              <a:buNone/>
            </a:pP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שהרי על ידי הכאב</a:t>
            </a:r>
          </a:p>
          <a:p>
            <a:pPr marL="0" indent="0" algn="r" rtl="1">
              <a:buNone/>
            </a:pP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בָּהוּל הוא על רפואתו, </a:t>
            </a:r>
            <a:endParaRPr lang="en-US" sz="2000" b="1" dirty="0">
              <a:latin typeface="Guttman Keren" pitchFamily="2" charset="-79"/>
              <a:cs typeface="Guttman Keren" pitchFamily="2" charset="-79"/>
            </a:endParaRPr>
          </a:p>
          <a:p>
            <a:pPr marL="0" indent="0" algn="r" rtl="1">
              <a:buNone/>
            </a:pP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וכשיהיה מותר לעסוק ברפואות,</a:t>
            </a:r>
          </a:p>
          <a:p>
            <a:pPr marL="0" indent="0" algn="r" rtl="1">
              <a:buNone/>
            </a:pPr>
            <a:r>
              <a:rPr lang="he-IL" sz="2000" b="1" dirty="0" err="1">
                <a:latin typeface="Guttman Keren" pitchFamily="2" charset="-79"/>
                <a:cs typeface="Guttman Keren" pitchFamily="2" charset="-79"/>
              </a:rPr>
              <a:t>ישחוק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 סממנים להתרפאות בהן, </a:t>
            </a:r>
            <a:endParaRPr lang="en-US" sz="2000" b="1" dirty="0">
              <a:latin typeface="Guttman Keren" pitchFamily="2" charset="-79"/>
              <a:cs typeface="Guttman Keren" pitchFamily="2" charset="-79"/>
            </a:endParaRPr>
          </a:p>
          <a:p>
            <a:pPr marL="0" indent="0" algn="r" rtl="1">
              <a:buNone/>
            </a:pP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ויתחייב משום טוחן.</a:t>
            </a:r>
          </a:p>
          <a:p>
            <a:pPr marL="0" indent="0" algn="r" rtl="1">
              <a:buNone/>
            </a:pPr>
            <a:r>
              <a:rPr lang="he-IL" sz="2000" dirty="0" smtClean="0"/>
              <a:t> 		(יסודי ישורון חלק ג עמוד 380)</a:t>
            </a:r>
            <a:endParaRPr lang="en-US" sz="2000" dirty="0"/>
          </a:p>
          <a:p>
            <a:pPr marL="0" indent="0" algn="r">
              <a:buNone/>
            </a:pPr>
            <a:endParaRPr lang="en-US" sz="2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79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endParaRPr lang="he-IL" sz="2200" dirty="0" smtClean="0"/>
          </a:p>
          <a:p>
            <a:pPr marL="0" indent="0" algn="r" rtl="1">
              <a:buNone/>
            </a:pPr>
            <a:r>
              <a:rPr lang="he-IL" sz="2000" dirty="0" smtClean="0"/>
              <a:t>גזרת </a:t>
            </a:r>
            <a:r>
              <a:rPr lang="he-IL" sz="2000" dirty="0"/>
              <a:t>חז"ל </a:t>
            </a:r>
            <a:r>
              <a:rPr lang="he-IL" sz="2000" dirty="0" smtClean="0"/>
              <a:t>זו, "</a:t>
            </a:r>
            <a:r>
              <a:rPr lang="he-IL" sz="2000" dirty="0"/>
              <a:t>שמא </a:t>
            </a:r>
            <a:r>
              <a:rPr lang="he-IL" sz="2000" dirty="0" err="1"/>
              <a:t>ישחוק</a:t>
            </a:r>
            <a:r>
              <a:rPr lang="he-IL" sz="2000" dirty="0"/>
              <a:t> סממנים", </a:t>
            </a:r>
            <a:endParaRPr lang="he-IL" sz="2000" dirty="0" smtClean="0"/>
          </a:p>
          <a:p>
            <a:pPr marL="0" indent="0" algn="r" rtl="1">
              <a:buNone/>
            </a:pPr>
            <a:r>
              <a:rPr lang="he-IL" sz="2000" dirty="0" smtClean="0"/>
              <a:t>הכוללת </a:t>
            </a:r>
            <a:r>
              <a:rPr lang="he-IL" sz="2000" dirty="0"/>
              <a:t>איסור נטילת </a:t>
            </a:r>
            <a:r>
              <a:rPr lang="he-IL" sz="2000" dirty="0" smtClean="0"/>
              <a:t>תרופות, </a:t>
            </a:r>
          </a:p>
          <a:p>
            <a:pPr marL="0" indent="0" algn="r" rtl="1">
              <a:buNone/>
            </a:pPr>
            <a:r>
              <a:rPr lang="he-IL" sz="2000" dirty="0" smtClean="0"/>
              <a:t>ועשיית </a:t>
            </a:r>
            <a:r>
              <a:rPr lang="he-IL" sz="2000" dirty="0"/>
              <a:t>כל שאר הפעולות </a:t>
            </a:r>
            <a:r>
              <a:rPr lang="he-IL" sz="2000" dirty="0" smtClean="0"/>
              <a:t>הנעשות </a:t>
            </a:r>
            <a:r>
              <a:rPr lang="he-IL" sz="2000" dirty="0"/>
              <a:t>לצורכי רפואה בשבת, </a:t>
            </a:r>
            <a:endParaRPr lang="he-IL" sz="2000" dirty="0" smtClean="0"/>
          </a:p>
          <a:p>
            <a:pPr marL="0" indent="0" algn="r" rtl="1">
              <a:buNone/>
            </a:pPr>
            <a:r>
              <a:rPr lang="he-IL" sz="2000" dirty="0" smtClean="0"/>
              <a:t>נאמרה </a:t>
            </a:r>
            <a:r>
              <a:rPr lang="he-IL" sz="2000" dirty="0"/>
              <a:t>רק ביחס לאדם הסובל מכאבים קלים. </a:t>
            </a:r>
            <a:endParaRPr lang="he-IL" sz="2000" dirty="0" smtClean="0"/>
          </a:p>
          <a:p>
            <a:pPr marL="0" indent="0" algn="r" rtl="1">
              <a:spcBef>
                <a:spcPts val="2400"/>
              </a:spcBef>
              <a:buNone/>
            </a:pPr>
            <a:r>
              <a:rPr lang="he-IL" sz="2000" dirty="0" smtClean="0"/>
              <a:t>          חז"ל </a:t>
            </a:r>
            <a:r>
              <a:rPr lang="he-IL" sz="2000" dirty="0"/>
              <a:t>לא גזרו זאת על </a:t>
            </a:r>
            <a:r>
              <a:rPr lang="he-IL" sz="2000" dirty="0" smtClean="0"/>
              <a:t>חולה </a:t>
            </a:r>
            <a:r>
              <a:rPr lang="he-IL" sz="2000" dirty="0"/>
              <a:t>שמצבו חמור יותר, </a:t>
            </a:r>
            <a:endParaRPr lang="he-IL" sz="2000" dirty="0" smtClean="0"/>
          </a:p>
          <a:p>
            <a:pPr marL="0" indent="0" algn="r" rtl="1">
              <a:buNone/>
            </a:pPr>
            <a:r>
              <a:rPr lang="he-IL" sz="2000" dirty="0" smtClean="0"/>
              <a:t>          כפי שניתן ללמוד בנושא של דיני </a:t>
            </a:r>
            <a:r>
              <a:rPr lang="he-IL" sz="2000" dirty="0"/>
              <a:t>רפואה ופיקוח נפש. </a:t>
            </a:r>
            <a:endParaRPr lang="he-IL" sz="2000" dirty="0" smtClean="0"/>
          </a:p>
          <a:p>
            <a:pPr marL="0" indent="0" algn="r" rtl="1">
              <a:buNone/>
            </a:pPr>
            <a:endParaRPr lang="he-IL" sz="2200" dirty="0" smtClean="0"/>
          </a:p>
          <a:p>
            <a:pPr marL="0" indent="0" algn="r">
              <a:buNone/>
            </a:pPr>
            <a:endParaRPr lang="en-US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1943100" cy="188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e-IL" dirty="0"/>
              <a:t>רפואה </a:t>
            </a:r>
            <a:r>
              <a:rPr lang="he-IL" dirty="0" smtClean="0"/>
              <a:t>בשבת - המשך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36512" y="6474822"/>
            <a:ext cx="345638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latin typeface=".David" panose="05000000000000000000" pitchFamily="2" charset="0"/>
                <a:cs typeface="David" panose="020E0502060401010101" pitchFamily="2" charset="-79"/>
              </a:rPr>
              <a:t>מתוך "מצגות תלמידים" - </a:t>
            </a:r>
            <a:r>
              <a:rPr lang="he-IL" sz="1600" dirty="0" smtClean="0">
                <a:latin typeface=".David" panose="05000000000000000000" pitchFamily="2" charset="0"/>
                <a:cs typeface="David" panose="020E0502060401010101" pitchFamily="2" charset="-79"/>
                <a:hlinkClick r:id="rId4"/>
              </a:rPr>
              <a:t>אתר חמדת ימים</a:t>
            </a:r>
            <a:endParaRPr lang="he-IL" sz="1600" dirty="0" smtClean="0">
              <a:latin typeface=".David" panose="05000000000000000000" pitchFamily="2" charset="0"/>
              <a:cs typeface="David" panose="020E05020604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07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u="sng" dirty="0" smtClean="0"/>
              <a:t>הגדרת המלאכה:</a:t>
            </a:r>
            <a:endParaRPr lang="en-US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8190" y="1828800"/>
            <a:ext cx="8229600" cy="4770120"/>
          </a:xfrm>
        </p:spPr>
        <p:txBody>
          <a:bodyPr>
            <a:noAutofit/>
          </a:bodyPr>
          <a:lstStyle/>
          <a:p>
            <a:pPr marL="2066925" indent="-2066925" algn="just" rtl="1">
              <a:buNone/>
            </a:pPr>
            <a:endParaRPr lang="he-IL" sz="2000" dirty="0" smtClean="0"/>
          </a:p>
          <a:p>
            <a:pPr marL="2066925" indent="-2066925" algn="just" rtl="1">
              <a:buNone/>
            </a:pPr>
            <a:endParaRPr lang="he-IL" sz="2000" dirty="0" smtClean="0"/>
          </a:p>
          <a:p>
            <a:pPr marL="2066925" indent="-2066925" algn="just" rtl="1">
              <a:buNone/>
            </a:pPr>
            <a:endParaRPr lang="he-IL" sz="2000" dirty="0" smtClean="0"/>
          </a:p>
          <a:p>
            <a:pPr marL="2066925" indent="-2066925" algn="just" rtl="1">
              <a:buNone/>
            </a:pP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הטוחן - </a:t>
            </a:r>
            <a:endParaRPr lang="he-IL" sz="2000" b="1" dirty="0" smtClean="0">
              <a:latin typeface="Guttman Keren" pitchFamily="2" charset="-79"/>
              <a:cs typeface="Guttman Keren" pitchFamily="2" charset="-79"/>
            </a:endParaRPr>
          </a:p>
          <a:p>
            <a:pPr marL="2066925" indent="-2066925" algn="just" rtl="1">
              <a:buNone/>
            </a:pP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הלוקח 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גוף אחד, ומחלקו לגופים רבים.</a:t>
            </a:r>
          </a:p>
          <a:p>
            <a:pPr marL="1258888" indent="-1258888" algn="just" rtl="1">
              <a:buNone/>
            </a:pP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וכל העושה דבר הדומה לזה, </a:t>
            </a:r>
            <a:endParaRPr lang="he-IL" sz="2000" b="1" dirty="0" smtClean="0">
              <a:latin typeface="Guttman Keren" pitchFamily="2" charset="-79"/>
              <a:cs typeface="Guttman Keren" pitchFamily="2" charset="-79"/>
            </a:endParaRPr>
          </a:p>
          <a:p>
            <a:pPr marL="1258888" indent="-1258888" algn="just" rtl="1">
              <a:buNone/>
            </a:pP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הרי 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זה תולדת טוחן</a:t>
            </a:r>
            <a:r>
              <a:rPr lang="he-IL" sz="2000" b="1" dirty="0"/>
              <a:t>. </a:t>
            </a:r>
            <a:endParaRPr lang="he-IL" sz="2000" b="1" dirty="0" smtClean="0"/>
          </a:p>
          <a:p>
            <a:pPr marL="1258888" indent="-1258888" algn="just" rtl="1">
              <a:buNone/>
            </a:pPr>
            <a:r>
              <a:rPr lang="he-IL" sz="2000" dirty="0"/>
              <a:t>	</a:t>
            </a:r>
            <a:r>
              <a:rPr lang="he-IL" sz="1600" dirty="0" smtClean="0"/>
              <a:t>(</a:t>
            </a:r>
            <a:r>
              <a:rPr lang="he-IL" sz="1600" dirty="0"/>
              <a:t>רמב"ם הלכות שבת פרק ז' הלכה ה')</a:t>
            </a:r>
          </a:p>
          <a:p>
            <a:pPr marL="0" indent="0" algn="just" rtl="1">
              <a:buNone/>
            </a:pPr>
            <a:endParaRPr lang="he-IL" sz="2000" dirty="0" smtClean="0"/>
          </a:p>
          <a:p>
            <a:pPr marL="0" indent="0" algn="just" rtl="1">
              <a:buNone/>
            </a:pP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איסור 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טחינה כולל, בנוסף על מלאכת הטחינה עצמה, </a:t>
            </a:r>
          </a:p>
          <a:p>
            <a:pPr marL="0" indent="0" algn="just" rtl="1">
              <a:buNone/>
            </a:pP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גם קציצת דבר לחלקים קטנים, מעיכתו, כתישתו, ריסוקו, </a:t>
            </a:r>
          </a:p>
          <a:p>
            <a:pPr marL="0" indent="0" algn="just" rtl="1">
              <a:buNone/>
            </a:pP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וכל אופן אחר של הקטנת דבר לחלקים קטנים. </a:t>
            </a:r>
          </a:p>
          <a:p>
            <a:pPr marL="0" indent="0" algn="just" rtl="1">
              <a:buNone/>
            </a:pPr>
            <a:r>
              <a:rPr lang="he-IL" sz="1600" dirty="0" smtClean="0"/>
              <a:t>			(</a:t>
            </a:r>
            <a:r>
              <a:rPr lang="he-IL" sz="1600" dirty="0"/>
              <a:t>שמירת שבת כהלכתה פרק ו סעיף א</a:t>
            </a:r>
            <a:r>
              <a:rPr lang="he-IL" sz="1600" dirty="0" smtClean="0"/>
              <a:t>)</a:t>
            </a:r>
            <a:endParaRPr lang="en-US" sz="16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88138"/>
            <a:ext cx="3429000" cy="192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2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19666"/>
            <a:ext cx="8229600" cy="5516563"/>
          </a:xfrm>
        </p:spPr>
        <p:txBody>
          <a:bodyPr>
            <a:noAutofit/>
          </a:bodyPr>
          <a:lstStyle/>
          <a:p>
            <a:pPr marL="0" indent="0" algn="r" rtl="1">
              <a:lnSpc>
                <a:spcPts val="2500"/>
              </a:lnSpc>
              <a:spcBef>
                <a:spcPts val="3600"/>
              </a:spcBef>
              <a:buNone/>
            </a:pPr>
            <a:endParaRPr lang="he-IL" sz="2000" dirty="0">
              <a:latin typeface="Guttman Keren" pitchFamily="2" charset="-79"/>
              <a:cs typeface="Guttman Keren" pitchFamily="2" charset="-79"/>
            </a:endParaRPr>
          </a:p>
          <a:p>
            <a:pPr marL="0" indent="0" algn="r" rtl="1">
              <a:lnSpc>
                <a:spcPts val="2500"/>
              </a:lnSpc>
              <a:spcBef>
                <a:spcPts val="0"/>
              </a:spcBef>
              <a:buNone/>
            </a:pP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אין 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כל הבדל בין </a:t>
            </a:r>
            <a:endParaRPr lang="he-IL" sz="2000" b="1" dirty="0" smtClean="0">
              <a:latin typeface="Guttman Keren" pitchFamily="2" charset="-79"/>
              <a:cs typeface="Guttman Keren" pitchFamily="2" charset="-79"/>
            </a:endParaRPr>
          </a:p>
          <a:p>
            <a:pPr marL="0" indent="0" algn="r" rtl="1">
              <a:buNone/>
            </a:pP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השוחק את החומר לחלקים קטנים</a:t>
            </a:r>
          </a:p>
          <a:p>
            <a:pPr marL="0" indent="0" algn="r" rtl="1">
              <a:buNone/>
            </a:pP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כגון בטחינת תבואה לקמח</a:t>
            </a:r>
          </a:p>
          <a:p>
            <a:pPr marL="0" indent="0" algn="r" rtl="1">
              <a:buNone/>
            </a:pPr>
            <a:endParaRPr lang="he-IL" sz="2000" b="1" dirty="0" smtClean="0">
              <a:latin typeface="Guttman Keren" pitchFamily="2" charset="-79"/>
              <a:cs typeface="Guttman Keren" pitchFamily="2" charset="-79"/>
            </a:endParaRPr>
          </a:p>
          <a:p>
            <a:pPr marL="0" indent="0" algn="r" rtl="1">
              <a:buNone/>
            </a:pP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	</a:t>
            </a:r>
          </a:p>
          <a:p>
            <a:pPr marL="0" indent="0" algn="r" rtl="1">
              <a:spcBef>
                <a:spcPts val="1800"/>
              </a:spcBef>
              <a:buNone/>
            </a:pP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	</a:t>
            </a: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ובין 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המועך אותו על ידי </a:t>
            </a: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לחיצה,</a:t>
            </a:r>
          </a:p>
          <a:p>
            <a:pPr marL="0" indent="0" algn="r" rtl="1">
              <a:buNone/>
            </a:pP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	אף 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אם הדבר הנמעך </a:t>
            </a:r>
            <a:endParaRPr lang="he-IL" sz="2000" b="1" dirty="0" smtClean="0">
              <a:latin typeface="Guttman Keren" pitchFamily="2" charset="-79"/>
              <a:cs typeface="Guttman Keren" pitchFamily="2" charset="-79"/>
            </a:endParaRPr>
          </a:p>
          <a:p>
            <a:pPr marL="0" indent="0" algn="r" rtl="1">
              <a:buNone/>
            </a:pP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	חוזר 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ונדבק מיד </a:t>
            </a: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למעין עיסה </a:t>
            </a:r>
          </a:p>
          <a:p>
            <a:pPr marL="0" indent="0" algn="r" rtl="1">
              <a:buNone/>
            </a:pP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	סמיכה המהווה 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גוש </a:t>
            </a: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אחד, </a:t>
            </a:r>
          </a:p>
          <a:p>
            <a:pPr marL="0" indent="0" algn="r" rtl="1">
              <a:buNone/>
            </a:pP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	כגון במעיכת בננה. </a:t>
            </a:r>
          </a:p>
          <a:p>
            <a:pPr marL="0" indent="0" algn="r" rtl="1">
              <a:spcBef>
                <a:spcPts val="3600"/>
              </a:spcBef>
              <a:buNone/>
            </a:pPr>
            <a:r>
              <a:rPr lang="he-IL" sz="2000" dirty="0" smtClean="0"/>
              <a:t>			(על פי </a:t>
            </a:r>
            <a:r>
              <a:rPr lang="he-IL" sz="2000" dirty="0"/>
              <a:t>שמירת שבת כהלכתה פרק ו סעיף א)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4" b="30215"/>
          <a:stretch/>
        </p:blipFill>
        <p:spPr bwMode="auto">
          <a:xfrm rot="12925857">
            <a:off x="2661220" y="3138816"/>
            <a:ext cx="1653026" cy="77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2133600" cy="15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2209800" cy="165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33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הכנת סלט לסעודה בשבת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endParaRPr lang="he-IL" sz="2400" dirty="0" smtClean="0"/>
          </a:p>
          <a:p>
            <a:pPr marL="0" indent="0" algn="just" rtl="1">
              <a:buNone/>
            </a:pPr>
            <a:r>
              <a:rPr lang="he-IL" sz="2400" dirty="0" smtClean="0"/>
              <a:t>כתוב בשולחן ערוך סימן שכא </a:t>
            </a:r>
            <a:r>
              <a:rPr lang="he-IL" sz="2400" dirty="0"/>
              <a:t>סעיף יב</a:t>
            </a:r>
            <a:r>
              <a:rPr lang="he-IL" sz="2400" dirty="0" smtClean="0"/>
              <a:t>: </a:t>
            </a:r>
          </a:p>
          <a:p>
            <a:pPr marL="0" indent="0" algn="just" rtl="1">
              <a:spcBef>
                <a:spcPts val="1800"/>
              </a:spcBef>
              <a:buNone/>
            </a:pP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 </a:t>
            </a: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      המחתך 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הירק דק דק - חייב   </a:t>
            </a:r>
            <a:endParaRPr lang="en-US" sz="2000" b="1" dirty="0">
              <a:latin typeface="Guttman Keren" pitchFamily="2" charset="-79"/>
              <a:cs typeface="Guttman Keren" pitchFamily="2" charset="-79"/>
            </a:endParaRPr>
          </a:p>
          <a:p>
            <a:pPr marL="0" indent="0" algn="just" rtl="1">
              <a:buNone/>
            </a:pP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       משום 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טוחן</a:t>
            </a: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".</a:t>
            </a:r>
          </a:p>
          <a:p>
            <a:pPr marL="0" indent="0" algn="just" rtl="1">
              <a:buNone/>
            </a:pPr>
            <a:r>
              <a:rPr lang="he-IL" sz="1800" dirty="0" smtClean="0">
                <a:latin typeface="Guttman Keren" pitchFamily="2" charset="-79"/>
                <a:cs typeface="Guttman Keren" pitchFamily="2" charset="-79"/>
              </a:rPr>
              <a:t> </a:t>
            </a:r>
          </a:p>
          <a:p>
            <a:pPr marL="0" indent="0" algn="just" rtl="1">
              <a:buNone/>
            </a:pPr>
            <a:endParaRPr lang="he-IL" sz="1800" dirty="0" smtClean="0">
              <a:latin typeface="Guttman Keren" pitchFamily="2" charset="-79"/>
              <a:cs typeface="Guttman Keren" pitchFamily="2" charset="-79"/>
            </a:endParaRPr>
          </a:p>
          <a:p>
            <a:pPr marL="0" indent="0" algn="just" rtl="1">
              <a:buNone/>
            </a:pPr>
            <a:r>
              <a:rPr lang="he-IL" sz="2400" dirty="0" smtClean="0"/>
              <a:t>כיצד אפשר לחתוך סלט בשבת בלי לחלל שבת?</a:t>
            </a:r>
          </a:p>
          <a:p>
            <a:pPr marL="0" indent="0" algn="just" rtl="1">
              <a:buNone/>
            </a:pPr>
            <a:r>
              <a:rPr lang="he-IL" sz="2400" dirty="0" smtClean="0"/>
              <a:t>ובכן, אם נזהרים שלא לעבור על שלושה  כללים, </a:t>
            </a:r>
          </a:p>
          <a:p>
            <a:pPr marL="0" indent="0" algn="just" rtl="1">
              <a:buNone/>
            </a:pPr>
            <a:r>
              <a:rPr lang="he-IL" sz="2400" dirty="0" smtClean="0"/>
              <a:t>הסלט יעשה בהידור מוחלט. 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981200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2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כלל א': באיזה כלי לחתוך?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כל מכשיר המיועד לטחון בו, </a:t>
            </a:r>
            <a:endParaRPr lang="he-IL" sz="2000" b="1" dirty="0" smtClean="0">
              <a:latin typeface="Guttman Keren" pitchFamily="2" charset="-79"/>
              <a:cs typeface="Guttman Keren" pitchFamily="2" charset="-79"/>
            </a:endParaRPr>
          </a:p>
          <a:p>
            <a:pPr marL="0" indent="0" algn="just" rtl="1">
              <a:buNone/>
            </a:pP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כגון 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מטחנה, מַכְתשת או מִגרֶרֶת (פומפייה) - </a:t>
            </a:r>
            <a:endParaRPr lang="he-IL" sz="2000" b="1" dirty="0" smtClean="0">
              <a:latin typeface="Guttman Keren" pitchFamily="2" charset="-79"/>
              <a:cs typeface="Guttman Keren" pitchFamily="2" charset="-79"/>
            </a:endParaRPr>
          </a:p>
          <a:p>
            <a:pPr marL="0" indent="0" algn="just" rtl="1">
              <a:buNone/>
            </a:pP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אסור 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להשתמש בו בשבת בכל אופן שהוא</a:t>
            </a: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.</a:t>
            </a:r>
            <a:endParaRPr lang="he-IL" sz="2000" b="1" dirty="0">
              <a:latin typeface="Guttman Keren" pitchFamily="2" charset="-79"/>
              <a:cs typeface="Guttman Keren" pitchFamily="2" charset="-79"/>
            </a:endParaRPr>
          </a:p>
          <a:p>
            <a:pPr marL="0" indent="0" algn="just" rtl="1">
              <a:buNone/>
            </a:pPr>
            <a:r>
              <a:rPr lang="he-IL" sz="2000" dirty="0" smtClean="0">
                <a:latin typeface="Guttman Keren" pitchFamily="2" charset="-79"/>
                <a:cs typeface="Guttman Keren" pitchFamily="2" charset="-79"/>
              </a:rPr>
              <a:t> 			</a:t>
            </a:r>
            <a:r>
              <a:rPr lang="he-IL" sz="2000" dirty="0" smtClean="0"/>
              <a:t>(</a:t>
            </a:r>
            <a:r>
              <a:rPr lang="he-IL" sz="2000" dirty="0"/>
              <a:t>שמירת שבת כהלכתה פרק ו סעיף ב)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86187"/>
            <a:ext cx="2762250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22717"/>
            <a:ext cx="2133600" cy="222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377428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4000" dirty="0" smtClean="0">
                <a:solidFill>
                  <a:srgbClr val="FF0000"/>
                </a:solidFill>
              </a:rPr>
              <a:t>אסור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36576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4000" dirty="0" smtClean="0">
                <a:solidFill>
                  <a:schemeClr val="accent5"/>
                </a:solidFill>
              </a:rPr>
              <a:t>מותר</a:t>
            </a:r>
            <a:endParaRPr lang="en-US"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9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e-IL" sz="2800" b="1" dirty="0" smtClean="0"/>
          </a:p>
          <a:p>
            <a:pPr marL="0" indent="0" algn="ctr">
              <a:buNone/>
            </a:pPr>
            <a:endParaRPr lang="he-IL" sz="2800" b="1" dirty="0"/>
          </a:p>
          <a:p>
            <a:pPr marL="0" indent="0" algn="ctr">
              <a:buNone/>
            </a:pPr>
            <a:endParaRPr lang="he-IL" sz="2800" b="1" dirty="0" smtClean="0"/>
          </a:p>
          <a:p>
            <a:pPr marL="0" indent="0" algn="ctr">
              <a:buNone/>
            </a:pPr>
            <a:endParaRPr lang="he-IL" sz="2800" b="1" dirty="0"/>
          </a:p>
          <a:p>
            <a:pPr marL="0" indent="0" algn="ctr">
              <a:buNone/>
            </a:pPr>
            <a:endParaRPr lang="he-IL" sz="2800" b="1" dirty="0" smtClean="0"/>
          </a:p>
          <a:p>
            <a:pPr marL="0" indent="0" algn="ctr">
              <a:buNone/>
            </a:pPr>
            <a:endParaRPr lang="he-IL" sz="2800" b="1" dirty="0"/>
          </a:p>
          <a:p>
            <a:pPr marL="0" indent="0" algn="ctr">
              <a:buNone/>
            </a:pPr>
            <a:r>
              <a:rPr lang="he-IL" sz="2800" b="1" dirty="0" smtClean="0"/>
              <a:t>אין </a:t>
            </a:r>
            <a:r>
              <a:rPr lang="he-IL" sz="2800" b="1" dirty="0"/>
              <a:t>להשתמש במכשיר המיועד </a:t>
            </a:r>
            <a:r>
              <a:rPr lang="he-IL" sz="2800" b="1" dirty="0" smtClean="0"/>
              <a:t>לטחינה </a:t>
            </a:r>
          </a:p>
          <a:p>
            <a:pPr marL="0" indent="0" algn="r">
              <a:buNone/>
            </a:pPr>
            <a:endParaRPr lang="he-IL" sz="2800" dirty="0" smtClean="0"/>
          </a:p>
          <a:p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206350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2" y="528637"/>
            <a:ext cx="20621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94" y="1600200"/>
            <a:ext cx="2202896" cy="15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87" y="2590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52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כלל ב': מתי להכין?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he-IL" sz="2800" b="1" dirty="0" smtClean="0"/>
              <a:t>סמוך לסעודה</a:t>
            </a:r>
          </a:p>
          <a:p>
            <a:pPr marL="0" indent="0" algn="ctr" rtl="1">
              <a:buNone/>
            </a:pPr>
            <a:endParaRPr lang="he-IL" sz="2400" dirty="0" smtClean="0"/>
          </a:p>
          <a:p>
            <a:pPr marL="0" indent="0" algn="just" rtl="1">
              <a:buNone/>
            </a:pPr>
            <a:r>
              <a:rPr lang="he-IL" sz="2200" dirty="0" smtClean="0"/>
              <a:t>כתבו </a:t>
            </a:r>
            <a:r>
              <a:rPr lang="he-IL" sz="2200" dirty="0"/>
              <a:t>הפוסקים שמותר לחתוך פירות וירקות לחתיכות קטנות, </a:t>
            </a:r>
            <a:r>
              <a:rPr lang="he-IL" sz="2200" dirty="0" smtClean="0"/>
              <a:t>אם </a:t>
            </a:r>
            <a:r>
              <a:rPr lang="he-IL" sz="2200" dirty="0"/>
              <a:t>עושה זאת סמוך </a:t>
            </a:r>
            <a:r>
              <a:rPr lang="he-IL" sz="2200" dirty="0" smtClean="0"/>
              <a:t>לסעודה </a:t>
            </a:r>
            <a:r>
              <a:rPr lang="he-IL" sz="2000" dirty="0"/>
              <a:t>(על פי הרמ"א סימן שכא סעיף </a:t>
            </a:r>
            <a:r>
              <a:rPr lang="he-IL" sz="2000" dirty="0" err="1"/>
              <a:t>יב</a:t>
            </a:r>
            <a:r>
              <a:rPr lang="he-IL" sz="2000" dirty="0"/>
              <a:t>)</a:t>
            </a:r>
            <a:r>
              <a:rPr lang="he-IL" sz="2200" dirty="0" smtClean="0"/>
              <a:t>.</a:t>
            </a:r>
          </a:p>
          <a:p>
            <a:pPr marL="0" indent="0" algn="just" rtl="1">
              <a:spcBef>
                <a:spcPts val="1800"/>
              </a:spcBef>
              <a:buNone/>
            </a:pPr>
            <a:r>
              <a:rPr lang="he-IL" sz="2200" dirty="0" smtClean="0"/>
              <a:t>סיבת </a:t>
            </a:r>
            <a:r>
              <a:rPr lang="he-IL" sz="2200" dirty="0"/>
              <a:t>הדבר היא, משום שחיתוך סמוך לסעודה נחשב כדרך אכילה </a:t>
            </a:r>
            <a:r>
              <a:rPr lang="he-IL" sz="2200" dirty="0" smtClean="0"/>
              <a:t>-</a:t>
            </a:r>
          </a:p>
          <a:p>
            <a:pPr marL="0" indent="0" algn="just" rtl="1">
              <a:spcBef>
                <a:spcPts val="1800"/>
              </a:spcBef>
              <a:buNone/>
            </a:pP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     שהרי 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לא אסרו על האדם לאכול מאכלו בחתיכות גדולות או קטנות, </a:t>
            </a:r>
          </a:p>
          <a:p>
            <a:pPr marL="0" indent="0" algn="just" rtl="1">
              <a:spcBef>
                <a:spcPts val="0"/>
              </a:spcBef>
              <a:buNone/>
            </a:pP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     אם 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כן הָוֵי דרך אכילתו בכך </a:t>
            </a:r>
            <a:r>
              <a:rPr lang="he-IL" sz="2400" b="1" dirty="0" smtClean="0"/>
              <a:t>(הדבר </a:t>
            </a:r>
            <a:r>
              <a:rPr lang="he-IL" sz="2400" b="1" dirty="0"/>
              <a:t>הינו דרך אכילה)</a:t>
            </a:r>
            <a:r>
              <a:rPr lang="he-IL" sz="2600" b="1" dirty="0"/>
              <a:t>. </a:t>
            </a:r>
            <a:endParaRPr lang="he-IL" sz="2600" b="1" dirty="0" smtClean="0"/>
          </a:p>
          <a:p>
            <a:pPr marL="0" indent="0" algn="just" rtl="1">
              <a:buNone/>
            </a:pPr>
            <a:r>
              <a:rPr lang="he-IL" sz="2000" dirty="0" smtClean="0"/>
              <a:t>		           (</a:t>
            </a:r>
            <a:r>
              <a:rPr lang="he-IL" sz="2000" dirty="0"/>
              <a:t>משנה ברורה סימן שכא סעיף קטן מד)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772025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82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כלל ג': באיזה גודל לחתוך?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 algn="ctr" rtl="1">
              <a:buNone/>
            </a:pPr>
            <a:r>
              <a:rPr lang="he-IL" sz="2800" b="1" dirty="0" smtClean="0"/>
              <a:t>לא לחתוך לחתיכות קטנות ממש</a:t>
            </a:r>
          </a:p>
          <a:p>
            <a:pPr marL="0" lvl="1" indent="0" algn="r" rtl="1">
              <a:buNone/>
            </a:pPr>
            <a:endParaRPr lang="he-IL" sz="2000" dirty="0" smtClean="0">
              <a:latin typeface="Guttman Keren" pitchFamily="2" charset="-79"/>
              <a:cs typeface="Guttman Keren" pitchFamily="2" charset="-79"/>
            </a:endParaRPr>
          </a:p>
          <a:p>
            <a:pPr marL="0" lvl="1" indent="0" algn="r" rtl="1">
              <a:buNone/>
            </a:pP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ונכון 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להיזהר שלא לחתוך חתיכות קטנות ממש, </a:t>
            </a:r>
            <a:endParaRPr lang="he-IL" sz="2000" b="1" dirty="0" smtClean="0">
              <a:latin typeface="Guttman Keren" pitchFamily="2" charset="-79"/>
              <a:cs typeface="Guttman Keren" pitchFamily="2" charset="-79"/>
            </a:endParaRPr>
          </a:p>
          <a:p>
            <a:pPr marL="0" lvl="1" indent="0" algn="r" rtl="1">
              <a:buNone/>
            </a:pP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אלא 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חתיכות גדולות קצת. </a:t>
            </a:r>
            <a:endParaRPr lang="he-IL" sz="2000" b="1" dirty="0" smtClean="0">
              <a:latin typeface="Guttman Keren" pitchFamily="2" charset="-79"/>
              <a:cs typeface="Guttman Keren" pitchFamily="2" charset="-79"/>
            </a:endParaRPr>
          </a:p>
          <a:p>
            <a:pPr marL="0" lvl="1" indent="0" algn="r" rtl="1">
              <a:buNone/>
            </a:pPr>
            <a:r>
              <a:rPr lang="he-IL" sz="2000" dirty="0" smtClean="0"/>
              <a:t>				(</a:t>
            </a:r>
            <a:r>
              <a:rPr lang="he-IL" sz="2000" dirty="0"/>
              <a:t>על פי המשנה ברורה סימן שכא סעיף קטן </a:t>
            </a:r>
            <a:r>
              <a:rPr lang="he-IL" sz="2000" dirty="0" smtClean="0"/>
              <a:t>מה)</a:t>
            </a:r>
            <a:endParaRPr lang="he-IL" sz="2000" dirty="0"/>
          </a:p>
          <a:p>
            <a:pPr marL="0" indent="0" algn="r" rtl="1">
              <a:buNone/>
            </a:pPr>
            <a:endParaRPr lang="he-IL" sz="2400" dirty="0" smtClean="0"/>
          </a:p>
          <a:p>
            <a:pPr marL="0" indent="0" algn="r" rtl="1">
              <a:buNone/>
            </a:pPr>
            <a:r>
              <a:rPr lang="he-IL" sz="2400" dirty="0" smtClean="0"/>
              <a:t>והטעם </a:t>
            </a:r>
            <a:r>
              <a:rPr lang="he-IL" sz="2400" dirty="0"/>
              <a:t>- כדי לחשוש לדעת המחמירים, </a:t>
            </a:r>
            <a:endParaRPr lang="he-IL" sz="2400" dirty="0" smtClean="0"/>
          </a:p>
          <a:p>
            <a:pPr marL="0" indent="0" algn="r" rtl="1">
              <a:buNone/>
            </a:pPr>
            <a:r>
              <a:rPr lang="he-IL" sz="2400" dirty="0" smtClean="0"/>
              <a:t>האוסרים </a:t>
            </a:r>
            <a:r>
              <a:rPr lang="he-IL" sz="2400" dirty="0"/>
              <a:t>לחתוך לחתיכות קטנות אפילו סמוך </a:t>
            </a:r>
            <a:r>
              <a:rPr lang="he-IL" sz="2400" dirty="0" smtClean="0"/>
              <a:t>לסעודה.</a:t>
            </a:r>
            <a:r>
              <a:rPr lang="he-IL" sz="2400" dirty="0"/>
              <a:t> </a:t>
            </a:r>
            <a:endParaRPr lang="en-US" sz="2400" dirty="0" smtClean="0"/>
          </a:p>
          <a:p>
            <a:pPr marL="0" indent="0" algn="r" rtl="1">
              <a:buNone/>
            </a:pPr>
            <a:endParaRPr lang="en-US" sz="2400" dirty="0" smtClean="0"/>
          </a:p>
          <a:p>
            <a:pPr marL="0" indent="0" algn="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81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3600" dirty="0" smtClean="0"/>
              <a:t>באיזה גודל לחתוך? (המשך)</a:t>
            </a:r>
            <a:endParaRPr lang="en-US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he-IL" sz="2800" dirty="0"/>
              <a:t>אף שלמדנו שלכתחילה צריך לחתוך חתיכות גדולות קצת, בכל זאת  ישנם מצבים שבהם ניתן </a:t>
            </a:r>
            <a:r>
              <a:rPr lang="he-IL" sz="2800" dirty="0" smtClean="0"/>
              <a:t>להקל - </a:t>
            </a:r>
          </a:p>
          <a:p>
            <a:pPr marL="0" indent="0" algn="r" rtl="1">
              <a:buNone/>
            </a:pPr>
            <a:endParaRPr lang="he-IL" sz="2000" dirty="0" smtClean="0">
              <a:latin typeface="Guttman Keren" pitchFamily="2" charset="-79"/>
              <a:cs typeface="Guttman Keren" pitchFamily="2" charset="-79"/>
            </a:endParaRPr>
          </a:p>
          <a:p>
            <a:pPr marL="0" indent="0" algn="r" rtl="1">
              <a:buNone/>
            </a:pP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והחותך 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בעבור ילד קטן, </a:t>
            </a:r>
            <a:endParaRPr lang="he-IL" sz="2000" b="1" dirty="0" smtClean="0">
              <a:latin typeface="Guttman Keren" pitchFamily="2" charset="-79"/>
              <a:cs typeface="Guttman Keren" pitchFamily="2" charset="-79"/>
            </a:endParaRPr>
          </a:p>
          <a:p>
            <a:pPr marL="0" indent="0" algn="r" rtl="1">
              <a:buNone/>
            </a:pP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או 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בעבור המתקשה לאכול את אשר הוכן בדרך הרגילה - </a:t>
            </a:r>
            <a:endParaRPr lang="he-IL" sz="2000" b="1" dirty="0" smtClean="0">
              <a:latin typeface="Guttman Keren" pitchFamily="2" charset="-79"/>
              <a:cs typeface="Guttman Keren" pitchFamily="2" charset="-79"/>
            </a:endParaRPr>
          </a:p>
          <a:p>
            <a:pPr marL="0" indent="0" algn="r" rtl="1">
              <a:buNone/>
            </a:pP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יש 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לו על מי לסמוך גם אם יחתוך בשבילם דק דק, </a:t>
            </a:r>
            <a:endParaRPr lang="he-IL" sz="2000" b="1" dirty="0" smtClean="0">
              <a:latin typeface="Guttman Keren" pitchFamily="2" charset="-79"/>
              <a:cs typeface="Guttman Keren" pitchFamily="2" charset="-79"/>
            </a:endParaRPr>
          </a:p>
          <a:p>
            <a:pPr marL="0" indent="0" algn="r" rtl="1">
              <a:buNone/>
            </a:pP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בתנאי </a:t>
            </a:r>
            <a:r>
              <a:rPr lang="he-IL" sz="2000" b="1" dirty="0">
                <a:latin typeface="Guttman Keren" pitchFamily="2" charset="-79"/>
                <a:cs typeface="Guttman Keren" pitchFamily="2" charset="-79"/>
              </a:rPr>
              <a:t>שיעשה כן סמוך לסעודה </a:t>
            </a:r>
            <a:r>
              <a:rPr lang="he-IL" sz="2000" b="1" dirty="0" smtClean="0">
                <a:latin typeface="Guttman Keren" pitchFamily="2" charset="-79"/>
                <a:cs typeface="Guttman Keren" pitchFamily="2" charset="-79"/>
              </a:rPr>
              <a:t>ממש. </a:t>
            </a:r>
            <a:endParaRPr lang="he-IL" sz="2000" b="1" dirty="0">
              <a:latin typeface="Guttman Keren" pitchFamily="2" charset="-79"/>
              <a:cs typeface="Guttman Keren" pitchFamily="2" charset="-79"/>
            </a:endParaRPr>
          </a:p>
          <a:p>
            <a:pPr marL="0" indent="0" algn="r" rtl="1">
              <a:buNone/>
            </a:pPr>
            <a:r>
              <a:rPr lang="he-IL" sz="2000" dirty="0" smtClean="0"/>
              <a:t>                                (שמירת </a:t>
            </a:r>
            <a:r>
              <a:rPr lang="he-IL" sz="2000" dirty="0"/>
              <a:t>שבת כהלכתה פרק ו סעיף ו)</a:t>
            </a:r>
          </a:p>
          <a:p>
            <a:pPr marL="0" indent="0" algn="r" rtl="1">
              <a:buNone/>
            </a:pPr>
            <a:endParaRPr lang="he-IL" sz="1800" dirty="0" smtClean="0"/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191000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6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4462</TotalTime>
  <Words>657</Words>
  <Application>Microsoft Office PowerPoint</Application>
  <PresentationFormat>‫הצגה על המסך (4:3)</PresentationFormat>
  <Paragraphs>175</Paragraphs>
  <Slides>17</Slides>
  <Notes>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5" baseType="lpstr">
      <vt:lpstr>.David</vt:lpstr>
      <vt:lpstr>Arial</vt:lpstr>
      <vt:lpstr>Calibri</vt:lpstr>
      <vt:lpstr>Constantia</vt:lpstr>
      <vt:lpstr>David</vt:lpstr>
      <vt:lpstr>Guttman Keren</vt:lpstr>
      <vt:lpstr>Wingdings 2</vt:lpstr>
      <vt:lpstr>זרימה</vt:lpstr>
      <vt:lpstr>מלאכת טוחן</vt:lpstr>
      <vt:lpstr>הגדרת המלאכה:</vt:lpstr>
      <vt:lpstr>מצגת של PowerPoint</vt:lpstr>
      <vt:lpstr>הכנת סלט לסעודה בשבת</vt:lpstr>
      <vt:lpstr>כלל א': באיזה כלי לחתוך?</vt:lpstr>
      <vt:lpstr>מצגת של PowerPoint</vt:lpstr>
      <vt:lpstr>כלל ב': מתי להכין?</vt:lpstr>
      <vt:lpstr>כלל ג': באיזה גודל לחתוך?</vt:lpstr>
      <vt:lpstr>באיזה גודל לחתוך? (המשך)</vt:lpstr>
      <vt:lpstr>טחינה בשינוי</vt:lpstr>
      <vt:lpstr>ריסוק מאכלים רכים</vt:lpstr>
      <vt:lpstr>אין טוחן אחר טוחן</vt:lpstr>
      <vt:lpstr>מצגת של PowerPoint</vt:lpstr>
      <vt:lpstr>דוגמאות להיתר טוחן אחר טוחן</vt:lpstr>
      <vt:lpstr>מאכל שאינו מגידולי הקרקע</vt:lpstr>
      <vt:lpstr>רפואה בשבת </vt:lpstr>
      <vt:lpstr>רפואה בשבת - המשך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מלאכת טוחן</dc:title>
  <dc:creator>Eitan</dc:creator>
  <cp:lastModifiedBy>User</cp:lastModifiedBy>
  <cp:revision>80</cp:revision>
  <dcterms:created xsi:type="dcterms:W3CDTF">2015-12-07T13:58:04Z</dcterms:created>
  <dcterms:modified xsi:type="dcterms:W3CDTF">2016-01-11T12:44:29Z</dcterms:modified>
</cp:coreProperties>
</file>