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96" r:id="rId1"/>
  </p:sldMasterIdLst>
  <p:notesMasterIdLst>
    <p:notesMasterId r:id="rId19"/>
  </p:notesMasterIdLst>
  <p:sldIdLst>
    <p:sldId id="314" r:id="rId2"/>
    <p:sldId id="304" r:id="rId3"/>
    <p:sldId id="287" r:id="rId4"/>
    <p:sldId id="305" r:id="rId5"/>
    <p:sldId id="288" r:id="rId6"/>
    <p:sldId id="306" r:id="rId7"/>
    <p:sldId id="289" r:id="rId8"/>
    <p:sldId id="307" r:id="rId9"/>
    <p:sldId id="290" r:id="rId10"/>
    <p:sldId id="308" r:id="rId11"/>
    <p:sldId id="291" r:id="rId12"/>
    <p:sldId id="309" r:id="rId13"/>
    <p:sldId id="292" r:id="rId14"/>
    <p:sldId id="310" r:id="rId15"/>
    <p:sldId id="293" r:id="rId16"/>
    <p:sldId id="312" r:id="rId17"/>
    <p:sldId id="302" r:id="rId18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  <a:srgbClr val="D05009"/>
    <a:srgbClr val="FF6600"/>
    <a:srgbClr val="FF7619"/>
    <a:srgbClr val="FF9900"/>
    <a:srgbClr val="00518E"/>
    <a:srgbClr val="3399FF"/>
    <a:srgbClr val="FFFFFF"/>
    <a:srgbClr val="000000"/>
    <a:srgbClr val="0096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2753" autoAdjust="0"/>
    <p:restoredTop sz="94660"/>
  </p:normalViewPr>
  <p:slideViewPr>
    <p:cSldViewPr>
      <p:cViewPr varScale="1">
        <p:scale>
          <a:sx n="72" d="100"/>
          <a:sy n="72" d="100"/>
        </p:scale>
        <p:origin x="-114" y="-5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90012" cy="90012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 dirty="0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B5F807F-7A22-446B-B1C7-91AFD91006C3}" type="datetimeFigureOut">
              <a:rPr lang="he-IL" smtClean="0"/>
              <a:t>ז'/ניסן/תשע"ד</a:t>
            </a:fld>
            <a:endParaRPr lang="he-IL" dirty="0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 dirty="0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2AB4375-EB53-47BD-998B-1B743C35D907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26083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</a:t>
            </a:fld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</a:t>
            </a:fld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3</a:t>
            </a:fld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4</a:t>
            </a:fld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5</a:t>
            </a:fld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6</a:t>
            </a:fld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7</a:t>
            </a:fld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8</a:t>
            </a:fld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9</a:t>
            </a:fld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10</a:t>
            </a:fld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11</a:t>
            </a:fld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12</a:t>
            </a:fld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13</a:t>
            </a:fld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14</a:t>
            </a:fld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15</a:t>
            </a:fld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16</a:t>
            </a:fld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17</a:t>
            </a:fld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ז'/ניסן/תשע"ד</a:t>
            </a:fld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4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ז'/ניסן/תשע"ד</a:t>
            </a:fld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21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ז'/ניסן/תשע"ד</a:t>
            </a:fld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76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ז'/ניסן/תשע"ד</a:t>
            </a:fld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99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ז'/ניסן/תשע"ד</a:t>
            </a:fld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69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ז'/ניסן/תשע"ד</a:t>
            </a:fld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90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ז'/ניסן/תשע"ד</a:t>
            </a:fld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03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ז'/ניסן/תשע"ד</a:t>
            </a:fld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013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ז'/ניסן/תשע"ד</a:t>
            </a:fld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dirty="0" smtClean="0"/>
              <a:t>לחץ על הסמל כדי להוסיף תמונה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254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ז'/ניסן/תשע"ד</a:t>
            </a:fld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911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ז'/ניסן/תשע"ד</a:t>
            </a:fld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 dirty="0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865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ז'/ניסן/תשע"ד</a:t>
            </a:fld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 dirty="0">
              <a:solidFill>
                <a:srgbClr val="073E87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1930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74320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hyperlink" Target="http://www.hemdatyamim.022.co.il/BRPortal/br/P102.jsp?arc=805750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hyperlink" Target="http://www.hemdatyamim.022.co.il/BRPortal/br/P102.jsp?arc=809944" TargetMode="External"/><Relationship Id="rId4" Type="http://schemas.openxmlformats.org/officeDocument/2006/relationships/hyperlink" Target="http://www.hemdatyamim.022.co.il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156160" y="1947745"/>
            <a:ext cx="6836296" cy="792087"/>
          </a:xfrm>
        </p:spPr>
        <p:txBody>
          <a:bodyPr>
            <a:normAutofit fontScale="90000"/>
          </a:bodyPr>
          <a:lstStyle/>
          <a:p>
            <a:pPr>
              <a:lnSpc>
                <a:spcPts val="2900"/>
              </a:lnSpc>
            </a:pPr>
            <a:r>
              <a:rPr lang="he-IL" sz="32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מצגת שאלות מסכמות על מלאכת בורר</a:t>
            </a:r>
            <a:br>
              <a:rPr lang="he-IL" sz="32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32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על </a:t>
            </a:r>
            <a:r>
              <a:rPr lang="he-IL" sz="3200" b="1" spc="20" dirty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פי הספר חמדת ימים חלק ב</a:t>
            </a:r>
            <a:endParaRPr lang="he-IL" sz="3200" b="1" spc="20" dirty="0">
              <a:ln w="3175">
                <a:solidFill>
                  <a:srgbClr val="89358B"/>
                </a:solidFill>
              </a:ln>
              <a:solidFill>
                <a:srgbClr val="8E0000"/>
              </a:solidFill>
              <a:effectLst>
                <a:glow>
                  <a:schemeClr val="bg1">
                    <a:lumMod val="75000"/>
                  </a:schemeClr>
                </a:glow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143520" y="2708904"/>
            <a:ext cx="4882579" cy="38087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lnSpc>
                <a:spcPts val="2200"/>
              </a:lnSpc>
            </a:pPr>
            <a:r>
              <a:rPr lang="he-IL" sz="2000" b="1" spc="20" dirty="0">
                <a:ln w="3175">
                  <a:noFill/>
                </a:ln>
                <a:solidFill>
                  <a:srgbClr val="00518E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ההלכות מתאימות גם לספר פניני הלכה.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2" y="641606"/>
            <a:ext cx="8071049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8000" b="1" spc="20" dirty="0">
                <a:ln>
                  <a:gradFill>
                    <a:gsLst>
                      <a:gs pos="0">
                        <a:srgbClr val="FF9933">
                          <a:tint val="66000"/>
                          <a:satMod val="160000"/>
                        </a:srgbClr>
                      </a:gs>
                      <a:gs pos="50000">
                        <a:srgbClr val="FF9933">
                          <a:tint val="44500"/>
                          <a:satMod val="160000"/>
                        </a:srgbClr>
                      </a:gs>
                      <a:gs pos="100000">
                        <a:srgbClr val="FF993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8E0000"/>
                </a:solidFill>
                <a:effectLst>
                  <a:glow rad="76200">
                    <a:srgbClr val="E27E40"/>
                  </a:glow>
                </a:effectLst>
                <a:latin typeface="David" pitchFamily="34" charset="-79"/>
                <a:cs typeface="David" pitchFamily="34" charset="-79"/>
              </a:rPr>
              <a:t>מלאכת בורר</a:t>
            </a:r>
          </a:p>
        </p:txBody>
      </p:sp>
      <p:pic>
        <p:nvPicPr>
          <p:cNvPr id="16" name="Picture 2" descr="D:\DOC\!\!\אתר חמדת ימים\כריכה חמדת ימים חלק ב'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92" y="3420980"/>
            <a:ext cx="2058892" cy="2918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40394" y="6373307"/>
            <a:ext cx="2299358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050" dirty="0" smtClean="0">
                <a:solidFill>
                  <a:srgbClr val="FF6600"/>
                </a:solidFill>
                <a:hlinkClick r:id="rId4"/>
              </a:rPr>
              <a:t>חומרי עזר נוספים באתר חמדת ימים</a:t>
            </a:r>
            <a:endParaRPr lang="he-IL" sz="1050" dirty="0">
              <a:solidFill>
                <a:srgbClr val="FF6600"/>
              </a:solidFill>
            </a:endParaRPr>
          </a:p>
        </p:txBody>
      </p:sp>
      <p:grpSp>
        <p:nvGrpSpPr>
          <p:cNvPr id="14" name="קבוצה 13"/>
          <p:cNvGrpSpPr/>
          <p:nvPr/>
        </p:nvGrpSpPr>
        <p:grpSpPr>
          <a:xfrm>
            <a:off x="3041796" y="4880078"/>
            <a:ext cx="3046984" cy="1789282"/>
            <a:chOff x="4788024" y="2977708"/>
            <a:chExt cx="2481263" cy="1225550"/>
          </a:xfrm>
        </p:grpSpPr>
        <p:pic>
          <p:nvPicPr>
            <p:cNvPr id="17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8" name="TextBox 17">
              <a:hlinkClick r:id="" action="ppaction://hlinkshowjump?jump=nextslide"/>
            </p:cNvPr>
            <p:cNvSpPr txBox="1"/>
            <p:nvPr/>
          </p:nvSpPr>
          <p:spPr>
            <a:xfrm>
              <a:off x="5200563" y="3373151"/>
              <a:ext cx="1656184" cy="484859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4000" b="1" kern="0" spc="20" dirty="0">
                  <a:ln>
                    <a:gradFill>
                      <a:gsLst>
                        <a:gs pos="0">
                          <a:srgbClr val="2DA2BF">
                            <a:tint val="66000"/>
                            <a:satMod val="160000"/>
                          </a:srgbClr>
                        </a:gs>
                        <a:gs pos="50000">
                          <a:srgbClr val="2DA2BF">
                            <a:tint val="44500"/>
                            <a:satMod val="160000"/>
                          </a:srgbClr>
                        </a:gs>
                        <a:gs pos="100000">
                          <a:srgbClr val="2DA2BF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ln>
                  <a:solidFill>
                    <a:srgbClr val="8E0000"/>
                  </a:solidFill>
                  <a:effectLst>
                    <a:glow rad="50800">
                      <a:srgbClr val="E27E40">
                        <a:alpha val="77000"/>
                      </a:srgbClr>
                    </a:glow>
                  </a:effectLst>
                  <a:latin typeface="David" pitchFamily="34" charset="-79"/>
                  <a:cs typeface="David" pitchFamily="34" charset="-79"/>
                </a:rPr>
                <a:t>התחל</a:t>
              </a:r>
            </a:p>
          </p:txBody>
        </p:sp>
      </p:grpSp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2143520" y="2978940"/>
            <a:ext cx="4882579" cy="38087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lnSpc>
                <a:spcPts val="2200"/>
              </a:lnSpc>
            </a:pPr>
            <a:r>
              <a:rPr lang="he-IL" sz="2000" b="1" spc="20" dirty="0" smtClean="0">
                <a:ln w="3175">
                  <a:noFill/>
                </a:ln>
                <a:solidFill>
                  <a:srgbClr val="00518E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לרשימת מספרי עמודים בפניני </a:t>
            </a:r>
            <a:r>
              <a:rPr lang="he-IL" sz="2000" b="1" spc="20" dirty="0">
                <a:ln w="3175">
                  <a:noFill/>
                </a:ln>
                <a:solidFill>
                  <a:srgbClr val="00518E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הלכה - </a:t>
            </a:r>
            <a:r>
              <a:rPr lang="he-IL" sz="2000" b="1" spc="20" dirty="0" smtClean="0">
                <a:ln w="3175">
                  <a:noFill/>
                </a:ln>
                <a:solidFill>
                  <a:srgbClr val="00518E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לחץ </a:t>
            </a:r>
            <a:r>
              <a:rPr lang="he-IL" sz="2000" b="1" u="sng" spc="20" dirty="0" smtClean="0">
                <a:ln w="3175">
                  <a:noFill/>
                </a:ln>
                <a:solidFill>
                  <a:srgbClr val="0070C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כאן</a:t>
            </a:r>
            <a:r>
              <a:rPr lang="he-IL" sz="2000" b="1" spc="20" dirty="0" smtClean="0">
                <a:ln w="3175">
                  <a:noFill/>
                </a:ln>
                <a:solidFill>
                  <a:srgbClr val="0070C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.</a:t>
            </a:r>
            <a:endParaRPr lang="he-IL" sz="2000" b="1" spc="20" dirty="0">
              <a:ln w="3175">
                <a:noFill/>
              </a:ln>
              <a:solidFill>
                <a:srgbClr val="0070C0"/>
              </a:solidFill>
              <a:effectLst>
                <a:glow>
                  <a:srgbClr val="DE6B0C">
                    <a:lumMod val="75000"/>
                  </a:srgb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7492" y="2984710"/>
            <a:ext cx="934315" cy="369332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rgbClr val="FF6600"/>
                </a:solidFill>
              </a:rPr>
              <a:t>   </a:t>
            </a:r>
            <a:endParaRPr lang="he-IL" dirty="0">
              <a:solidFill>
                <a:srgbClr val="FF66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603351" y="3450494"/>
            <a:ext cx="301918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b="1" spc="20" dirty="0" smtClean="0">
                <a:ln w="3175">
                  <a:noFill/>
                </a:ln>
                <a:solidFill>
                  <a:srgbClr val="9933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רשימת </a:t>
            </a:r>
            <a:r>
              <a:rPr lang="he-IL" sz="1600" b="1" spc="20" dirty="0">
                <a:ln w="3175">
                  <a:noFill/>
                </a:ln>
                <a:solidFill>
                  <a:srgbClr val="9933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מספרי עמודים בפניני הלכה </a:t>
            </a:r>
            <a:endParaRPr lang="he-IL" sz="1400" dirty="0">
              <a:solidFill>
                <a:srgbClr val="993300"/>
              </a:solidFill>
            </a:endParaRPr>
          </a:p>
        </p:txBody>
      </p:sp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1902763"/>
              </p:ext>
            </p:extLst>
          </p:nvPr>
        </p:nvGraphicFramePr>
        <p:xfrm>
          <a:off x="6500828" y="3884869"/>
          <a:ext cx="1311604" cy="199041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655802"/>
                <a:gridCol w="655802"/>
              </a:tblGrid>
              <a:tr h="24428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he-IL" sz="1600" b="1" kern="1200" spc="20" dirty="0">
                          <a:ln w="3175">
                            <a:noFill/>
                          </a:ln>
                          <a:solidFill>
                            <a:srgbClr val="993300"/>
                          </a:solidFill>
                          <a:effectLst>
                            <a:glow>
                              <a:srgbClr val="DE6B0C">
                                <a:lumMod val="75000"/>
                              </a:srgbClr>
                            </a:glow>
                          </a:effectLst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שאלה</a:t>
                      </a:r>
                      <a:endParaRPr lang="en-US" sz="1600" b="1" kern="1200" spc="20" dirty="0">
                        <a:ln w="3175">
                          <a:noFill/>
                        </a:ln>
                        <a:solidFill>
                          <a:srgbClr val="993300"/>
                        </a:solidFill>
                        <a:effectLst>
                          <a:glow>
                            <a:srgbClr val="DE6B0C">
                              <a:lumMod val="75000"/>
                            </a:srgbClr>
                          </a:glow>
                        </a:effectLst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he-IL" sz="1600" b="1" kern="1200" spc="20" dirty="0">
                          <a:ln w="3175">
                            <a:noFill/>
                          </a:ln>
                          <a:solidFill>
                            <a:srgbClr val="993300"/>
                          </a:solidFill>
                          <a:effectLst>
                            <a:glow>
                              <a:srgbClr val="DE6B0C">
                                <a:lumMod val="75000"/>
                              </a:srgbClr>
                            </a:glow>
                          </a:effectLst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עמוד</a:t>
                      </a:r>
                      <a:endParaRPr lang="en-US" sz="1600" b="1" kern="1200" spc="20" dirty="0">
                        <a:ln w="3175">
                          <a:noFill/>
                        </a:ln>
                        <a:solidFill>
                          <a:srgbClr val="993300"/>
                        </a:solidFill>
                        <a:effectLst>
                          <a:glow>
                            <a:srgbClr val="DE6B0C">
                              <a:lumMod val="75000"/>
                            </a:srgbClr>
                          </a:glow>
                        </a:effectLst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  <a:tr h="24428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he-IL" sz="1100" b="1" baseline="0" dirty="0">
                          <a:solidFill>
                            <a:srgbClr val="D05009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1</a:t>
                      </a:r>
                      <a:endParaRPr lang="en-US" sz="1100" baseline="0" dirty="0">
                        <a:solidFill>
                          <a:srgbClr val="D05009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he-IL" sz="1100" b="1" baseline="0" dirty="0">
                          <a:solidFill>
                            <a:srgbClr val="D05009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r>
                        <a:rPr lang="he-IL" sz="1100" b="1" baseline="0" dirty="0" smtClean="0">
                          <a:solidFill>
                            <a:srgbClr val="D05009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223</a:t>
                      </a:r>
                      <a:endParaRPr lang="en-US" sz="1100" baseline="0" dirty="0">
                        <a:solidFill>
                          <a:srgbClr val="D05009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24428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he-IL" sz="1100" b="1" baseline="0" dirty="0">
                          <a:solidFill>
                            <a:srgbClr val="D05009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2</a:t>
                      </a:r>
                      <a:endParaRPr lang="en-US" sz="1100" baseline="0" dirty="0">
                        <a:solidFill>
                          <a:srgbClr val="D05009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he-IL" sz="1100" b="1" baseline="0" dirty="0" smtClean="0">
                          <a:solidFill>
                            <a:srgbClr val="D05009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   223  </a:t>
                      </a:r>
                      <a:r>
                        <a:rPr lang="he-IL" sz="1100" b="1" baseline="0" dirty="0">
                          <a:solidFill>
                            <a:srgbClr val="D05009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100" baseline="0" dirty="0">
                        <a:solidFill>
                          <a:srgbClr val="D05009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24428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he-IL" sz="1100" b="1" baseline="0" dirty="0">
                          <a:solidFill>
                            <a:srgbClr val="D05009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3</a:t>
                      </a:r>
                      <a:endParaRPr lang="en-US" sz="1100" baseline="0" dirty="0">
                        <a:solidFill>
                          <a:srgbClr val="D05009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he-IL" sz="1100" b="1" baseline="0" dirty="0">
                          <a:solidFill>
                            <a:srgbClr val="D05009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r>
                        <a:rPr lang="he-IL" sz="1100" b="1" baseline="0" dirty="0" smtClean="0">
                          <a:solidFill>
                            <a:srgbClr val="D05009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225</a:t>
                      </a:r>
                      <a:endParaRPr lang="en-US" sz="1100" baseline="0" dirty="0">
                        <a:solidFill>
                          <a:srgbClr val="D05009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24428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he-IL" sz="1100" b="1" baseline="0" dirty="0">
                          <a:solidFill>
                            <a:srgbClr val="D05009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4</a:t>
                      </a:r>
                      <a:endParaRPr lang="en-US" sz="1100" baseline="0" dirty="0">
                        <a:solidFill>
                          <a:srgbClr val="D05009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he-IL" sz="1100" b="1" baseline="0" dirty="0" smtClean="0">
                          <a:solidFill>
                            <a:srgbClr val="D05009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231,239</a:t>
                      </a:r>
                      <a:endParaRPr lang="en-US" sz="1100" baseline="0" dirty="0">
                        <a:solidFill>
                          <a:srgbClr val="D05009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24428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he-IL" sz="1100" b="1" baseline="0" dirty="0">
                          <a:solidFill>
                            <a:srgbClr val="D05009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5</a:t>
                      </a:r>
                      <a:endParaRPr lang="en-US" sz="1100" baseline="0" dirty="0">
                        <a:solidFill>
                          <a:srgbClr val="D05009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he-IL" sz="1100" b="1" baseline="0" dirty="0" smtClean="0">
                          <a:solidFill>
                            <a:srgbClr val="D05009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 230</a:t>
                      </a:r>
                      <a:r>
                        <a:rPr lang="he-IL" sz="1100" b="1" baseline="0" dirty="0">
                          <a:solidFill>
                            <a:srgbClr val="D05009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100" baseline="0" dirty="0">
                        <a:solidFill>
                          <a:srgbClr val="D05009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24428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he-IL" sz="1100" b="1" baseline="0" dirty="0">
                          <a:solidFill>
                            <a:srgbClr val="D05009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6</a:t>
                      </a:r>
                      <a:endParaRPr lang="en-US" sz="1100" baseline="0" dirty="0">
                        <a:solidFill>
                          <a:srgbClr val="D05009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he-IL" sz="1100" b="1" baseline="0" dirty="0">
                          <a:solidFill>
                            <a:srgbClr val="D05009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r>
                        <a:rPr lang="he-IL" sz="1100" b="1" baseline="0" dirty="0" smtClean="0">
                          <a:solidFill>
                            <a:srgbClr val="D05009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245</a:t>
                      </a:r>
                      <a:endParaRPr lang="en-US" sz="1100" baseline="0" dirty="0">
                        <a:solidFill>
                          <a:srgbClr val="D05009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24428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he-IL" sz="1100" b="1" kern="1200" baseline="0" dirty="0">
                          <a:solidFill>
                            <a:srgbClr val="D05009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7</a:t>
                      </a:r>
                      <a:endParaRPr lang="en-US" sz="1100" b="1" kern="1200" baseline="0" dirty="0">
                        <a:solidFill>
                          <a:srgbClr val="D05009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he-IL" sz="1100" b="1" kern="1200" baseline="0" dirty="0" smtClean="0">
                          <a:solidFill>
                            <a:srgbClr val="D05009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 246</a:t>
                      </a:r>
                      <a:r>
                        <a:rPr lang="he-IL" sz="1100" b="1" kern="1200" baseline="0" dirty="0">
                          <a:solidFill>
                            <a:srgbClr val="D05009"/>
                          </a:solidFill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100" b="1" kern="1200" baseline="0" dirty="0">
                        <a:solidFill>
                          <a:srgbClr val="D05009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2285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5" grpId="0"/>
      <p:bldP spid="21" grpId="0"/>
      <p:bldP spid="20" grpId="0"/>
      <p:bldP spid="2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410552" y="1718772"/>
            <a:ext cx="8211988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  <a:tab pos="628650" algn="l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 אסור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מהתורה לברור אוכל מפסולת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כ"דרך</a:t>
            </a:r>
          </a:p>
          <a:p>
            <a:pPr eaLnBrk="1" hangingPunct="1">
              <a:lnSpc>
                <a:spcPts val="3000"/>
              </a:lnSpc>
              <a:tabLst>
                <a:tab pos="452438" algn="r"/>
                <a:tab pos="628650" algn="l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מלאכה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", אך מותר לעשות זאת כ"דרך אכילה".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830862"/>
            <a:ext cx="807104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spc="20" dirty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1</a:t>
            </a:r>
            <a:r>
              <a:rPr lang="he-IL" sz="40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. "</a:t>
            </a:r>
            <a:r>
              <a:rPr lang="he-IL" sz="4000" b="1" spc="20" dirty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דרך ברירה" לעומת "דרך אכילה"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397749" y="2841641"/>
            <a:ext cx="8211988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 אסור מהתורה לברור אוכל מפסולת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כ"דרך</a:t>
            </a:r>
          </a:p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אכילה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", אך מותר לעשות זאת "כדרך מלאכה".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-100155" y="3980487"/>
            <a:ext cx="8702857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 אסור מהתורה לברור אוכל מפסולת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כ"דרך מלאכה",</a:t>
            </a:r>
          </a:p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ואסור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מדרבנן לעשות זאת כ"דרך אכילה".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37</a:t>
              </a:r>
              <a:endParaRPr lang="he-IL" dirty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3053680" y="4959204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rgbClr val="993300"/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3804698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10552" y="1718772"/>
            <a:ext cx="8211988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  <a:tab pos="628650" algn="l"/>
              </a:tabLst>
            </a:pPr>
            <a:r>
              <a:rPr lang="he-IL" sz="3200" b="1" spc="30" dirty="0">
                <a:ln w="2540">
                  <a:solidFill>
                    <a:srgbClr val="002060"/>
                  </a:solidFill>
                </a:ln>
                <a:solidFill>
                  <a:srgbClr val="00518E"/>
                </a:solidFill>
                <a:effectLst>
                  <a:glow rad="101600">
                    <a:srgbClr val="00B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 אסור מהתורה לברור אוכל מפסולת כ"דרך</a:t>
            </a:r>
          </a:p>
          <a:p>
            <a:pPr eaLnBrk="1" hangingPunct="1">
              <a:lnSpc>
                <a:spcPts val="3000"/>
              </a:lnSpc>
              <a:tabLst>
                <a:tab pos="452438" algn="r"/>
                <a:tab pos="628650" algn="l"/>
              </a:tabLst>
            </a:pPr>
            <a:r>
              <a:rPr lang="he-IL" sz="3200" b="1" spc="30" dirty="0">
                <a:ln w="2540">
                  <a:solidFill>
                    <a:srgbClr val="002060"/>
                  </a:solidFill>
                </a:ln>
                <a:solidFill>
                  <a:srgbClr val="00518E"/>
                </a:solidFill>
                <a:effectLst>
                  <a:glow rad="101600">
                    <a:srgbClr val="00B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מלאכה", אך מותר לעשות זאת כ"דרך אכילה".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830862"/>
            <a:ext cx="807104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spc="20" dirty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1</a:t>
            </a:r>
            <a:r>
              <a:rPr lang="he-IL" sz="40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. "</a:t>
            </a:r>
            <a:r>
              <a:rPr lang="he-IL" sz="4000" b="1" spc="20" dirty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דרך ברירה" לעומת "דרך אכילה"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397749" y="2841641"/>
            <a:ext cx="8211988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 אסור מהתורה לברור אוכל מפסולת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כ"דרך</a:t>
            </a:r>
          </a:p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אכילה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", אך מותר לעשות זאת "כדרך מלאכה".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-100155" y="3980487"/>
            <a:ext cx="8702857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 אסור מהתורה לברור אוכל מפסולת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כ"דרך מלאכה",</a:t>
            </a:r>
          </a:p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ואסור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מדרבנן לעשות זאת כ"דרך אכילה".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37</a:t>
              </a:r>
              <a:endParaRPr lang="he-IL" dirty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231740" y="48513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6" name="קבוצה 15"/>
          <p:cNvGrpSpPr/>
          <p:nvPr/>
        </p:nvGrpSpPr>
        <p:grpSpPr>
          <a:xfrm>
            <a:off x="3325215" y="5399311"/>
            <a:ext cx="2481263" cy="1225550"/>
            <a:chOff x="4788024" y="2977708"/>
            <a:chExt cx="2481263" cy="1225550"/>
          </a:xfrm>
        </p:grpSpPr>
        <p:pic>
          <p:nvPicPr>
            <p:cNvPr id="20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TextBox 20">
              <a:hlinkClick r:id="" action="ppaction://hlinkshowjump?jump=nextslide"/>
            </p:cNvPr>
            <p:cNvSpPr txBox="1"/>
            <p:nvPr/>
          </p:nvSpPr>
          <p:spPr>
            <a:xfrm>
              <a:off x="5200563" y="3284984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>
              <a:defPPr>
                <a:defRPr lang="he-IL"/>
              </a:defPPr>
              <a:lvl1pPr marL="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he-IL" sz="3200" b="1" spc="20" dirty="0">
                  <a:ln w="3175">
                    <a:solidFill>
                      <a:srgbClr val="DE6B0C">
                        <a:lumMod val="75000"/>
                      </a:srgbClr>
                    </a:solidFill>
                  </a:ln>
                  <a:solidFill>
                    <a:srgbClr val="FF6600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59531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73786" y="1808784"/>
            <a:ext cx="8068730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  <a:tab pos="628650" algn="l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בשינוי, ביד ולא בכלי, לצורך שימוש מיידי.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740850"/>
            <a:ext cx="807104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2. התנאים </a:t>
            </a:r>
            <a:r>
              <a:rPr lang="he-IL" sz="4000" b="1" spc="20" dirty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הדרושים כדי להתיר ברירה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389384" y="2571605"/>
            <a:ext cx="806873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 ביד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ולא בכלי, פסולת מתוך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אוכל,</a:t>
            </a:r>
          </a:p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לצורך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שימוש מיידי.</a:t>
            </a:r>
          </a:p>
        </p:txBody>
      </p:sp>
      <p:sp>
        <p:nvSpPr>
          <p:cNvPr id="14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-108519" y="3620439"/>
            <a:ext cx="855103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אוכל מתוך פסולת, ביד ולא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בכלי,</a:t>
            </a:r>
          </a:p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לצורך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שימוש מיידי.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37</a:t>
              </a:r>
              <a:endParaRPr lang="he-IL" dirty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053680" y="4869192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rgbClr val="993300"/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200308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6" grpId="0"/>
      <p:bldP spid="1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73786" y="1808784"/>
            <a:ext cx="8068730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  <a:tab pos="628650" algn="l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בשינוי, ביד ולא בכלי, לצורך שימוש מיידי.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740850"/>
            <a:ext cx="807104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2. התנאים </a:t>
            </a:r>
            <a:r>
              <a:rPr lang="he-IL" sz="4000" b="1" spc="20" dirty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הדרושים כדי להתיר ברירה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389384" y="2571605"/>
            <a:ext cx="806873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 ביד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ולא בכלי, פסולת מתוך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אוכל,</a:t>
            </a:r>
          </a:p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לצורך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שימוש מיידי.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-108519" y="3620439"/>
            <a:ext cx="855103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 w="2540">
                  <a:solidFill>
                    <a:srgbClr val="002060"/>
                  </a:solidFill>
                </a:ln>
                <a:solidFill>
                  <a:srgbClr val="00518E"/>
                </a:solidFill>
                <a:effectLst>
                  <a:glow rad="101600">
                    <a:srgbClr val="00B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אוכל מתוך פסולת, ביד ולא בכלי,</a:t>
            </a:r>
          </a:p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 w="2540">
                  <a:solidFill>
                    <a:srgbClr val="002060"/>
                  </a:solidFill>
                </a:ln>
                <a:solidFill>
                  <a:srgbClr val="00518E"/>
                </a:solidFill>
                <a:effectLst>
                  <a:glow rad="101600">
                    <a:srgbClr val="00B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לצורך שימוש מיידי.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37</a:t>
              </a:r>
              <a:endParaRPr lang="he-IL" dirty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231740" y="48513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6" name="קבוצה 15"/>
          <p:cNvGrpSpPr/>
          <p:nvPr/>
        </p:nvGrpSpPr>
        <p:grpSpPr>
          <a:xfrm>
            <a:off x="3325215" y="5399311"/>
            <a:ext cx="2481263" cy="1225550"/>
            <a:chOff x="4788024" y="2977708"/>
            <a:chExt cx="2481263" cy="1225550"/>
          </a:xfrm>
        </p:grpSpPr>
        <p:pic>
          <p:nvPicPr>
            <p:cNvPr id="20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TextBox 20">
              <a:hlinkClick r:id="" action="ppaction://hlinkshowjump?jump=nextslide"/>
            </p:cNvPr>
            <p:cNvSpPr txBox="1"/>
            <p:nvPr/>
          </p:nvSpPr>
          <p:spPr>
            <a:xfrm>
              <a:off x="5200563" y="3284984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>
              <a:defPPr>
                <a:defRPr lang="he-IL"/>
              </a:defPPr>
              <a:lvl1pPr marL="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he-IL" sz="3200" b="1" spc="20" dirty="0">
                  <a:ln w="3175">
                    <a:solidFill>
                      <a:srgbClr val="DE6B0C">
                        <a:lumMod val="75000"/>
                      </a:srgbClr>
                    </a:solidFill>
                  </a:ln>
                  <a:solidFill>
                    <a:srgbClr val="FF6600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54299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73786" y="1345466"/>
            <a:ext cx="8068730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  <a:tab pos="628650" algn="l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"אוכל" הוא הדבר שאני מעוניין בו כרגע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ובתנאי 	שאני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עצמי אשתמש בו, ו"פסולת" היא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הדבר 	שאינני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מעוניין בו כרגע.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9384" y="532369"/>
            <a:ext cx="8352929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6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3. הגדרתם </a:t>
            </a:r>
            <a:r>
              <a:rPr lang="he-IL" sz="3600" b="1" spc="20" dirty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של "אוכל" ו"פסולת" בהלכות בורר </a:t>
            </a:r>
          </a:p>
        </p:txBody>
      </p:sp>
      <p:sp>
        <p:nvSpPr>
          <p:cNvPr id="13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389384" y="2682388"/>
            <a:ext cx="8068730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	"אוכל" הוא הדבר שאני מעוניין בו כרגע -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לצורך 	שימוש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שלי או של אחרים,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ו"פסולת"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היא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הדבר 	שאינני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מעוניין בו כרגע.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-108519" y="4045826"/>
            <a:ext cx="8551036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"אוכל" הוא דבר בריא וטעים, גם אם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אינני</a:t>
            </a:r>
          </a:p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משתמש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בו כרגע, ו"פסולת" היא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דבר</a:t>
            </a:r>
          </a:p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שאינו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ראוי לאכילה.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39</a:t>
              </a:r>
              <a:endParaRPr lang="he-IL" dirty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053680" y="5364561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rgbClr val="993300"/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3793506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6" grpId="0"/>
      <p:bldP spid="1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73786" y="1345466"/>
            <a:ext cx="8068730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  <a:tab pos="628650" algn="l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"אוכל" הוא הדבר שאני מעוניין בו כרגע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ובתנאי 	שאני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עצמי אשתמש בו, ו"פסולת" היא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הדבר 	שאינני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מעוניין בו כרגע.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9384" y="532369"/>
            <a:ext cx="8352929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6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3. הגדרתם </a:t>
            </a:r>
            <a:r>
              <a:rPr lang="he-IL" sz="3600" b="1" spc="20" dirty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של "אוכל" ו"פסולת" בהלכות בורר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389384" y="2682388"/>
            <a:ext cx="8068730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 w="2540">
                  <a:solidFill>
                    <a:srgbClr val="002060"/>
                  </a:solidFill>
                </a:ln>
                <a:solidFill>
                  <a:srgbClr val="00518E"/>
                </a:solidFill>
                <a:effectLst>
                  <a:glow rad="101600">
                    <a:srgbClr val="00B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	"אוכל" הוא הדבר שאני מעוניין בו כרגע - לצורך 	שימוש שלי או של אחרים, ו"פסולת" היא הדבר 	שאינני מעוניין בו כרגע.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-108519" y="4045826"/>
            <a:ext cx="8551036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"אוכל" הוא דבר בריא וטעים, גם אם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אינני</a:t>
            </a:r>
          </a:p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משתמש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בו כרגע, ו"פסולת" היא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דבר</a:t>
            </a:r>
          </a:p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שאינו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ראוי לאכילה.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39</a:t>
              </a:r>
              <a:endParaRPr lang="he-IL" dirty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791497" y="5139228"/>
            <a:ext cx="795081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</a:t>
            </a:r>
            <a:r>
              <a:rPr lang="he-IL" sz="3200" b="1" spc="30" dirty="0" smtClean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!             יישר </a:t>
            </a:r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כוחך</a:t>
            </a:r>
            <a:r>
              <a:rPr lang="he-IL" sz="3200" b="1" spc="30" dirty="0" smtClean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!</a:t>
            </a:r>
            <a:endParaRPr lang="he-IL" sz="3200" b="1" spc="30" dirty="0">
              <a:ln>
                <a:solidFill>
                  <a:prstClr val="black">
                    <a:lumMod val="85000"/>
                    <a:lumOff val="15000"/>
                  </a:prstClr>
                </a:solidFill>
              </a:ln>
              <a:solidFill>
                <a:srgbClr val="5BD078">
                  <a:lumMod val="75000"/>
                </a:srgbClr>
              </a:solidFill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16" name="קבוצה 15"/>
          <p:cNvGrpSpPr/>
          <p:nvPr/>
        </p:nvGrpSpPr>
        <p:grpSpPr>
          <a:xfrm>
            <a:off x="3325215" y="5399311"/>
            <a:ext cx="2481263" cy="1225550"/>
            <a:chOff x="4788024" y="2977708"/>
            <a:chExt cx="2481263" cy="1225550"/>
          </a:xfrm>
        </p:grpSpPr>
        <p:pic>
          <p:nvPicPr>
            <p:cNvPr id="20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TextBox 20">
              <a:hlinkClick r:id="" action="ppaction://hlinkshowjump?jump=nextslide"/>
            </p:cNvPr>
            <p:cNvSpPr txBox="1"/>
            <p:nvPr/>
          </p:nvSpPr>
          <p:spPr>
            <a:xfrm>
              <a:off x="5200563" y="3284984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>
              <a:defPPr>
                <a:defRPr lang="he-IL"/>
              </a:defPPr>
              <a:lvl1pPr marL="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he-IL" sz="3200" b="1" spc="20" dirty="0">
                  <a:ln w="3175">
                    <a:solidFill>
                      <a:srgbClr val="DE6B0C">
                        <a:lumMod val="75000"/>
                      </a:srgbClr>
                    </a:solidFill>
                  </a:ln>
                  <a:solidFill>
                    <a:srgbClr val="FF6600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1990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31448" y="2078820"/>
            <a:ext cx="810108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  <a:tab pos="628650" algn="l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 כלי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הסכו"ם נחשבים ל"כלים" ולכן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אסור 	להשתמש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בהם לברירה בשבת.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0814"/>
            <a:ext cx="807104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spc="20" dirty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4. ברירה ביד ולא בכלי</a:t>
            </a:r>
          </a:p>
        </p:txBody>
      </p:sp>
      <p:sp>
        <p:nvSpPr>
          <p:cNvPr id="13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251424" y="3111677"/>
            <a:ext cx="8281104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.	מותר להשתמש בכלי הסכו"ם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לברירה, כשהמטרה 	היא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לאחוז את המאכל בלא להתלכלך בידיו.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-34105" y="4160511"/>
            <a:ext cx="855103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כלי הסכו"ם אינם מיוחדים לברירה ולכן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מותר 	להשתמש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בהם בשבת, בכל דרך.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42</a:t>
              </a:r>
              <a:endParaRPr lang="he-IL" dirty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5" name="כותרת 1"/>
          <p:cNvSpPr>
            <a:spLocks noGrp="1"/>
          </p:cNvSpPr>
          <p:nvPr>
            <p:ph type="ctrTitle"/>
          </p:nvPr>
        </p:nvSpPr>
        <p:spPr>
          <a:xfrm>
            <a:off x="1375554" y="1106709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האם מותר להשתמש </a:t>
            </a:r>
            <a:r>
              <a:rPr lang="he-IL" sz="32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בסכו"ם?</a:t>
            </a:r>
            <a:endParaRPr lang="he-IL" sz="3200" b="1" spc="20" dirty="0">
              <a:ln w="3175">
                <a:solidFill>
                  <a:srgbClr val="89358B"/>
                </a:solidFill>
              </a:ln>
              <a:solidFill>
                <a:srgbClr val="8E0000"/>
              </a:solidFill>
              <a:effectLst>
                <a:glow>
                  <a:schemeClr val="bg1">
                    <a:lumMod val="75000"/>
                  </a:schemeClr>
                </a:glow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53680" y="5094525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rgbClr val="993300"/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3094646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0" grpId="0"/>
      <p:bldP spid="20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31448" y="2078820"/>
            <a:ext cx="810108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  <a:tab pos="628650" algn="l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 כלי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הסכו"ם נחשבים ל"כלים" ולכן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אסור 	להשתמש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בהם לברירה בשבת.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0814"/>
            <a:ext cx="807104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spc="20" dirty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4. ברירה ביד ולא בכלי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251424" y="3111677"/>
            <a:ext cx="8281104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 w="2540">
                  <a:solidFill>
                    <a:srgbClr val="002060"/>
                  </a:solidFill>
                </a:ln>
                <a:solidFill>
                  <a:srgbClr val="00518E"/>
                </a:solidFill>
                <a:effectLst>
                  <a:glow rad="101600">
                    <a:srgbClr val="00B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	מותר להשתמש בכלי הסכו"ם </a:t>
            </a:r>
            <a:r>
              <a:rPr lang="he-IL" sz="3200" b="1" spc="30" dirty="0" smtClean="0">
                <a:ln w="2540">
                  <a:solidFill>
                    <a:srgbClr val="002060"/>
                  </a:solidFill>
                </a:ln>
                <a:solidFill>
                  <a:srgbClr val="00518E"/>
                </a:solidFill>
                <a:effectLst>
                  <a:glow rad="101600">
                    <a:srgbClr val="00B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לברירה, </a:t>
            </a:r>
            <a:r>
              <a:rPr lang="he-IL" sz="3200" b="1" spc="30" dirty="0">
                <a:ln w="2540">
                  <a:solidFill>
                    <a:srgbClr val="002060"/>
                  </a:solidFill>
                </a:ln>
                <a:solidFill>
                  <a:srgbClr val="00518E"/>
                </a:solidFill>
                <a:effectLst>
                  <a:glow rad="101600">
                    <a:srgbClr val="00B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כשהמטרה 	היא לאחוז את המאכל בלא להתלכלך בידיו.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-34105" y="4160511"/>
            <a:ext cx="855103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כלי הסכו"ם אינם מיוחדים לברירה ולכן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מותר 	להשתמש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בהם בשבת, בכל דרך.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42</a:t>
              </a:r>
              <a:endParaRPr lang="he-IL" dirty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5" name="כותרת 1"/>
          <p:cNvSpPr>
            <a:spLocks noGrp="1"/>
          </p:cNvSpPr>
          <p:nvPr>
            <p:ph type="ctrTitle"/>
          </p:nvPr>
        </p:nvSpPr>
        <p:spPr>
          <a:xfrm>
            <a:off x="1375554" y="1106709"/>
            <a:ext cx="6836296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האם מותר להשתמש </a:t>
            </a:r>
            <a:r>
              <a:rPr lang="he-IL" sz="32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בסכו"ם?</a:t>
            </a:r>
            <a:endParaRPr lang="he-IL" sz="3200" b="1" spc="20" dirty="0">
              <a:ln w="3175">
                <a:solidFill>
                  <a:srgbClr val="89358B"/>
                </a:solidFill>
              </a:ln>
              <a:solidFill>
                <a:srgbClr val="8E0000"/>
              </a:solidFill>
              <a:effectLst>
                <a:glow>
                  <a:schemeClr val="bg1">
                    <a:lumMod val="75000"/>
                  </a:schemeClr>
                </a:glow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31740" y="4914501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0" name="קבוצה 19"/>
          <p:cNvGrpSpPr/>
          <p:nvPr/>
        </p:nvGrpSpPr>
        <p:grpSpPr>
          <a:xfrm>
            <a:off x="3325215" y="5399311"/>
            <a:ext cx="2481263" cy="1225550"/>
            <a:chOff x="4788024" y="2977708"/>
            <a:chExt cx="2481263" cy="1225550"/>
          </a:xfrm>
        </p:grpSpPr>
        <p:pic>
          <p:nvPicPr>
            <p:cNvPr id="2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" name="TextBox 21">
              <a:hlinkClick r:id="" action="ppaction://hlinkshowjump?jump=nextslide"/>
            </p:cNvPr>
            <p:cNvSpPr txBox="1"/>
            <p:nvPr/>
          </p:nvSpPr>
          <p:spPr>
            <a:xfrm>
              <a:off x="5200563" y="3284984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>
              <a:defPPr>
                <a:defRPr lang="he-IL"/>
              </a:defPPr>
              <a:lvl1pPr marL="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he-IL" sz="3200" b="1" spc="20" dirty="0">
                  <a:ln w="3175">
                    <a:solidFill>
                      <a:srgbClr val="DE6B0C">
                        <a:lumMod val="75000"/>
                      </a:srgbClr>
                    </a:solidFill>
                  </a:ln>
                  <a:solidFill>
                    <a:srgbClr val="FF6600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0010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68176" y="2486371"/>
            <a:ext cx="806873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  <a:tab pos="628650" algn="l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 סמוך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לאכילת המנה האחרונה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.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0070C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0323" y="560826"/>
            <a:ext cx="807104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5. ברירה </a:t>
            </a:r>
            <a:r>
              <a:rPr lang="he-IL" sz="4000" b="1" spc="20" dirty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סמוך לאכילה </a:t>
            </a:r>
          </a:p>
        </p:txBody>
      </p:sp>
      <p:sp>
        <p:nvSpPr>
          <p:cNvPr id="13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283774" y="3170379"/>
            <a:ext cx="806873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	סמוך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לתחילת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הסעודה.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-214129" y="3800463"/>
            <a:ext cx="855103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מתי שרוצה, ובתנאי שיקפיד לעשות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זאת</a:t>
            </a:r>
          </a:p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ביד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ולברור אוכל מתוך פסולת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. 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0070C0"/>
              </a:solidFill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43</a:t>
              </a:r>
              <a:endParaRPr lang="he-IL" dirty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5" name="כותרת 1"/>
          <p:cNvSpPr>
            <a:spLocks noGrp="1"/>
          </p:cNvSpPr>
          <p:nvPr>
            <p:ph type="ctrTitle"/>
          </p:nvPr>
        </p:nvSpPr>
        <p:spPr>
          <a:xfrm>
            <a:off x="1241556" y="1448736"/>
            <a:ext cx="7110948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מי שבורר לצורך מנה אחרונה שתוגש רק בסוף הסעודה - מתי מותר לו לברור?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053680" y="4959204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rgbClr val="993300"/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174570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0" grpId="0"/>
      <p:bldP spid="2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68176" y="2486371"/>
            <a:ext cx="806873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  <a:tab pos="628650" algn="l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 סמוך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לאכילת המנה האחרונה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.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0070C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0323" y="560826"/>
            <a:ext cx="807104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5. ברירה </a:t>
            </a:r>
            <a:r>
              <a:rPr lang="he-IL" sz="4000" b="1" spc="20" dirty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סמוך לאכילה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283774" y="3170379"/>
            <a:ext cx="806873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 w="2540">
                  <a:solidFill>
                    <a:srgbClr val="002060"/>
                  </a:solidFill>
                </a:ln>
                <a:solidFill>
                  <a:srgbClr val="00518E"/>
                </a:solidFill>
                <a:effectLst>
                  <a:glow rad="101600">
                    <a:srgbClr val="00B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	סמוך לתחילת הסעודה.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-214129" y="3800463"/>
            <a:ext cx="855103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מתי שרוצה, ובתנאי שיקפיד לעשות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זאת</a:t>
            </a:r>
          </a:p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ביד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ולברור אוכל מתוך פסולת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. 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0070C0"/>
              </a:solidFill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43</a:t>
              </a:r>
              <a:endParaRPr lang="he-IL" dirty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5" name="כותרת 1"/>
          <p:cNvSpPr>
            <a:spLocks noGrp="1"/>
          </p:cNvSpPr>
          <p:nvPr>
            <p:ph type="ctrTitle"/>
          </p:nvPr>
        </p:nvSpPr>
        <p:spPr>
          <a:xfrm>
            <a:off x="1241556" y="1448736"/>
            <a:ext cx="7110948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מי שבורר לצורך מנה אחרונה שתוגש רק בסוף הסעודה - מתי מותר לו לברור?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31740" y="48513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0" name="קבוצה 19"/>
          <p:cNvGrpSpPr/>
          <p:nvPr/>
        </p:nvGrpSpPr>
        <p:grpSpPr>
          <a:xfrm>
            <a:off x="3325215" y="5399311"/>
            <a:ext cx="2481263" cy="1225550"/>
            <a:chOff x="4788024" y="2977708"/>
            <a:chExt cx="2481263" cy="1225550"/>
          </a:xfrm>
        </p:grpSpPr>
        <p:pic>
          <p:nvPicPr>
            <p:cNvPr id="2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" name="TextBox 21">
              <a:hlinkClick r:id="" action="ppaction://hlinkshowjump?jump=nextslide"/>
            </p:cNvPr>
            <p:cNvSpPr txBox="1"/>
            <p:nvPr/>
          </p:nvSpPr>
          <p:spPr>
            <a:xfrm>
              <a:off x="5200563" y="3284984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>
              <a:defPPr>
                <a:defRPr lang="he-IL"/>
              </a:defPPr>
              <a:lvl1pPr marL="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he-IL" sz="3200" b="1" spc="20" dirty="0">
                  <a:ln w="3175">
                    <a:solidFill>
                      <a:srgbClr val="DE6B0C">
                        <a:lumMod val="75000"/>
                      </a:srgbClr>
                    </a:solidFill>
                  </a:ln>
                  <a:solidFill>
                    <a:srgbClr val="FF6600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9138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448200" y="1565679"/>
            <a:ext cx="806873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  <a:tab pos="628650" algn="l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איסור ברירה שייך דווקא במקרה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שהאוכל 	והפסולת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מעורבים זה בזה.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740850"/>
            <a:ext cx="807104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6. תערובת</a:t>
            </a:r>
            <a:endParaRPr lang="he-IL" sz="4000" b="1" spc="20" dirty="0">
              <a:ln w="3175">
                <a:solidFill>
                  <a:srgbClr val="89358B"/>
                </a:solidFill>
              </a:ln>
              <a:solidFill>
                <a:srgbClr val="8E0000"/>
              </a:solidFill>
              <a:effectLst>
                <a:glow>
                  <a:srgbClr val="DE6B0C">
                    <a:lumMod val="75000"/>
                  </a:srgb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463798" y="2598536"/>
            <a:ext cx="806873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איסור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ברירה שייך דווקא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במקרה שהפסולת 	שבתערובת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מרובה על האוכל.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-34105" y="3647370"/>
            <a:ext cx="8551036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כאשר מדובר בתערובת של שני סוגים של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מאכלים 	ששניהם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ראויים לאכילה, אין בכך איסור ברירה.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44</a:t>
              </a:r>
              <a:endParaRPr lang="he-IL" dirty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053680" y="5094525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rgbClr val="993300"/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188591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6" grpId="0"/>
      <p:bldP spid="16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48200" y="1565679"/>
            <a:ext cx="806873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  <a:tab pos="628650" algn="l"/>
              </a:tabLst>
            </a:pPr>
            <a:r>
              <a:rPr lang="he-IL" sz="3200" b="1" spc="30" dirty="0">
                <a:ln w="2540">
                  <a:solidFill>
                    <a:srgbClr val="002060"/>
                  </a:solidFill>
                </a:ln>
                <a:solidFill>
                  <a:srgbClr val="00518E"/>
                </a:solidFill>
                <a:effectLst>
                  <a:glow rad="101600">
                    <a:srgbClr val="00B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איסור ברירה שייך דווקא במקרה שהאוכל 	והפסולת מעורבים זה בזה.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740850"/>
            <a:ext cx="807104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6. תערובת</a:t>
            </a:r>
            <a:endParaRPr lang="he-IL" sz="4000" b="1" spc="20" dirty="0">
              <a:ln w="3175">
                <a:solidFill>
                  <a:srgbClr val="89358B"/>
                </a:solidFill>
              </a:ln>
              <a:solidFill>
                <a:srgbClr val="8E0000"/>
              </a:solidFill>
              <a:effectLst>
                <a:glow>
                  <a:srgbClr val="DE6B0C">
                    <a:lumMod val="75000"/>
                  </a:srgb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463798" y="2598536"/>
            <a:ext cx="806873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איסור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ברירה שייך דווקא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במקרה שהפסולת 	שבתערובת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מרובה על האוכל.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-34105" y="3647370"/>
            <a:ext cx="8551036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כאשר מדובר בתערובת של שני סוגים של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מאכלים 	ששניהם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ראויים לאכילה, אין בכך איסור ברירה.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44</a:t>
              </a:r>
              <a:endParaRPr lang="he-IL" dirty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231740" y="48513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6" name="קבוצה 15"/>
          <p:cNvGrpSpPr/>
          <p:nvPr/>
        </p:nvGrpSpPr>
        <p:grpSpPr>
          <a:xfrm>
            <a:off x="3325215" y="5399311"/>
            <a:ext cx="2481263" cy="1225550"/>
            <a:chOff x="4788024" y="2977708"/>
            <a:chExt cx="2481263" cy="1225550"/>
          </a:xfrm>
        </p:grpSpPr>
        <p:pic>
          <p:nvPicPr>
            <p:cNvPr id="20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TextBox 20">
              <a:hlinkClick r:id="" action="ppaction://hlinkshowjump?jump=nextslide"/>
            </p:cNvPr>
            <p:cNvSpPr txBox="1"/>
            <p:nvPr/>
          </p:nvSpPr>
          <p:spPr>
            <a:xfrm>
              <a:off x="5200563" y="3284984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>
              <a:defPPr>
                <a:defRPr lang="he-IL"/>
              </a:defPPr>
              <a:lvl1pPr marL="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he-IL" sz="3200" b="1" spc="20" dirty="0">
                  <a:ln w="3175">
                    <a:solidFill>
                      <a:srgbClr val="DE6B0C">
                        <a:lumMod val="75000"/>
                      </a:srgbClr>
                    </a:solidFill>
                  </a:ln>
                  <a:solidFill>
                    <a:srgbClr val="FF6600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8019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373786" y="1538748"/>
            <a:ext cx="8068730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  <a:tab pos="628650" algn="l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מותר למיין חפצים שונים לצורך שימוש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מיידי.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0070C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0323" y="548616"/>
            <a:ext cx="807104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7. מיון</a:t>
            </a:r>
            <a:endParaRPr lang="he-IL" sz="4000" b="1" spc="20" dirty="0">
              <a:ln w="3175">
                <a:solidFill>
                  <a:srgbClr val="89358B"/>
                </a:solidFill>
              </a:ln>
              <a:solidFill>
                <a:srgbClr val="8E0000"/>
              </a:solidFill>
              <a:effectLst>
                <a:glow>
                  <a:srgbClr val="DE6B0C">
                    <a:lumMod val="75000"/>
                  </a:srgb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389384" y="2258844"/>
            <a:ext cx="8068730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 חפצים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שאין הבדל ביניהם מבחינת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חשיבותם, 	כגון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סכו"ם, מותר למיינם גם אם אין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צורך 	להשתמש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בהם כרגע. 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-108519" y="3647370"/>
            <a:ext cx="8551036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אסור למיין כלל בשבת, אפילו לצורך שימוש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מיידי 	(משום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שכל אחד מהחפצים נחשב כפסולת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ביחס	לחפצים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האחרים המעורבים איתו).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45</a:t>
              </a:r>
              <a:endParaRPr lang="he-IL" dirty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053680" y="5094525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rgbClr val="993300"/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421270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6" grpId="0"/>
      <p:bldP spid="16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73786" y="1538748"/>
            <a:ext cx="806873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  <a:tab pos="628650" algn="l"/>
              </a:tabLst>
            </a:pPr>
            <a:r>
              <a:rPr lang="he-IL" sz="3200" b="1" spc="30" dirty="0">
                <a:ln w="2540">
                  <a:solidFill>
                    <a:srgbClr val="002060"/>
                  </a:solidFill>
                </a:ln>
                <a:solidFill>
                  <a:srgbClr val="00518E"/>
                </a:solidFill>
                <a:effectLst>
                  <a:glow rad="101600">
                    <a:srgbClr val="00B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מותר למיין חפצים שונים לצורך שימוש מיידי.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548616"/>
            <a:ext cx="807104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7. מיון</a:t>
            </a:r>
            <a:endParaRPr lang="he-IL" sz="4000" b="1" spc="20" dirty="0">
              <a:ln w="3175">
                <a:solidFill>
                  <a:srgbClr val="89358B"/>
                </a:solidFill>
              </a:ln>
              <a:solidFill>
                <a:srgbClr val="8E0000"/>
              </a:solidFill>
              <a:effectLst>
                <a:glow>
                  <a:srgbClr val="DE6B0C">
                    <a:lumMod val="75000"/>
                  </a:srgb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389384" y="2258844"/>
            <a:ext cx="8068730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 חפצים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שאין הבדל ביניהם מבחינת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חשיבותם, 	כגון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סכו"ם, מותר למיינם גם אם אין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צורך 	להשתמש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בהם כרגע. 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-108519" y="3647370"/>
            <a:ext cx="8551036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אסור למיין כלל בשבת, אפילו לצורך שימוש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מיידי 	(משום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שכל אחד מהחפצים נחשב כפסולת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ביחס	לחפצים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האחרים המעורבים איתו).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45</a:t>
              </a:r>
              <a:endParaRPr lang="he-IL" dirty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231740" y="48513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6" name="קבוצה 15"/>
          <p:cNvGrpSpPr/>
          <p:nvPr/>
        </p:nvGrpSpPr>
        <p:grpSpPr>
          <a:xfrm>
            <a:off x="3325215" y="5399311"/>
            <a:ext cx="2481263" cy="1225550"/>
            <a:chOff x="4788024" y="2977708"/>
            <a:chExt cx="2481263" cy="1225550"/>
          </a:xfrm>
        </p:grpSpPr>
        <p:pic>
          <p:nvPicPr>
            <p:cNvPr id="20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TextBox 20">
              <a:hlinkClick r:id="" action="ppaction://hlinkshowjump?jump=nextslide"/>
            </p:cNvPr>
            <p:cNvSpPr txBox="1"/>
            <p:nvPr/>
          </p:nvSpPr>
          <p:spPr>
            <a:xfrm>
              <a:off x="5200563" y="3284984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>
              <a:defPPr>
                <a:defRPr lang="he-IL"/>
              </a:defPPr>
              <a:lvl1pPr marL="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he-IL" sz="3200" b="1" spc="20" dirty="0">
                  <a:ln w="3175">
                    <a:solidFill>
                      <a:srgbClr val="DE6B0C">
                        <a:lumMod val="75000"/>
                      </a:srgbClr>
                    </a:solidFill>
                  </a:ln>
                  <a:solidFill>
                    <a:srgbClr val="FF6600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3468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73786" y="1538748"/>
            <a:ext cx="806873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  <a:tab pos="628650" algn="l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אסור לקלף פירות וירקות משום שמסיר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את 	הפסולת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מן האוכל ולא בורר אוכל מפסולת.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560826"/>
            <a:ext cx="807104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8. קילוף </a:t>
            </a:r>
            <a:r>
              <a:rPr lang="he-IL" sz="4000" b="1" spc="20" dirty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פירות וירקות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389384" y="2618892"/>
            <a:ext cx="806873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 אין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כל בעיה הלכתית בקילוף, משום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שאין 	אפשרות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להגיע לאוכל אלא על ידי הסרת הקליפה.</a:t>
            </a:r>
          </a:p>
        </p:txBody>
      </p:sp>
      <p:sp>
        <p:nvSpPr>
          <p:cNvPr id="14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-108519" y="3712709"/>
            <a:ext cx="8551036" cy="124649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ג.	קליפה שאינה ראויה לאכילה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- מותר להסירה</a:t>
            </a:r>
          </a:p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רק ביד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או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בכלי שאינו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מיוחד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לכך, ודווקא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סמוך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	לסעודה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44</a:t>
              </a:r>
              <a:endParaRPr lang="he-IL" dirty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053680" y="5094525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rgbClr val="993300"/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199601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6" grpId="0"/>
      <p:bldP spid="16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73786" y="1538748"/>
            <a:ext cx="806873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  <a:tab pos="628650" algn="l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א.	אסור לקלף פירות וירקות משום שמסיר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את 	הפסולת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מן האוכל ולא בורר אוכל מפסולת.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560826"/>
            <a:ext cx="807104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8. קילוף </a:t>
            </a:r>
            <a:r>
              <a:rPr lang="he-IL" sz="4000" b="1" spc="20" dirty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פירות וירקות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389384" y="2618892"/>
            <a:ext cx="806873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ב. אין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כל בעיה הלכתית בקילוף, משום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שאין 	אפשרות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להגיע לאוכל אלא על ידי הסרת הקליפה.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-108519" y="3712709"/>
            <a:ext cx="8551036" cy="124649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 w="2540">
                  <a:solidFill>
                    <a:srgbClr val="002060"/>
                  </a:solidFill>
                </a:ln>
                <a:solidFill>
                  <a:srgbClr val="00518E"/>
                </a:solidFill>
                <a:effectLst>
                  <a:glow rad="101600">
                    <a:srgbClr val="00B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קליפה שאינה ראויה לאכילה - מותר להסירה</a:t>
            </a:r>
          </a:p>
          <a:p>
            <a:pPr eaLnBrk="1" hangingPunct="1">
              <a:lnSpc>
                <a:spcPts val="3000"/>
              </a:lnSpc>
              <a:tabLst>
                <a:tab pos="354013" algn="r"/>
              </a:tabLst>
            </a:pPr>
            <a:r>
              <a:rPr lang="he-IL" sz="3200" b="1" spc="30" dirty="0">
                <a:ln w="2540">
                  <a:solidFill>
                    <a:srgbClr val="002060"/>
                  </a:solidFill>
                </a:ln>
                <a:solidFill>
                  <a:srgbClr val="00518E"/>
                </a:solidFill>
                <a:effectLst>
                  <a:glow rad="101600">
                    <a:srgbClr val="00B05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רק ביד או בכלי שאינו מיוחד לכך, ודווקא סמוך 	לסעודה.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 smtClean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44</a:t>
              </a:r>
              <a:endParaRPr lang="he-IL" dirty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3959984" y="5188808"/>
            <a:ext cx="2952328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7200" dirty="0" smtClean="0">
                <a:solidFill>
                  <a:schemeClr val="bg2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- סוף -</a:t>
            </a:r>
            <a:endParaRPr lang="he-IL" sz="7200" dirty="0">
              <a:solidFill>
                <a:schemeClr val="bg2">
                  <a:lumMod val="5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394" y="6373307"/>
            <a:ext cx="2011270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50" dirty="0" err="1" smtClean="0">
                <a:solidFill>
                  <a:srgbClr val="3399FF"/>
                </a:solidFill>
                <a:hlinkClick r:id="rId4"/>
              </a:rPr>
              <a:t>www.hemdatyamim.022.co.il</a:t>
            </a:r>
            <a:endParaRPr lang="he-IL" sz="1050" dirty="0">
              <a:solidFill>
                <a:srgbClr val="3399FF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231740" y="48513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sp>
        <p:nvSpPr>
          <p:cNvPr id="2" name="TextBox 1">
            <a:hlinkClick r:id="rId5"/>
          </p:cNvPr>
          <p:cNvSpPr txBox="1"/>
          <p:nvPr/>
        </p:nvSpPr>
        <p:spPr>
          <a:xfrm>
            <a:off x="2140284" y="5963192"/>
            <a:ext cx="270175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>
                <a:solidFill>
                  <a:srgbClr val="993300"/>
                </a:solidFill>
                <a:cs typeface="Agas" pitchFamily="2" charset="-79"/>
              </a:rPr>
              <a:t>מצגות וחומרי עזר נוספים</a:t>
            </a:r>
          </a:p>
          <a:p>
            <a:r>
              <a:rPr lang="he-IL" b="1" dirty="0" smtClean="0">
                <a:solidFill>
                  <a:srgbClr val="993300"/>
                </a:solidFill>
                <a:cs typeface="Agas" pitchFamily="2" charset="-79"/>
              </a:rPr>
              <a:t>באתר חמדת ימים</a:t>
            </a:r>
            <a:endParaRPr lang="he-IL" b="1" dirty="0">
              <a:solidFill>
                <a:srgbClr val="993300"/>
              </a:solidFill>
              <a:cs typeface="Agas" pitchFamily="2" charset="-79"/>
            </a:endParaRPr>
          </a:p>
        </p:txBody>
      </p:sp>
      <p:pic>
        <p:nvPicPr>
          <p:cNvPr id="1027" name="Picture 3" descr="D:\DOC\!\אברהם אביחי\תיקיה חדשה (2)\open_icon_library-standard-0.11\open_icon_library-standard\icons\png\64x64\actions\go-previous-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724" y="6180220"/>
            <a:ext cx="610242" cy="610242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6102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00"/>
                            </p:stCondLst>
                            <p:childTnLst>
                              <p:par>
                                <p:cTn id="15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6" dur="1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076C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8" dur="50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50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50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50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00"/>
                            </p:stCondLst>
                            <p:childTnLst>
                              <p:par>
                                <p:cTn id="3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77521E-7 L -0.05208 0.0037 L -0.01267 0.0037 L -0.0592 0.00555 L -0.03524 0.00555 L -0.05781 0.0037 " pathEditMode="relative" ptsTypes="AAAAAA">
                                      <p:cBhvr>
                                        <p:cTn id="32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5" presetClass="path" presetSubtype="0" accel="50000" decel="5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2.22222E-6 3.42276E-7 L -0.02344 0.00347 " pathEditMode="relative" rAng="0" ptsTypes="AA">
                                      <p:cBhvr>
                                        <p:cTn id="34" dur="3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6" grpId="1"/>
      <p:bldP spid="16" grpId="2"/>
      <p:bldP spid="16" grpId="3"/>
      <p:bldP spid="2" grpId="0"/>
      <p:bldP spid="2" grpId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3_צורת גל">
  <a:themeElements>
    <a:clrScheme name="התאמה אישית 70">
      <a:dk1>
        <a:srgbClr val="FF6600"/>
      </a:dk1>
      <a:lt1>
        <a:srgbClr val="DE6B0C"/>
      </a:lt1>
      <a:dk2>
        <a:srgbClr val="FF66CC"/>
      </a:dk2>
      <a:lt2>
        <a:srgbClr val="996633"/>
      </a:lt2>
      <a:accent1>
        <a:srgbClr val="FF9933"/>
      </a:accent1>
      <a:accent2>
        <a:srgbClr val="4584D3"/>
      </a:accent2>
      <a:accent3>
        <a:srgbClr val="5BD078"/>
      </a:accent3>
      <a:accent4>
        <a:srgbClr val="A5D028"/>
      </a:accent4>
      <a:accent5>
        <a:srgbClr val="BF4C00"/>
      </a:accent5>
      <a:accent6>
        <a:srgbClr val="05E0DB"/>
      </a:accent6>
      <a:hlink>
        <a:srgbClr val="0080FF"/>
      </a:hlink>
      <a:folHlink>
        <a:srgbClr val="BF4C00"/>
      </a:folHlink>
    </a:clrScheme>
    <a:fontScheme name="צורת גל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צורת גל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568</Words>
  <Application>Microsoft Office PowerPoint</Application>
  <PresentationFormat>‫הצגה על המסך (4:3)</PresentationFormat>
  <Paragraphs>186</Paragraphs>
  <Slides>17</Slides>
  <Notes>17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17</vt:i4>
      </vt:variant>
    </vt:vector>
  </HeadingPairs>
  <TitlesOfParts>
    <vt:vector size="18" baseType="lpstr">
      <vt:lpstr>3_צורת גל</vt:lpstr>
      <vt:lpstr>מצגת שאלות מסכמות על מלאכת בורר על פי הספר חמדת ימים חלק ב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האם מותר להשתמש בסכו"ם?</vt:lpstr>
      <vt:lpstr>האם מותר להשתמש בסכו"ם?</vt:lpstr>
      <vt:lpstr>מי שבורר לצורך מנה אחרונה שתוגש רק בסוף הסעודה - מתי מותר לו לברור?</vt:lpstr>
      <vt:lpstr>מי שבורר לצורך מנה אחרונה שתוגש רק בסוף הסעודה - מתי מותר לו לברור?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:description/>
  <cp:lastModifiedBy/>
  <cp:revision>1</cp:revision>
  <dcterms:created xsi:type="dcterms:W3CDTF">2014-03-07T13:28:42Z</dcterms:created>
  <dcterms:modified xsi:type="dcterms:W3CDTF">2014-04-07T19:44:03Z</dcterms:modified>
</cp:coreProperties>
</file>