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60" r:id="rId1"/>
  </p:sldMasterIdLst>
  <p:notesMasterIdLst>
    <p:notesMasterId r:id="rId33"/>
  </p:notesMasterIdLst>
  <p:sldIdLst>
    <p:sldId id="256" r:id="rId2"/>
    <p:sldId id="257" r:id="rId3"/>
    <p:sldId id="261" r:id="rId4"/>
    <p:sldId id="299" r:id="rId5"/>
    <p:sldId id="262" r:id="rId6"/>
    <p:sldId id="298" r:id="rId7"/>
    <p:sldId id="258" r:id="rId8"/>
    <p:sldId id="259" r:id="rId9"/>
    <p:sldId id="260" r:id="rId10"/>
    <p:sldId id="263" r:id="rId11"/>
    <p:sldId id="301" r:id="rId12"/>
    <p:sldId id="264" r:id="rId13"/>
    <p:sldId id="265" r:id="rId14"/>
    <p:sldId id="266" r:id="rId15"/>
    <p:sldId id="267" r:id="rId16"/>
    <p:sldId id="268" r:id="rId17"/>
    <p:sldId id="270" r:id="rId18"/>
    <p:sldId id="271" r:id="rId19"/>
    <p:sldId id="309" r:id="rId20"/>
    <p:sldId id="273" r:id="rId21"/>
    <p:sldId id="274" r:id="rId22"/>
    <p:sldId id="306" r:id="rId23"/>
    <p:sldId id="307" r:id="rId24"/>
    <p:sldId id="275" r:id="rId25"/>
    <p:sldId id="276" r:id="rId26"/>
    <p:sldId id="277" r:id="rId27"/>
    <p:sldId id="278" r:id="rId28"/>
    <p:sldId id="305" r:id="rId29"/>
    <p:sldId id="280" r:id="rId30"/>
    <p:sldId id="281" r:id="rId31"/>
    <p:sldId id="282" r:id="rId32"/>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m4X167VoTz/TrNH3jERhg==" hashData="/QDcsst40HjptbTtyb18DEdmJ2xOmKZxYh7fhgUY5tzt+rcFkmnWKnRGVsXzhHa8HEJWYIg8M2HmL+UYWx3Du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E38D"/>
    <a:srgbClr val="FF99CC"/>
    <a:srgbClr val="CC3399"/>
    <a:srgbClr val="CC00CC"/>
    <a:srgbClr val="99CCFF"/>
    <a:srgbClr val="660066"/>
    <a:srgbClr val="FF5050"/>
    <a:srgbClr val="000000"/>
    <a:srgbClr val="CCECFF"/>
    <a:srgbClr val="03FD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903" autoAdjust="0"/>
    <p:restoredTop sz="89247" autoAdjust="0"/>
  </p:normalViewPr>
  <p:slideViewPr>
    <p:cSldViewPr>
      <p:cViewPr varScale="1">
        <p:scale>
          <a:sx n="67" d="100"/>
          <a:sy n="67" d="100"/>
        </p:scale>
        <p:origin x="1578" y="12"/>
      </p:cViewPr>
      <p:guideLst>
        <p:guide orient="horz" pos="2160"/>
        <p:guide pos="2880"/>
      </p:guideLst>
    </p:cSldViewPr>
  </p:slideViewPr>
  <p:notesTextViewPr>
    <p:cViewPr>
      <p:scale>
        <a:sx n="1" d="1"/>
        <a:sy n="1" d="1"/>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dirty="0"/>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1BE6A6D3-AE93-49C0-96C4-FED016918469}" type="datetimeFigureOut">
              <a:rPr lang="he-IL" smtClean="0"/>
              <a:pPr/>
              <a:t>ב'/סיון/תשע"ו</a:t>
            </a:fld>
            <a:endParaRPr lang="he-IL" dirty="0"/>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dirty="0"/>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dirty="0"/>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7343EF5-3620-4A5C-BD1B-66464B0DFB94}" type="slidenum">
              <a:rPr lang="he-IL" smtClean="0"/>
              <a:pPr/>
              <a:t>‹#›</a:t>
            </a:fld>
            <a:endParaRPr lang="he-IL" dirty="0"/>
          </a:p>
        </p:txBody>
      </p:sp>
    </p:spTree>
    <p:extLst>
      <p:ext uri="{BB962C8B-B14F-4D97-AF65-F5344CB8AC3E}">
        <p14:creationId xmlns:p14="http://schemas.microsoft.com/office/powerpoint/2010/main" val="422687374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a:t>
            </a:fld>
            <a:endParaRPr lang="he-IL" dirty="0"/>
          </a:p>
        </p:txBody>
      </p:sp>
    </p:spTree>
    <p:extLst>
      <p:ext uri="{BB962C8B-B14F-4D97-AF65-F5344CB8AC3E}">
        <p14:creationId xmlns:p14="http://schemas.microsoft.com/office/powerpoint/2010/main" val="247962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3</a:t>
            </a:fld>
            <a:endParaRPr lang="he-IL" dirty="0"/>
          </a:p>
        </p:txBody>
      </p:sp>
    </p:spTree>
    <p:extLst>
      <p:ext uri="{BB962C8B-B14F-4D97-AF65-F5344CB8AC3E}">
        <p14:creationId xmlns:p14="http://schemas.microsoft.com/office/powerpoint/2010/main" val="3717582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4</a:t>
            </a:fld>
            <a:endParaRPr lang="he-IL" dirty="0"/>
          </a:p>
        </p:txBody>
      </p:sp>
    </p:spTree>
    <p:extLst>
      <p:ext uri="{BB962C8B-B14F-4D97-AF65-F5344CB8AC3E}">
        <p14:creationId xmlns:p14="http://schemas.microsoft.com/office/powerpoint/2010/main" val="2889197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5</a:t>
            </a:fld>
            <a:endParaRPr lang="he-IL" dirty="0"/>
          </a:p>
        </p:txBody>
      </p:sp>
    </p:spTree>
    <p:extLst>
      <p:ext uri="{BB962C8B-B14F-4D97-AF65-F5344CB8AC3E}">
        <p14:creationId xmlns:p14="http://schemas.microsoft.com/office/powerpoint/2010/main" val="3786018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6</a:t>
            </a:fld>
            <a:endParaRPr lang="he-IL" dirty="0"/>
          </a:p>
        </p:txBody>
      </p:sp>
    </p:spTree>
    <p:extLst>
      <p:ext uri="{BB962C8B-B14F-4D97-AF65-F5344CB8AC3E}">
        <p14:creationId xmlns:p14="http://schemas.microsoft.com/office/powerpoint/2010/main" val="22635694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7</a:t>
            </a:fld>
            <a:endParaRPr lang="he-IL" dirty="0"/>
          </a:p>
        </p:txBody>
      </p:sp>
    </p:spTree>
    <p:extLst>
      <p:ext uri="{BB962C8B-B14F-4D97-AF65-F5344CB8AC3E}">
        <p14:creationId xmlns:p14="http://schemas.microsoft.com/office/powerpoint/2010/main" val="3937357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8</a:t>
            </a:fld>
            <a:endParaRPr lang="he-IL" dirty="0"/>
          </a:p>
        </p:txBody>
      </p:sp>
    </p:spTree>
    <p:extLst>
      <p:ext uri="{BB962C8B-B14F-4D97-AF65-F5344CB8AC3E}">
        <p14:creationId xmlns:p14="http://schemas.microsoft.com/office/powerpoint/2010/main" val="3388486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9</a:t>
            </a:fld>
            <a:endParaRPr lang="he-IL" dirty="0"/>
          </a:p>
        </p:txBody>
      </p:sp>
    </p:spTree>
    <p:extLst>
      <p:ext uri="{BB962C8B-B14F-4D97-AF65-F5344CB8AC3E}">
        <p14:creationId xmlns:p14="http://schemas.microsoft.com/office/powerpoint/2010/main" val="1054623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10</a:t>
            </a:fld>
            <a:endParaRPr lang="he-IL" dirty="0"/>
          </a:p>
        </p:txBody>
      </p:sp>
    </p:spTree>
    <p:extLst>
      <p:ext uri="{BB962C8B-B14F-4D97-AF65-F5344CB8AC3E}">
        <p14:creationId xmlns:p14="http://schemas.microsoft.com/office/powerpoint/2010/main" val="3602774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12</a:t>
            </a:fld>
            <a:endParaRPr lang="he-IL" dirty="0"/>
          </a:p>
        </p:txBody>
      </p:sp>
    </p:spTree>
    <p:extLst>
      <p:ext uri="{BB962C8B-B14F-4D97-AF65-F5344CB8AC3E}">
        <p14:creationId xmlns:p14="http://schemas.microsoft.com/office/powerpoint/2010/main" val="736421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13</a:t>
            </a:fld>
            <a:endParaRPr lang="he-IL" dirty="0"/>
          </a:p>
        </p:txBody>
      </p:sp>
    </p:spTree>
    <p:extLst>
      <p:ext uri="{BB962C8B-B14F-4D97-AF65-F5344CB8AC3E}">
        <p14:creationId xmlns:p14="http://schemas.microsoft.com/office/powerpoint/2010/main" val="33488872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14</a:t>
            </a:fld>
            <a:endParaRPr lang="he-IL" dirty="0"/>
          </a:p>
        </p:txBody>
      </p:sp>
    </p:spTree>
    <p:extLst>
      <p:ext uri="{BB962C8B-B14F-4D97-AF65-F5344CB8AC3E}">
        <p14:creationId xmlns:p14="http://schemas.microsoft.com/office/powerpoint/2010/main" val="2218581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15</a:t>
            </a:fld>
            <a:endParaRPr lang="he-IL" dirty="0"/>
          </a:p>
        </p:txBody>
      </p:sp>
    </p:spTree>
    <p:extLst>
      <p:ext uri="{BB962C8B-B14F-4D97-AF65-F5344CB8AC3E}">
        <p14:creationId xmlns:p14="http://schemas.microsoft.com/office/powerpoint/2010/main" val="4206136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16</a:t>
            </a:fld>
            <a:endParaRPr lang="he-IL" dirty="0"/>
          </a:p>
        </p:txBody>
      </p:sp>
    </p:spTree>
    <p:extLst>
      <p:ext uri="{BB962C8B-B14F-4D97-AF65-F5344CB8AC3E}">
        <p14:creationId xmlns:p14="http://schemas.microsoft.com/office/powerpoint/2010/main" val="2570171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17</a:t>
            </a:fld>
            <a:endParaRPr lang="he-IL" dirty="0"/>
          </a:p>
        </p:txBody>
      </p:sp>
    </p:spTree>
    <p:extLst>
      <p:ext uri="{BB962C8B-B14F-4D97-AF65-F5344CB8AC3E}">
        <p14:creationId xmlns:p14="http://schemas.microsoft.com/office/powerpoint/2010/main" val="32765265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18</a:t>
            </a:fld>
            <a:endParaRPr lang="he-IL" dirty="0"/>
          </a:p>
        </p:txBody>
      </p:sp>
    </p:spTree>
    <p:extLst>
      <p:ext uri="{BB962C8B-B14F-4D97-AF65-F5344CB8AC3E}">
        <p14:creationId xmlns:p14="http://schemas.microsoft.com/office/powerpoint/2010/main" val="3371950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20</a:t>
            </a:fld>
            <a:endParaRPr lang="he-IL" dirty="0"/>
          </a:p>
        </p:txBody>
      </p:sp>
    </p:spTree>
    <p:extLst>
      <p:ext uri="{BB962C8B-B14F-4D97-AF65-F5344CB8AC3E}">
        <p14:creationId xmlns:p14="http://schemas.microsoft.com/office/powerpoint/2010/main" val="3775259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21</a:t>
            </a:fld>
            <a:endParaRPr lang="he-IL" dirty="0"/>
          </a:p>
        </p:txBody>
      </p:sp>
    </p:spTree>
    <p:extLst>
      <p:ext uri="{BB962C8B-B14F-4D97-AF65-F5344CB8AC3E}">
        <p14:creationId xmlns:p14="http://schemas.microsoft.com/office/powerpoint/2010/main" val="20421275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solidFill>
                  <a:prstClr val="black"/>
                </a:solidFill>
              </a:rPr>
              <a:pPr/>
              <a:t>22</a:t>
            </a:fld>
            <a:endParaRPr lang="he-IL" dirty="0">
              <a:solidFill>
                <a:prstClr val="black"/>
              </a:solidFill>
            </a:endParaRPr>
          </a:p>
        </p:txBody>
      </p:sp>
    </p:spTree>
    <p:extLst>
      <p:ext uri="{BB962C8B-B14F-4D97-AF65-F5344CB8AC3E}">
        <p14:creationId xmlns:p14="http://schemas.microsoft.com/office/powerpoint/2010/main" val="337195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25</a:t>
            </a:fld>
            <a:endParaRPr lang="he-IL" dirty="0"/>
          </a:p>
        </p:txBody>
      </p:sp>
    </p:spTree>
    <p:extLst>
      <p:ext uri="{BB962C8B-B14F-4D97-AF65-F5344CB8AC3E}">
        <p14:creationId xmlns:p14="http://schemas.microsoft.com/office/powerpoint/2010/main" val="12212012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26</a:t>
            </a:fld>
            <a:endParaRPr lang="he-IL" dirty="0"/>
          </a:p>
        </p:txBody>
      </p:sp>
    </p:spTree>
    <p:extLst>
      <p:ext uri="{BB962C8B-B14F-4D97-AF65-F5344CB8AC3E}">
        <p14:creationId xmlns:p14="http://schemas.microsoft.com/office/powerpoint/2010/main" val="9874695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27</a:t>
            </a:fld>
            <a:endParaRPr lang="he-IL" dirty="0"/>
          </a:p>
        </p:txBody>
      </p:sp>
    </p:spTree>
    <p:extLst>
      <p:ext uri="{BB962C8B-B14F-4D97-AF65-F5344CB8AC3E}">
        <p14:creationId xmlns:p14="http://schemas.microsoft.com/office/powerpoint/2010/main" val="3681418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28</a:t>
            </a:fld>
            <a:endParaRPr lang="he-IL" dirty="0"/>
          </a:p>
        </p:txBody>
      </p:sp>
    </p:spTree>
    <p:extLst>
      <p:ext uri="{BB962C8B-B14F-4D97-AF65-F5344CB8AC3E}">
        <p14:creationId xmlns:p14="http://schemas.microsoft.com/office/powerpoint/2010/main" val="33519813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29</a:t>
            </a:fld>
            <a:endParaRPr lang="he-IL" dirty="0"/>
          </a:p>
        </p:txBody>
      </p:sp>
    </p:spTree>
    <p:extLst>
      <p:ext uri="{BB962C8B-B14F-4D97-AF65-F5344CB8AC3E}">
        <p14:creationId xmlns:p14="http://schemas.microsoft.com/office/powerpoint/2010/main" val="14117342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30</a:t>
            </a:fld>
            <a:endParaRPr lang="he-IL" dirty="0"/>
          </a:p>
        </p:txBody>
      </p:sp>
    </p:spTree>
    <p:extLst>
      <p:ext uri="{BB962C8B-B14F-4D97-AF65-F5344CB8AC3E}">
        <p14:creationId xmlns:p14="http://schemas.microsoft.com/office/powerpoint/2010/main" val="25530222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7343EF5-3620-4A5C-BD1B-66464B0DFB94}" type="slidenum">
              <a:rPr lang="he-IL" smtClean="0"/>
              <a:pPr/>
              <a:t>31</a:t>
            </a:fld>
            <a:endParaRPr lang="he-IL" dirty="0"/>
          </a:p>
        </p:txBody>
      </p:sp>
    </p:spTree>
    <p:extLst>
      <p:ext uri="{BB962C8B-B14F-4D97-AF65-F5344CB8AC3E}">
        <p14:creationId xmlns:p14="http://schemas.microsoft.com/office/powerpoint/2010/main" val="3048919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r">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smtClean="0"/>
          </a:p>
        </p:txBody>
      </p:sp>
      <p:sp>
        <p:nvSpPr>
          <p:cNvPr id="4" name="Date Placeholder 3"/>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l">
              <a:defRPr sz="3200" b="0" cap="none"/>
            </a:lvl1pPr>
          </a:lstStyle>
          <a:p>
            <a:r>
              <a:rPr lang="he-IL" smtClean="0"/>
              <a:t>לחץ כדי לערוך סגנון כותרת של תבנית בסיס</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l">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he-IL" smtClean="0"/>
              <a:t>לחץ כדי לערוך סגנון כותרת של תבנית בסיס</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e-IL" smtClean="0"/>
              <a:t>לחץ כדי לערוך סגנון כותרת של תבנית בסיס</a:t>
            </a:r>
            <a:endParaRPr lang="en-US"/>
          </a:p>
        </p:txBody>
      </p:sp>
      <p:sp>
        <p:nvSpPr>
          <p:cNvPr id="3" name="Text Placeholder 2"/>
          <p:cNvSpPr>
            <a:spLocks noGrp="1"/>
          </p:cNvSpPr>
          <p:nvPr>
            <p:ph type="body" idx="1"/>
          </p:nvPr>
        </p:nvSpPr>
        <p:spPr>
          <a:xfrm>
            <a:off x="1009442" y="1812927"/>
            <a:ext cx="3471277"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Text Placeholder 4"/>
          <p:cNvSpPr>
            <a:spLocks noGrp="1"/>
          </p:cNvSpPr>
          <p:nvPr>
            <p:ph type="body" sz="quarter" idx="3"/>
          </p:nvPr>
        </p:nvSpPr>
        <p:spPr>
          <a:xfrm>
            <a:off x="4663280" y="1812927"/>
            <a:ext cx="347127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7" name="Date Placeholder 6"/>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8" name="Footer Placeholder 7"/>
          <p:cNvSpPr>
            <a:spLocks noGrp="1"/>
          </p:cNvSpPr>
          <p:nvPr>
            <p:ph type="ftr" sz="quarter" idx="11"/>
          </p:nvPr>
        </p:nvSpPr>
        <p:spPr/>
        <p:txBody>
          <a:bodyPr/>
          <a:lstStyle/>
          <a:p>
            <a:endParaRPr lang="he-IL" dirty="0"/>
          </a:p>
        </p:txBody>
      </p:sp>
      <p:sp>
        <p:nvSpPr>
          <p:cNvPr id="9" name="Slide Number Placeholder 8"/>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Date Placeholder 2"/>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3" name="Footer Placeholder 2"/>
          <p:cNvSpPr>
            <a:spLocks noGrp="1"/>
          </p:cNvSpPr>
          <p:nvPr>
            <p:ph type="ftr" sz="quarter" idx="11"/>
          </p:nvPr>
        </p:nvSpPr>
        <p:spPr/>
        <p:txBody>
          <a:bodyPr/>
          <a:lstStyle/>
          <a:p>
            <a:endParaRPr lang="he-IL" dirty="0"/>
          </a:p>
        </p:txBody>
      </p:sp>
      <p:sp>
        <p:nvSpPr>
          <p:cNvPr id="4" name="Slide Number Placeholder 3"/>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5469652" y="446087"/>
            <a:ext cx="2660650" cy="1185861"/>
          </a:xfrm>
        </p:spPr>
        <p:txBody>
          <a:bodyPr anchor="b"/>
          <a:lstStyle>
            <a:lvl1pPr algn="r">
              <a:defRPr sz="2400" b="0"/>
            </a:lvl1pPr>
          </a:lstStyle>
          <a:p>
            <a:r>
              <a:rPr lang="he-IL" smtClean="0"/>
              <a:t>לחץ כדי לערוך סגנון כותרת של תבנית בסיס</a:t>
            </a:r>
            <a:endParaRPr lang="en-US"/>
          </a:p>
        </p:txBody>
      </p:sp>
      <p:sp>
        <p:nvSpPr>
          <p:cNvPr id="3" name="Content Placeholder 2"/>
          <p:cNvSpPr>
            <a:spLocks noGrp="1"/>
          </p:cNvSpPr>
          <p:nvPr>
            <p:ph idx="1"/>
          </p:nvPr>
        </p:nvSpPr>
        <p:spPr>
          <a:xfrm>
            <a:off x="1043608"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Text Placeholder 3"/>
          <p:cNvSpPr>
            <a:spLocks noGrp="1"/>
          </p:cNvSpPr>
          <p:nvPr>
            <p:ph type="body" sz="half" idx="2"/>
          </p:nvPr>
        </p:nvSpPr>
        <p:spPr>
          <a:xfrm>
            <a:off x="546965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932040" y="1387058"/>
            <a:ext cx="3297953" cy="1113254"/>
          </a:xfrm>
        </p:spPr>
        <p:txBody>
          <a:bodyPr anchor="b">
            <a:normAutofit/>
          </a:bodyPr>
          <a:lstStyle>
            <a:lvl1pPr algn="r">
              <a:defRPr sz="2400" b="0"/>
            </a:lvl1pPr>
          </a:lstStyle>
          <a:p>
            <a:r>
              <a:rPr lang="he-IL" smtClean="0"/>
              <a:t>לחץ כדי לערוך סגנון כותרת של תבנית בסיס</a:t>
            </a:r>
            <a:endParaRPr lang="en-US"/>
          </a:p>
        </p:txBody>
      </p:sp>
      <p:sp>
        <p:nvSpPr>
          <p:cNvPr id="4" name="Text Placeholder 3"/>
          <p:cNvSpPr>
            <a:spLocks noGrp="1"/>
          </p:cNvSpPr>
          <p:nvPr>
            <p:ph type="body" sz="half" idx="2"/>
          </p:nvPr>
        </p:nvSpPr>
        <p:spPr>
          <a:xfrm>
            <a:off x="4932040" y="2500312"/>
            <a:ext cx="3297954"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0ED3C6CB-AE2E-4BB4-9005-8F1C73007570}" type="slidenum">
              <a:rPr lang="he-IL" smtClean="0"/>
              <a:pPr/>
              <a:t>‹#›</a:t>
            </a:fld>
            <a:endParaRPr lang="he-IL" dirty="0"/>
          </a:p>
        </p:txBody>
      </p:sp>
      <p:grpSp>
        <p:nvGrpSpPr>
          <p:cNvPr id="16" name="Group 15"/>
          <p:cNvGrpSpPr/>
          <p:nvPr/>
        </p:nvGrpSpPr>
        <p:grpSpPr>
          <a:xfrm flipH="1">
            <a:off x="2771800" y="994387"/>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8" name="Picture Placeholder 17"/>
          <p:cNvSpPr>
            <a:spLocks noGrp="1"/>
          </p:cNvSpPr>
          <p:nvPr>
            <p:ph type="pic" sz="quarter" idx="14"/>
          </p:nvPr>
        </p:nvSpPr>
        <p:spPr>
          <a:xfrm>
            <a:off x="1052285" y="1601512"/>
            <a:ext cx="3429000" cy="3429000"/>
          </a:xfrm>
          <a:prstGeom prst="ellipse">
            <a:avLst/>
          </a:prstGeom>
          <a:ln w="76200">
            <a:solidFill>
              <a:schemeClr val="tx2">
                <a:lumMod val="75000"/>
              </a:schemeClr>
            </a:solidFill>
          </a:ln>
        </p:spPr>
        <p:txBody>
          <a:bodyPr/>
          <a:lstStyle/>
          <a:p>
            <a:r>
              <a:rPr lang="he-IL" dirty="0" smtClean="0"/>
              <a:t>לחץ על הסמל כדי להוסיף תמונה</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rot="10800000">
            <a:off x="1009443" y="1807361"/>
            <a:ext cx="7123080" cy="4051437"/>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8838" y="675723"/>
            <a:ext cx="1472962" cy="5185328"/>
          </a:xfrm>
        </p:spPr>
        <p:txBody>
          <a:bodyPr vert="eaVert"/>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rot="10800000">
            <a:off x="2683014" y="675723"/>
            <a:ext cx="5467557" cy="5185327"/>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7F5487E1-FC4D-4536-BA21-8CDF6A848B93}" type="datetimeFigureOut">
              <a:rPr lang="he-IL" smtClean="0"/>
              <a:pPr/>
              <a:t>ב'/סיון/תשע"ו</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0ED3C6CB-AE2E-4BB4-9005-8F1C73007570}" type="slidenum">
              <a:rPr lang="he-IL" smtClean="0"/>
              <a:pPr/>
              <a:t>‹#›</a:t>
            </a:fld>
            <a:endParaRPr lang="he-IL"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56" name="Oval 55"/>
          <p:cNvSpPr>
            <a:spLocks noChangeAspect="1"/>
          </p:cNvSpPr>
          <p:nvPr/>
        </p:nvSpPr>
        <p:spPr>
          <a:xfrm>
            <a:off x="-69625" y="4004537"/>
            <a:ext cx="1743945" cy="1909234"/>
          </a:xfrm>
          <a:custGeom>
            <a:avLst/>
            <a:gdLst/>
            <a:ahLst/>
            <a:cxnLst/>
            <a:rect l="l" t="t" r="r" b="b"/>
            <a:pathLst>
              <a:path w="1743945" h="1909234">
                <a:moveTo>
                  <a:pt x="789328" y="0"/>
                </a:moveTo>
                <a:cubicBezTo>
                  <a:pt x="1316548" y="0"/>
                  <a:pt x="1743945" y="427397"/>
                  <a:pt x="1743945" y="954617"/>
                </a:cubicBezTo>
                <a:cubicBezTo>
                  <a:pt x="1743945" y="1481837"/>
                  <a:pt x="1316548" y="1909234"/>
                  <a:pt x="789328" y="1909234"/>
                </a:cubicBezTo>
                <a:cubicBezTo>
                  <a:pt x="461080" y="1909234"/>
                  <a:pt x="171527" y="1743562"/>
                  <a:pt x="0" y="1491086"/>
                </a:cubicBezTo>
                <a:lnTo>
                  <a:pt x="0" y="418149"/>
                </a:lnTo>
                <a:cubicBezTo>
                  <a:pt x="171527" y="165673"/>
                  <a:pt x="461080" y="0"/>
                  <a:pt x="789328"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53" name="Oval 52"/>
          <p:cNvSpPr>
            <a:spLocks noChangeAspect="1"/>
          </p:cNvSpPr>
          <p:nvPr/>
        </p:nvSpPr>
        <p:spPr>
          <a:xfrm>
            <a:off x="520638" y="1057271"/>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52" name="Oval 51"/>
          <p:cNvSpPr>
            <a:spLocks noChangeAspect="1"/>
          </p:cNvSpPr>
          <p:nvPr/>
        </p:nvSpPr>
        <p:spPr>
          <a:xfrm>
            <a:off x="1878729" y="244894"/>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54" name="Oval 53"/>
          <p:cNvSpPr>
            <a:spLocks noChangeAspect="1"/>
          </p:cNvSpPr>
          <p:nvPr/>
        </p:nvSpPr>
        <p:spPr>
          <a:xfrm>
            <a:off x="520637" y="5691096"/>
            <a:ext cx="1909234" cy="1193756"/>
          </a:xfrm>
          <a:custGeom>
            <a:avLst/>
            <a:gdLst/>
            <a:ahLst/>
            <a:cxnLst/>
            <a:rect l="l" t="t" r="r" b="b"/>
            <a:pathLst>
              <a:path w="1909234" h="1193756">
                <a:moveTo>
                  <a:pt x="954617" y="0"/>
                </a:moveTo>
                <a:cubicBezTo>
                  <a:pt x="1481837" y="0"/>
                  <a:pt x="1909234" y="427397"/>
                  <a:pt x="1909234" y="954617"/>
                </a:cubicBezTo>
                <a:cubicBezTo>
                  <a:pt x="1909234" y="1037305"/>
                  <a:pt x="1898721" y="1117537"/>
                  <a:pt x="1877819" y="1193756"/>
                </a:cubicBezTo>
                <a:lnTo>
                  <a:pt x="31415" y="1193756"/>
                </a:lnTo>
                <a:cubicBezTo>
                  <a:pt x="10513" y="1117537"/>
                  <a:pt x="0" y="1037305"/>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0" name="Oval 129"/>
          <p:cNvSpPr>
            <a:spLocks noChangeAspect="1"/>
          </p:cNvSpPr>
          <p:nvPr/>
        </p:nvSpPr>
        <p:spPr>
          <a:xfrm>
            <a:off x="-46711" y="-99748"/>
            <a:ext cx="1449107" cy="1677064"/>
          </a:xfrm>
          <a:custGeom>
            <a:avLst/>
            <a:gdLst/>
            <a:ahLst/>
            <a:cxnLst/>
            <a:rect l="l" t="t" r="r" b="b"/>
            <a:pathLst>
              <a:path w="1449107" h="1677064">
                <a:moveTo>
                  <a:pt x="0" y="0"/>
                </a:moveTo>
                <a:lnTo>
                  <a:pt x="1112019" y="0"/>
                </a:lnTo>
                <a:cubicBezTo>
                  <a:pt x="1319407" y="171874"/>
                  <a:pt x="1449107" y="432014"/>
                  <a:pt x="1449107" y="722447"/>
                </a:cubicBezTo>
                <a:cubicBezTo>
                  <a:pt x="1449107" y="1249667"/>
                  <a:pt x="1021710" y="1677064"/>
                  <a:pt x="494490" y="1677064"/>
                </a:cubicBezTo>
                <a:cubicBezTo>
                  <a:pt x="313232" y="1677064"/>
                  <a:pt x="143772" y="1626546"/>
                  <a:pt x="0" y="1537872"/>
                </a:cubicBezTo>
                <a:close/>
              </a:path>
            </a:pathLst>
          </a:custGeom>
          <a:solidFill>
            <a:schemeClr val="tx2">
              <a:lumMod val="75000"/>
              <a:alpha val="14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1" name="Oval 130"/>
          <p:cNvSpPr>
            <a:spLocks noChangeAspect="1"/>
          </p:cNvSpPr>
          <p:nvPr/>
        </p:nvSpPr>
        <p:spPr>
          <a:xfrm>
            <a:off x="924113" y="-199662"/>
            <a:ext cx="1909233" cy="1909233"/>
          </a:xfrm>
          <a:prstGeom prst="ellipse">
            <a:avLst/>
          </a:prstGeom>
          <a:solidFill>
            <a:schemeClr val="tx2">
              <a:lumMod val="75000"/>
              <a:alpha val="2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2" name="Oval 131"/>
          <p:cNvSpPr>
            <a:spLocks noChangeAspect="1"/>
          </p:cNvSpPr>
          <p:nvPr/>
        </p:nvSpPr>
        <p:spPr>
          <a:xfrm>
            <a:off x="0" y="622699"/>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3" name="Oval 132"/>
          <p:cNvSpPr>
            <a:spLocks noChangeAspect="1"/>
          </p:cNvSpPr>
          <p:nvPr/>
        </p:nvSpPr>
        <p:spPr>
          <a:xfrm>
            <a:off x="7497531" y="-99748"/>
            <a:ext cx="1694467" cy="1677064"/>
          </a:xfrm>
          <a:custGeom>
            <a:avLst/>
            <a:gdLst/>
            <a:ahLst/>
            <a:cxnLst/>
            <a:rect l="l" t="t" r="r" b="b"/>
            <a:pathLst>
              <a:path w="1694467" h="1677064">
                <a:moveTo>
                  <a:pt x="337088" y="0"/>
                </a:moveTo>
                <a:lnTo>
                  <a:pt x="1573463" y="0"/>
                </a:lnTo>
                <a:cubicBezTo>
                  <a:pt x="1618202" y="37449"/>
                  <a:pt x="1658454" y="79950"/>
                  <a:pt x="1694467" y="126010"/>
                </a:cubicBezTo>
                <a:lnTo>
                  <a:pt x="1694467" y="1318884"/>
                </a:lnTo>
                <a:cubicBezTo>
                  <a:pt x="1522840" y="1538397"/>
                  <a:pt x="1254922" y="1677064"/>
                  <a:pt x="954617" y="1677064"/>
                </a:cubicBezTo>
                <a:cubicBezTo>
                  <a:pt x="427397" y="1677064"/>
                  <a:pt x="0" y="1249667"/>
                  <a:pt x="0" y="722447"/>
                </a:cubicBezTo>
                <a:cubicBezTo>
                  <a:pt x="0" y="432014"/>
                  <a:pt x="129700" y="171874"/>
                  <a:pt x="337088" y="0"/>
                </a:cubicBezTo>
                <a:close/>
              </a:path>
            </a:pathLst>
          </a:custGeom>
          <a:solidFill>
            <a:schemeClr val="accent3">
              <a:lumMod val="60000"/>
              <a:lumOff val="40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4" name="Oval 133"/>
          <p:cNvSpPr>
            <a:spLocks noChangeAspect="1"/>
          </p:cNvSpPr>
          <p:nvPr/>
        </p:nvSpPr>
        <p:spPr>
          <a:xfrm>
            <a:off x="6117502" y="-99747"/>
            <a:ext cx="1909234" cy="1705448"/>
          </a:xfrm>
          <a:custGeom>
            <a:avLst/>
            <a:gdLst/>
            <a:ahLst/>
            <a:cxnLst/>
            <a:rect l="l" t="t" r="r" b="b"/>
            <a:pathLst>
              <a:path w="1909234" h="1705448">
                <a:moveTo>
                  <a:pt x="371490" y="0"/>
                </a:moveTo>
                <a:lnTo>
                  <a:pt x="1537745" y="0"/>
                </a:lnTo>
                <a:cubicBezTo>
                  <a:pt x="1764760" y="171517"/>
                  <a:pt x="1909234" y="444302"/>
                  <a:pt x="1909234" y="750831"/>
                </a:cubicBezTo>
                <a:cubicBezTo>
                  <a:pt x="1909234" y="1278051"/>
                  <a:pt x="1481837" y="1705448"/>
                  <a:pt x="954617" y="1705448"/>
                </a:cubicBezTo>
                <a:cubicBezTo>
                  <a:pt x="427397" y="1705448"/>
                  <a:pt x="0" y="1278051"/>
                  <a:pt x="0" y="750831"/>
                </a:cubicBezTo>
                <a:cubicBezTo>
                  <a:pt x="0" y="444302"/>
                  <a:pt x="144474" y="171517"/>
                  <a:pt x="371490" y="0"/>
                </a:cubicBezTo>
                <a:close/>
              </a:path>
            </a:pathLst>
          </a:cu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5" name="Oval 134"/>
          <p:cNvSpPr>
            <a:spLocks noChangeAspect="1"/>
          </p:cNvSpPr>
          <p:nvPr/>
        </p:nvSpPr>
        <p:spPr>
          <a:xfrm>
            <a:off x="7494454" y="1057270"/>
            <a:ext cx="1697544" cy="1909234"/>
          </a:xfrm>
          <a:custGeom>
            <a:avLst/>
            <a:gdLst/>
            <a:ahLst/>
            <a:cxnLst/>
            <a:rect l="l" t="t" r="r" b="b"/>
            <a:pathLst>
              <a:path w="1697544" h="1909234">
                <a:moveTo>
                  <a:pt x="954617" y="0"/>
                </a:moveTo>
                <a:cubicBezTo>
                  <a:pt x="1256666" y="0"/>
                  <a:pt x="1525952" y="140283"/>
                  <a:pt x="1697544" y="361910"/>
                </a:cubicBezTo>
                <a:lnTo>
                  <a:pt x="1697544" y="1547324"/>
                </a:lnTo>
                <a:cubicBezTo>
                  <a:pt x="1525952" y="1768951"/>
                  <a:pt x="1256666" y="1909234"/>
                  <a:pt x="954617" y="1909234"/>
                </a:cubicBezTo>
                <a:cubicBezTo>
                  <a:pt x="427397" y="1909234"/>
                  <a:pt x="0" y="1481837"/>
                  <a:pt x="0" y="954617"/>
                </a:cubicBezTo>
                <a:cubicBezTo>
                  <a:pt x="0" y="427397"/>
                  <a:pt x="427397" y="0"/>
                  <a:pt x="954617" y="0"/>
                </a:cubicBezTo>
                <a:close/>
              </a:path>
            </a:pathLst>
          </a:cu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6" name="Oval 135"/>
          <p:cNvSpPr>
            <a:spLocks noChangeAspect="1"/>
          </p:cNvSpPr>
          <p:nvPr/>
        </p:nvSpPr>
        <p:spPr>
          <a:xfrm>
            <a:off x="8056674" y="5102307"/>
            <a:ext cx="1137194" cy="1759729"/>
          </a:xfrm>
          <a:custGeom>
            <a:avLst/>
            <a:gdLst/>
            <a:ahLst/>
            <a:cxnLst/>
            <a:rect l="l" t="t" r="r" b="b"/>
            <a:pathLst>
              <a:path w="1137194" h="1759729">
                <a:moveTo>
                  <a:pt x="954617" y="0"/>
                </a:moveTo>
                <a:cubicBezTo>
                  <a:pt x="1017088" y="0"/>
                  <a:pt x="1078157" y="6001"/>
                  <a:pt x="1137194" y="17897"/>
                </a:cubicBezTo>
                <a:lnTo>
                  <a:pt x="1137194" y="1759729"/>
                </a:lnTo>
                <a:lnTo>
                  <a:pt x="443151" y="1759729"/>
                </a:lnTo>
                <a:cubicBezTo>
                  <a:pt x="176544" y="1591075"/>
                  <a:pt x="0" y="1293463"/>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7" name="Oval 136"/>
          <p:cNvSpPr>
            <a:spLocks noChangeAspect="1"/>
          </p:cNvSpPr>
          <p:nvPr/>
        </p:nvSpPr>
        <p:spPr>
          <a:xfrm>
            <a:off x="6661711" y="4324873"/>
            <a:ext cx="1909233" cy="1909233"/>
          </a:xfrm>
          <a:prstGeom prst="ellipse">
            <a:avLst/>
          </a:prstGeom>
          <a:solidFill>
            <a:schemeClr val="tx2">
              <a:lumMod val="75000"/>
              <a:alpha val="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8" name="Oval 137"/>
          <p:cNvSpPr>
            <a:spLocks noChangeAspect="1"/>
          </p:cNvSpPr>
          <p:nvPr/>
        </p:nvSpPr>
        <p:spPr>
          <a:xfrm>
            <a:off x="-69625" y="4910727"/>
            <a:ext cx="1353860" cy="1909234"/>
          </a:xfrm>
          <a:custGeom>
            <a:avLst/>
            <a:gdLst/>
            <a:ahLst/>
            <a:cxnLst/>
            <a:rect l="l" t="t" r="r" b="b"/>
            <a:pathLst>
              <a:path w="1353860" h="1909234">
                <a:moveTo>
                  <a:pt x="399243" y="0"/>
                </a:moveTo>
                <a:cubicBezTo>
                  <a:pt x="926463" y="0"/>
                  <a:pt x="1353860" y="427397"/>
                  <a:pt x="1353860" y="954617"/>
                </a:cubicBezTo>
                <a:cubicBezTo>
                  <a:pt x="1353860" y="1481837"/>
                  <a:pt x="926463" y="1909234"/>
                  <a:pt x="399243" y="1909234"/>
                </a:cubicBezTo>
                <a:cubicBezTo>
                  <a:pt x="256544" y="1909234"/>
                  <a:pt x="121158" y="1877924"/>
                  <a:pt x="0" y="1820890"/>
                </a:cubicBezTo>
                <a:lnTo>
                  <a:pt x="0" y="88345"/>
                </a:lnTo>
                <a:cubicBezTo>
                  <a:pt x="121158" y="31311"/>
                  <a:pt x="256544" y="0"/>
                  <a:pt x="399243"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39" name="Oval 138"/>
          <p:cNvSpPr>
            <a:spLocks noChangeAspect="1"/>
          </p:cNvSpPr>
          <p:nvPr/>
        </p:nvSpPr>
        <p:spPr>
          <a:xfrm>
            <a:off x="708471" y="4752297"/>
            <a:ext cx="1909233" cy="1909233"/>
          </a:xfrm>
          <a:prstGeom prst="ellipse">
            <a:avLst/>
          </a:pr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40" name="Oval 139"/>
          <p:cNvSpPr>
            <a:spLocks noChangeAspect="1"/>
          </p:cNvSpPr>
          <p:nvPr/>
        </p:nvSpPr>
        <p:spPr>
          <a:xfrm>
            <a:off x="6117503" y="745949"/>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41" name="Oval 140"/>
          <p:cNvSpPr>
            <a:spLocks noChangeAspect="1"/>
          </p:cNvSpPr>
          <p:nvPr/>
        </p:nvSpPr>
        <p:spPr>
          <a:xfrm>
            <a:off x="6459053" y="5102307"/>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118" name="Oval 117"/>
          <p:cNvSpPr>
            <a:spLocks noChangeAspect="1"/>
          </p:cNvSpPr>
          <p:nvPr/>
        </p:nvSpPr>
        <p:spPr>
          <a:xfrm>
            <a:off x="8398204" y="559822"/>
            <a:ext cx="793794" cy="1252918"/>
          </a:xfrm>
          <a:custGeom>
            <a:avLst/>
            <a:gdLst/>
            <a:ahLst/>
            <a:cxnLst/>
            <a:rect l="l" t="t" r="r" b="b"/>
            <a:pathLst>
              <a:path w="793794" h="1252918">
                <a:moveTo>
                  <a:pt x="626459" y="0"/>
                </a:moveTo>
                <a:cubicBezTo>
                  <a:pt x="684682" y="0"/>
                  <a:pt x="741049" y="7943"/>
                  <a:pt x="793794" y="25480"/>
                </a:cubicBezTo>
                <a:lnTo>
                  <a:pt x="793794" y="1227438"/>
                </a:lnTo>
                <a:cubicBezTo>
                  <a:pt x="741049" y="1244975"/>
                  <a:pt x="684682" y="1252918"/>
                  <a:pt x="626459" y="1252918"/>
                </a:cubicBezTo>
                <a:cubicBezTo>
                  <a:pt x="280475" y="1252918"/>
                  <a:pt x="0" y="972443"/>
                  <a:pt x="0" y="626459"/>
                </a:cubicBezTo>
                <a:cubicBezTo>
                  <a:pt x="0" y="280475"/>
                  <a:pt x="280475" y="0"/>
                  <a:pt x="626459"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9" name="Oval 118"/>
          <p:cNvSpPr>
            <a:spLocks noChangeAspect="1"/>
          </p:cNvSpPr>
          <p:nvPr/>
        </p:nvSpPr>
        <p:spPr>
          <a:xfrm>
            <a:off x="6350100" y="168473"/>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0" name="Oval 119"/>
          <p:cNvSpPr>
            <a:spLocks noChangeAspect="1"/>
          </p:cNvSpPr>
          <p:nvPr/>
        </p:nvSpPr>
        <p:spPr>
          <a:xfrm>
            <a:off x="6872127" y="1412606"/>
            <a:ext cx="1218253" cy="1218253"/>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1" name="Oval 120"/>
          <p:cNvSpPr>
            <a:spLocks noChangeAspect="1"/>
          </p:cNvSpPr>
          <p:nvPr/>
        </p:nvSpPr>
        <p:spPr>
          <a:xfrm>
            <a:off x="7219068" y="2011888"/>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2" name="Oval 121"/>
          <p:cNvSpPr>
            <a:spLocks noChangeAspect="1"/>
          </p:cNvSpPr>
          <p:nvPr/>
        </p:nvSpPr>
        <p:spPr>
          <a:xfrm>
            <a:off x="7749416" y="2623595"/>
            <a:ext cx="721308" cy="721308"/>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3" name="Oval 122"/>
          <p:cNvSpPr>
            <a:spLocks noChangeAspect="1"/>
          </p:cNvSpPr>
          <p:nvPr/>
        </p:nvSpPr>
        <p:spPr>
          <a:xfrm>
            <a:off x="685054" y="-139015"/>
            <a:ext cx="1193676" cy="697815"/>
          </a:xfrm>
          <a:custGeom>
            <a:avLst/>
            <a:gdLst/>
            <a:ahLst/>
            <a:cxnLst/>
            <a:rect l="l" t="t" r="r" b="b"/>
            <a:pathLst>
              <a:path w="1193676" h="697815">
                <a:moveTo>
                  <a:pt x="10179" y="0"/>
                </a:moveTo>
                <a:lnTo>
                  <a:pt x="1183497" y="0"/>
                </a:lnTo>
                <a:cubicBezTo>
                  <a:pt x="1190746" y="32633"/>
                  <a:pt x="1193676" y="66463"/>
                  <a:pt x="1193676" y="100977"/>
                </a:cubicBezTo>
                <a:cubicBezTo>
                  <a:pt x="1193676" y="430602"/>
                  <a:pt x="926463" y="697815"/>
                  <a:pt x="596838" y="697815"/>
                </a:cubicBezTo>
                <a:cubicBezTo>
                  <a:pt x="267213" y="697815"/>
                  <a:pt x="0" y="430602"/>
                  <a:pt x="0" y="100977"/>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4" name="Oval 123"/>
          <p:cNvSpPr>
            <a:spLocks noChangeAspect="1"/>
          </p:cNvSpPr>
          <p:nvPr/>
        </p:nvSpPr>
        <p:spPr>
          <a:xfrm>
            <a:off x="1502638" y="-139015"/>
            <a:ext cx="1029028" cy="459889"/>
          </a:xfrm>
          <a:custGeom>
            <a:avLst/>
            <a:gdLst/>
            <a:ahLst/>
            <a:cxnLst/>
            <a:rect l="l" t="t" r="r" b="b"/>
            <a:pathLst>
              <a:path w="1029028" h="459889">
                <a:moveTo>
                  <a:pt x="0" y="0"/>
                </a:moveTo>
                <a:lnTo>
                  <a:pt x="1029028" y="0"/>
                </a:lnTo>
                <a:cubicBezTo>
                  <a:pt x="1001386" y="259074"/>
                  <a:pt x="781401" y="459889"/>
                  <a:pt x="514514" y="459889"/>
                </a:cubicBezTo>
                <a:cubicBezTo>
                  <a:pt x="247627" y="459889"/>
                  <a:pt x="27642" y="259074"/>
                  <a:pt x="0"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5" name="Oval 124"/>
          <p:cNvSpPr>
            <a:spLocks noChangeAspect="1"/>
          </p:cNvSpPr>
          <p:nvPr/>
        </p:nvSpPr>
        <p:spPr>
          <a:xfrm>
            <a:off x="-69624" y="-139015"/>
            <a:ext cx="590263" cy="612289"/>
          </a:xfrm>
          <a:custGeom>
            <a:avLst/>
            <a:gdLst/>
            <a:ahLst/>
            <a:cxnLst/>
            <a:rect l="l" t="t" r="r" b="b"/>
            <a:pathLst>
              <a:path w="590263" h="612289">
                <a:moveTo>
                  <a:pt x="0" y="0"/>
                </a:moveTo>
                <a:lnTo>
                  <a:pt x="581024" y="0"/>
                </a:lnTo>
                <a:cubicBezTo>
                  <a:pt x="587493" y="29611"/>
                  <a:pt x="590263" y="60308"/>
                  <a:pt x="590263" y="91651"/>
                </a:cubicBezTo>
                <a:cubicBezTo>
                  <a:pt x="590263" y="379191"/>
                  <a:pt x="357165" y="612289"/>
                  <a:pt x="69625" y="612289"/>
                </a:cubicBezTo>
                <a:lnTo>
                  <a:pt x="0" y="605270"/>
                </a:ln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6" name="Oval 125"/>
          <p:cNvSpPr>
            <a:spLocks noChangeAspect="1"/>
          </p:cNvSpPr>
          <p:nvPr/>
        </p:nvSpPr>
        <p:spPr>
          <a:xfrm>
            <a:off x="277432" y="4283744"/>
            <a:ext cx="1396887" cy="1396887"/>
          </a:xfrm>
          <a:prstGeom prst="ellipse">
            <a:avLst/>
          </a:pr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7" name="Oval 126"/>
          <p:cNvSpPr>
            <a:spLocks noChangeAspect="1"/>
          </p:cNvSpPr>
          <p:nvPr/>
        </p:nvSpPr>
        <p:spPr>
          <a:xfrm>
            <a:off x="5792131" y="6451926"/>
            <a:ext cx="1115939" cy="443769"/>
          </a:xfrm>
          <a:custGeom>
            <a:avLst/>
            <a:gdLst/>
            <a:ahLst/>
            <a:cxnLst/>
            <a:rect l="l" t="t" r="r" b="b"/>
            <a:pathLst>
              <a:path w="1115939" h="443769">
                <a:moveTo>
                  <a:pt x="557969" y="0"/>
                </a:moveTo>
                <a:cubicBezTo>
                  <a:pt x="830120" y="0"/>
                  <a:pt x="1058049" y="189335"/>
                  <a:pt x="1115939" y="443769"/>
                </a:cubicBezTo>
                <a:lnTo>
                  <a:pt x="0" y="443769"/>
                </a:lnTo>
                <a:cubicBezTo>
                  <a:pt x="57889" y="189335"/>
                  <a:pt x="285818" y="0"/>
                  <a:pt x="55796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8" name="Oval 127"/>
          <p:cNvSpPr>
            <a:spLocks noChangeAspect="1"/>
          </p:cNvSpPr>
          <p:nvPr/>
        </p:nvSpPr>
        <p:spPr>
          <a:xfrm>
            <a:off x="6127999" y="6370801"/>
            <a:ext cx="1237019" cy="524894"/>
          </a:xfrm>
          <a:custGeom>
            <a:avLst/>
            <a:gdLst/>
            <a:ahLst/>
            <a:cxnLst/>
            <a:rect l="l" t="t" r="r" b="b"/>
            <a:pathLst>
              <a:path w="1237019" h="524894">
                <a:moveTo>
                  <a:pt x="618509" y="0"/>
                </a:moveTo>
                <a:cubicBezTo>
                  <a:pt x="930325" y="0"/>
                  <a:pt x="1189147" y="226891"/>
                  <a:pt x="1237019" y="524894"/>
                </a:cubicBezTo>
                <a:lnTo>
                  <a:pt x="0" y="524894"/>
                </a:lnTo>
                <a:cubicBezTo>
                  <a:pt x="47872" y="226891"/>
                  <a:pt x="306694" y="0"/>
                  <a:pt x="61850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29" name="Oval 128"/>
          <p:cNvSpPr>
            <a:spLocks noChangeAspect="1"/>
          </p:cNvSpPr>
          <p:nvPr/>
        </p:nvSpPr>
        <p:spPr>
          <a:xfrm>
            <a:off x="7577655" y="6370802"/>
            <a:ext cx="1211408" cy="524893"/>
          </a:xfrm>
          <a:custGeom>
            <a:avLst/>
            <a:gdLst/>
            <a:ahLst/>
            <a:cxnLst/>
            <a:rect l="l" t="t" r="r" b="b"/>
            <a:pathLst>
              <a:path w="1211408" h="524893">
                <a:moveTo>
                  <a:pt x="605704" y="0"/>
                </a:moveTo>
                <a:cubicBezTo>
                  <a:pt x="914574" y="0"/>
                  <a:pt x="1170243" y="227782"/>
                  <a:pt x="1211408" y="524893"/>
                </a:cubicBezTo>
                <a:lnTo>
                  <a:pt x="0" y="524893"/>
                </a:lnTo>
                <a:cubicBezTo>
                  <a:pt x="41165" y="227782"/>
                  <a:pt x="296834" y="0"/>
                  <a:pt x="605704"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97" name="Oval 96"/>
          <p:cNvSpPr>
            <a:spLocks noChangeAspect="1"/>
          </p:cNvSpPr>
          <p:nvPr/>
        </p:nvSpPr>
        <p:spPr>
          <a:xfrm>
            <a:off x="11073" y="4903947"/>
            <a:ext cx="611230" cy="611230"/>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98" name="Oval 97"/>
          <p:cNvSpPr>
            <a:spLocks noChangeAspect="1"/>
          </p:cNvSpPr>
          <p:nvPr/>
        </p:nvSpPr>
        <p:spPr>
          <a:xfrm>
            <a:off x="-69625" y="6134530"/>
            <a:ext cx="778097" cy="750322"/>
          </a:xfrm>
          <a:custGeom>
            <a:avLst/>
            <a:gdLst/>
            <a:ahLst/>
            <a:cxnLst/>
            <a:rect l="l" t="t" r="r" b="b"/>
            <a:pathLst>
              <a:path w="778097" h="750322">
                <a:moveTo>
                  <a:pt x="261411" y="0"/>
                </a:moveTo>
                <a:cubicBezTo>
                  <a:pt x="546769" y="0"/>
                  <a:pt x="778097" y="231328"/>
                  <a:pt x="778097" y="516686"/>
                </a:cubicBezTo>
                <a:cubicBezTo>
                  <a:pt x="778097" y="601179"/>
                  <a:pt x="757816" y="680934"/>
                  <a:pt x="719843" y="750322"/>
                </a:cubicBezTo>
                <a:lnTo>
                  <a:pt x="0" y="750322"/>
                </a:lnTo>
                <a:lnTo>
                  <a:pt x="0" y="73330"/>
                </a:lnTo>
                <a:cubicBezTo>
                  <a:pt x="75863" y="26083"/>
                  <a:pt x="165591" y="0"/>
                  <a:pt x="261411"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99" name="Oval 98"/>
          <p:cNvSpPr>
            <a:spLocks noChangeAspect="1"/>
          </p:cNvSpPr>
          <p:nvPr/>
        </p:nvSpPr>
        <p:spPr>
          <a:xfrm>
            <a:off x="-69625" y="5120536"/>
            <a:ext cx="563524" cy="897560"/>
          </a:xfrm>
          <a:custGeom>
            <a:avLst/>
            <a:gdLst/>
            <a:ahLst/>
            <a:cxnLst/>
            <a:rect l="l" t="t" r="r" b="b"/>
            <a:pathLst>
              <a:path w="563524" h="897560">
                <a:moveTo>
                  <a:pt x="114744" y="0"/>
                </a:moveTo>
                <a:cubicBezTo>
                  <a:pt x="362598" y="0"/>
                  <a:pt x="563524" y="200926"/>
                  <a:pt x="563524" y="448780"/>
                </a:cubicBezTo>
                <a:cubicBezTo>
                  <a:pt x="563524" y="696634"/>
                  <a:pt x="362598" y="897560"/>
                  <a:pt x="114744" y="897560"/>
                </a:cubicBezTo>
                <a:cubicBezTo>
                  <a:pt x="74918" y="897560"/>
                  <a:pt x="36304" y="892373"/>
                  <a:pt x="0" y="880900"/>
                </a:cubicBezTo>
                <a:lnTo>
                  <a:pt x="0" y="16661"/>
                </a:lnTo>
                <a:cubicBezTo>
                  <a:pt x="36304" y="5188"/>
                  <a:pt x="74918" y="0"/>
                  <a:pt x="114744"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0" name="Oval 99"/>
          <p:cNvSpPr>
            <a:spLocks noChangeAspect="1"/>
          </p:cNvSpPr>
          <p:nvPr/>
        </p:nvSpPr>
        <p:spPr>
          <a:xfrm>
            <a:off x="-25758" y="444347"/>
            <a:ext cx="598416" cy="905704"/>
          </a:xfrm>
          <a:custGeom>
            <a:avLst/>
            <a:gdLst/>
            <a:ahLst/>
            <a:cxnLst/>
            <a:rect l="l" t="t" r="r" b="b"/>
            <a:pathLst>
              <a:path w="598416" h="905704">
                <a:moveTo>
                  <a:pt x="145564" y="0"/>
                </a:moveTo>
                <a:cubicBezTo>
                  <a:pt x="395667" y="0"/>
                  <a:pt x="598416" y="202749"/>
                  <a:pt x="598416" y="452852"/>
                </a:cubicBezTo>
                <a:cubicBezTo>
                  <a:pt x="598416" y="702955"/>
                  <a:pt x="395667" y="905704"/>
                  <a:pt x="145564" y="905704"/>
                </a:cubicBezTo>
                <a:cubicBezTo>
                  <a:pt x="94398" y="905704"/>
                  <a:pt x="45214" y="897218"/>
                  <a:pt x="0" y="879648"/>
                </a:cubicBezTo>
                <a:lnTo>
                  <a:pt x="0" y="26056"/>
                </a:lnTo>
                <a:cubicBezTo>
                  <a:pt x="45214" y="8486"/>
                  <a:pt x="94398" y="0"/>
                  <a:pt x="145564" y="0"/>
                </a:cubicBezTo>
                <a:close/>
              </a:path>
            </a:pathLst>
          </a:cu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1" name="Oval 100"/>
          <p:cNvSpPr>
            <a:spLocks noChangeAspect="1"/>
          </p:cNvSpPr>
          <p:nvPr/>
        </p:nvSpPr>
        <p:spPr>
          <a:xfrm>
            <a:off x="474208" y="798754"/>
            <a:ext cx="910817" cy="910817"/>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2" name="Oval 101"/>
          <p:cNvSpPr>
            <a:spLocks noChangeAspect="1"/>
          </p:cNvSpPr>
          <p:nvPr/>
        </p:nvSpPr>
        <p:spPr>
          <a:xfrm>
            <a:off x="319223" y="1414221"/>
            <a:ext cx="772993" cy="772993"/>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3" name="Oval 102"/>
          <p:cNvSpPr>
            <a:spLocks noChangeAspect="1"/>
          </p:cNvSpPr>
          <p:nvPr/>
        </p:nvSpPr>
        <p:spPr>
          <a:xfrm>
            <a:off x="371257" y="1848944"/>
            <a:ext cx="610366" cy="610366"/>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4" name="Oval 103"/>
          <p:cNvSpPr>
            <a:spLocks noChangeAspect="1"/>
          </p:cNvSpPr>
          <p:nvPr/>
        </p:nvSpPr>
        <p:spPr>
          <a:xfrm>
            <a:off x="154676" y="1881643"/>
            <a:ext cx="521764" cy="52176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5" name="Oval 104"/>
          <p:cNvSpPr>
            <a:spLocks noChangeAspect="1"/>
          </p:cNvSpPr>
          <p:nvPr/>
        </p:nvSpPr>
        <p:spPr>
          <a:xfrm>
            <a:off x="7302517" y="-99748"/>
            <a:ext cx="910818" cy="750833"/>
          </a:xfrm>
          <a:custGeom>
            <a:avLst/>
            <a:gdLst/>
            <a:ahLst/>
            <a:cxnLst/>
            <a:rect l="l" t="t" r="r" b="b"/>
            <a:pathLst>
              <a:path w="910818" h="750833">
                <a:moveTo>
                  <a:pt x="111441" y="0"/>
                </a:moveTo>
                <a:lnTo>
                  <a:pt x="799378" y="0"/>
                </a:lnTo>
                <a:cubicBezTo>
                  <a:pt x="869408" y="78400"/>
                  <a:pt x="910818" y="182076"/>
                  <a:pt x="910818" y="295424"/>
                </a:cubicBezTo>
                <a:cubicBezTo>
                  <a:pt x="910818" y="546939"/>
                  <a:pt x="706924" y="750833"/>
                  <a:pt x="455409" y="750833"/>
                </a:cubicBezTo>
                <a:cubicBezTo>
                  <a:pt x="203894" y="750833"/>
                  <a:pt x="0" y="546939"/>
                  <a:pt x="0" y="295424"/>
                </a:cubicBezTo>
                <a:cubicBezTo>
                  <a:pt x="0" y="182076"/>
                  <a:pt x="41410" y="78400"/>
                  <a:pt x="111441"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6" name="Oval 105"/>
          <p:cNvSpPr>
            <a:spLocks noChangeAspect="1"/>
          </p:cNvSpPr>
          <p:nvPr/>
        </p:nvSpPr>
        <p:spPr>
          <a:xfrm>
            <a:off x="8718124" y="-99748"/>
            <a:ext cx="473874" cy="613011"/>
          </a:xfrm>
          <a:custGeom>
            <a:avLst/>
            <a:gdLst/>
            <a:ahLst/>
            <a:cxnLst/>
            <a:rect l="l" t="t" r="r" b="b"/>
            <a:pathLst>
              <a:path w="473874" h="613011">
                <a:moveTo>
                  <a:pt x="29684" y="0"/>
                </a:moveTo>
                <a:lnTo>
                  <a:pt x="473874" y="0"/>
                </a:lnTo>
                <a:lnTo>
                  <a:pt x="473874" y="611150"/>
                </a:lnTo>
                <a:cubicBezTo>
                  <a:pt x="467789" y="612887"/>
                  <a:pt x="461614" y="613011"/>
                  <a:pt x="455409" y="613011"/>
                </a:cubicBezTo>
                <a:cubicBezTo>
                  <a:pt x="203894" y="613011"/>
                  <a:pt x="0" y="409117"/>
                  <a:pt x="0" y="157602"/>
                </a:cubicBezTo>
                <a:cubicBezTo>
                  <a:pt x="0" y="101995"/>
                  <a:pt x="9966" y="48716"/>
                  <a:pt x="29684"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7" name="Oval 106"/>
          <p:cNvSpPr>
            <a:spLocks noChangeAspect="1"/>
          </p:cNvSpPr>
          <p:nvPr/>
        </p:nvSpPr>
        <p:spPr>
          <a:xfrm>
            <a:off x="7748238" y="244894"/>
            <a:ext cx="1128521" cy="1128521"/>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8" name="Oval 107"/>
          <p:cNvSpPr>
            <a:spLocks noChangeAspect="1"/>
          </p:cNvSpPr>
          <p:nvPr/>
        </p:nvSpPr>
        <p:spPr>
          <a:xfrm>
            <a:off x="8914718" y="711564"/>
            <a:ext cx="277280" cy="907992"/>
          </a:xfrm>
          <a:custGeom>
            <a:avLst/>
            <a:gdLst/>
            <a:ahLst/>
            <a:cxnLst/>
            <a:rect l="l" t="t" r="r" b="b"/>
            <a:pathLst>
              <a:path w="277280" h="907992">
                <a:moveTo>
                  <a:pt x="277280" y="0"/>
                </a:moveTo>
                <a:lnTo>
                  <a:pt x="277280" y="907992"/>
                </a:lnTo>
                <a:cubicBezTo>
                  <a:pt x="112021" y="824131"/>
                  <a:pt x="0" y="652146"/>
                  <a:pt x="0" y="453996"/>
                </a:cubicBezTo>
                <a:cubicBezTo>
                  <a:pt x="0" y="255847"/>
                  <a:pt x="112021" y="83861"/>
                  <a:pt x="277280"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09" name="Oval 108"/>
          <p:cNvSpPr>
            <a:spLocks noChangeAspect="1"/>
          </p:cNvSpPr>
          <p:nvPr/>
        </p:nvSpPr>
        <p:spPr>
          <a:xfrm>
            <a:off x="7590871" y="690459"/>
            <a:ext cx="969734" cy="96973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0" name="Oval 109"/>
          <p:cNvSpPr>
            <a:spLocks noChangeAspect="1"/>
          </p:cNvSpPr>
          <p:nvPr/>
        </p:nvSpPr>
        <p:spPr>
          <a:xfrm>
            <a:off x="7470041" y="1288437"/>
            <a:ext cx="608190" cy="608190"/>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1" name="Oval 110"/>
          <p:cNvSpPr>
            <a:spLocks noChangeAspect="1"/>
          </p:cNvSpPr>
          <p:nvPr/>
        </p:nvSpPr>
        <p:spPr>
          <a:xfrm>
            <a:off x="7629941" y="5573388"/>
            <a:ext cx="738345" cy="738345"/>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2" name="Oval 111"/>
          <p:cNvSpPr>
            <a:spLocks noChangeAspect="1"/>
          </p:cNvSpPr>
          <p:nvPr/>
        </p:nvSpPr>
        <p:spPr>
          <a:xfrm>
            <a:off x="6972882" y="5204215"/>
            <a:ext cx="738345" cy="7383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3" name="Oval 112"/>
          <p:cNvSpPr>
            <a:spLocks noChangeAspect="1"/>
          </p:cNvSpPr>
          <p:nvPr/>
        </p:nvSpPr>
        <p:spPr>
          <a:xfrm>
            <a:off x="7494454" y="4890127"/>
            <a:ext cx="738345" cy="738345"/>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4" name="Oval 113"/>
          <p:cNvSpPr>
            <a:spLocks noChangeAspect="1"/>
          </p:cNvSpPr>
          <p:nvPr/>
        </p:nvSpPr>
        <p:spPr>
          <a:xfrm>
            <a:off x="8229034" y="5628472"/>
            <a:ext cx="605634" cy="605634"/>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5" name="Oval 114"/>
          <p:cNvSpPr>
            <a:spLocks noChangeAspect="1"/>
          </p:cNvSpPr>
          <p:nvPr/>
        </p:nvSpPr>
        <p:spPr>
          <a:xfrm>
            <a:off x="8078231" y="4059803"/>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6" name="Oval 115"/>
          <p:cNvSpPr>
            <a:spLocks noChangeAspect="1"/>
          </p:cNvSpPr>
          <p:nvPr/>
        </p:nvSpPr>
        <p:spPr>
          <a:xfrm>
            <a:off x="8411816" y="5019839"/>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117" name="Oval 116"/>
          <p:cNvSpPr>
            <a:spLocks noChangeAspect="1"/>
          </p:cNvSpPr>
          <p:nvPr/>
        </p:nvSpPr>
        <p:spPr>
          <a:xfrm>
            <a:off x="8688590" y="4752296"/>
            <a:ext cx="503408" cy="553550"/>
          </a:xfrm>
          <a:custGeom>
            <a:avLst/>
            <a:gdLst/>
            <a:ahLst/>
            <a:cxnLst/>
            <a:rect l="l" t="t" r="r" b="b"/>
            <a:pathLst>
              <a:path w="503408" h="553550">
                <a:moveTo>
                  <a:pt x="276775" y="0"/>
                </a:moveTo>
                <a:cubicBezTo>
                  <a:pt x="370698" y="0"/>
                  <a:pt x="453694" y="46784"/>
                  <a:pt x="503408" y="118545"/>
                </a:cubicBezTo>
                <a:lnTo>
                  <a:pt x="503408" y="435005"/>
                </a:lnTo>
                <a:cubicBezTo>
                  <a:pt x="453694" y="506767"/>
                  <a:pt x="370698" y="553550"/>
                  <a:pt x="276775" y="553550"/>
                </a:cubicBezTo>
                <a:cubicBezTo>
                  <a:pt x="123916" y="553550"/>
                  <a:pt x="0" y="429634"/>
                  <a:pt x="0" y="276775"/>
                </a:cubicBezTo>
                <a:cubicBezTo>
                  <a:pt x="0" y="123916"/>
                  <a:pt x="123916" y="0"/>
                  <a:pt x="276775"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09442" y="637685"/>
            <a:ext cx="7125113" cy="924475"/>
          </a:xfrm>
          <a:prstGeom prst="rect">
            <a:avLst/>
          </a:prstGeom>
        </p:spPr>
        <p:txBody>
          <a:bodyPr vert="horz" lIns="91440" tIns="45720" rIns="91440" bIns="45720" rtlCol="0" anchor="ctr">
            <a:no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009443" y="1769322"/>
            <a:ext cx="7125112" cy="4051437"/>
          </a:xfrm>
          <a:prstGeom prst="rect">
            <a:avLst/>
          </a:prstGeom>
        </p:spPr>
        <p:txBody>
          <a:bodyPr vert="horz" lIns="91440" tIns="45720" rIns="91440" bIns="45720" rtlCol="0" anchor="ctr">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smtClean="0"/>
          </a:p>
        </p:txBody>
      </p:sp>
      <p:sp>
        <p:nvSpPr>
          <p:cNvPr id="4" name="Date Placeholder 3"/>
          <p:cNvSpPr>
            <a:spLocks noGrp="1"/>
          </p:cNvSpPr>
          <p:nvPr>
            <p:ph type="dt" sz="half" idx="2"/>
          </p:nvPr>
        </p:nvSpPr>
        <p:spPr>
          <a:xfrm>
            <a:off x="586590" y="5913771"/>
            <a:ext cx="2133600" cy="365125"/>
          </a:xfrm>
          <a:prstGeom prst="rect">
            <a:avLst/>
          </a:prstGeom>
        </p:spPr>
        <p:txBody>
          <a:bodyPr vert="horz" lIns="91440" tIns="45720" rIns="91440" bIns="45720" rtlCol="0" anchor="b"/>
          <a:lstStyle>
            <a:lvl1pPr algn="l" rtl="1">
              <a:defRPr sz="900">
                <a:solidFill>
                  <a:schemeClr val="tx1">
                    <a:tint val="75000"/>
                  </a:schemeClr>
                </a:solidFill>
              </a:defRPr>
            </a:lvl1pPr>
          </a:lstStyle>
          <a:p>
            <a:fld id="{7F5487E1-FC4D-4536-BA21-8CDF6A848B93}" type="datetimeFigureOut">
              <a:rPr lang="he-IL" smtClean="0"/>
              <a:pPr/>
              <a:t>ב'/סיון/תשע"ו</a:t>
            </a:fld>
            <a:endParaRPr lang="he-IL" dirty="0"/>
          </a:p>
        </p:txBody>
      </p:sp>
      <p:sp>
        <p:nvSpPr>
          <p:cNvPr id="5" name="Footer Placeholder 4"/>
          <p:cNvSpPr>
            <a:spLocks noGrp="1"/>
          </p:cNvSpPr>
          <p:nvPr>
            <p:ph type="ftr" sz="quarter" idx="3"/>
          </p:nvPr>
        </p:nvSpPr>
        <p:spPr>
          <a:xfrm>
            <a:off x="2717954" y="5913771"/>
            <a:ext cx="5256399" cy="365125"/>
          </a:xfrm>
          <a:prstGeom prst="rect">
            <a:avLst/>
          </a:prstGeom>
        </p:spPr>
        <p:txBody>
          <a:bodyPr vert="horz" lIns="91440" tIns="45720" rIns="91440" bIns="45720" rtlCol="0" anchor="b"/>
          <a:lstStyle>
            <a:lvl1pPr algn="r" rtl="1">
              <a:defRPr sz="900">
                <a:solidFill>
                  <a:schemeClr val="tx1">
                    <a:tint val="75000"/>
                  </a:schemeClr>
                </a:solidFill>
              </a:defRPr>
            </a:lvl1pPr>
          </a:lstStyle>
          <a:p>
            <a:endParaRPr lang="he-IL" dirty="0"/>
          </a:p>
        </p:txBody>
      </p:sp>
      <p:sp>
        <p:nvSpPr>
          <p:cNvPr id="6" name="Slide Number Placeholder 5"/>
          <p:cNvSpPr>
            <a:spLocks noGrp="1"/>
          </p:cNvSpPr>
          <p:nvPr>
            <p:ph type="sldNum" sz="quarter" idx="4"/>
          </p:nvPr>
        </p:nvSpPr>
        <p:spPr>
          <a:xfrm>
            <a:off x="7980801" y="5913771"/>
            <a:ext cx="608287" cy="365125"/>
          </a:xfrm>
          <a:prstGeom prst="rect">
            <a:avLst/>
          </a:prstGeom>
        </p:spPr>
        <p:txBody>
          <a:bodyPr vert="horz" lIns="91440" tIns="45720" rIns="91440" bIns="45720" rtlCol="0" anchor="b"/>
          <a:lstStyle>
            <a:lvl1pPr algn="r" rtl="1">
              <a:defRPr sz="1800">
                <a:solidFill>
                  <a:schemeClr val="tx1">
                    <a:tint val="75000"/>
                  </a:schemeClr>
                </a:solidFill>
              </a:defRPr>
            </a:lvl1pPr>
          </a:lstStyle>
          <a:p>
            <a:fld id="{0ED3C6CB-AE2E-4BB4-9005-8F1C73007570}" type="slidenum">
              <a:rPr lang="he-IL" smtClean="0"/>
              <a:pPr/>
              <a:t>‹#›</a:t>
            </a:fld>
            <a:endParaRPr lang="he-IL" dirty="0"/>
          </a:p>
        </p:txBody>
      </p:sp>
      <p:sp>
        <p:nvSpPr>
          <p:cNvPr id="55" name="Oval 54"/>
          <p:cNvSpPr>
            <a:spLocks noChangeAspect="1"/>
          </p:cNvSpPr>
          <p:nvPr/>
        </p:nvSpPr>
        <p:spPr>
          <a:xfrm>
            <a:off x="1583172" y="5416184"/>
            <a:ext cx="1909234" cy="1468668"/>
          </a:xfrm>
          <a:custGeom>
            <a:avLst/>
            <a:gdLst/>
            <a:ahLst/>
            <a:cxnLst/>
            <a:rect l="l" t="t" r="r" b="b"/>
            <a:pathLst>
              <a:path w="1909234" h="1468668">
                <a:moveTo>
                  <a:pt x="954617" y="0"/>
                </a:moveTo>
                <a:cubicBezTo>
                  <a:pt x="1481837" y="0"/>
                  <a:pt x="1909234" y="427397"/>
                  <a:pt x="1909234" y="954617"/>
                </a:cubicBezTo>
                <a:cubicBezTo>
                  <a:pt x="1909234" y="1144075"/>
                  <a:pt x="1854043" y="1320642"/>
                  <a:pt x="1758159" y="1468668"/>
                </a:cubicBezTo>
                <a:lnTo>
                  <a:pt x="151075" y="1468668"/>
                </a:lnTo>
                <a:cubicBezTo>
                  <a:pt x="55192" y="1320642"/>
                  <a:pt x="0" y="1144075"/>
                  <a:pt x="0" y="954617"/>
                </a:cubicBezTo>
                <a:cubicBezTo>
                  <a:pt x="0" y="427397"/>
                  <a:pt x="427397" y="0"/>
                  <a:pt x="954617"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57" name="Oval 56"/>
          <p:cNvSpPr>
            <a:spLocks noChangeAspect="1"/>
          </p:cNvSpPr>
          <p:nvPr/>
        </p:nvSpPr>
        <p:spPr>
          <a:xfrm>
            <a:off x="8570944" y="3344903"/>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58" name="Oval 57"/>
          <p:cNvSpPr>
            <a:spLocks noChangeAspect="1"/>
          </p:cNvSpPr>
          <p:nvPr/>
        </p:nvSpPr>
        <p:spPr>
          <a:xfrm>
            <a:off x="8398204" y="3498058"/>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59" name="Oval 58"/>
          <p:cNvSpPr>
            <a:spLocks noChangeAspect="1"/>
          </p:cNvSpPr>
          <p:nvPr/>
        </p:nvSpPr>
        <p:spPr>
          <a:xfrm>
            <a:off x="8608408" y="3650458"/>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60" name="Oval 59"/>
          <p:cNvSpPr>
            <a:spLocks noChangeAspect="1"/>
          </p:cNvSpPr>
          <p:nvPr/>
        </p:nvSpPr>
        <p:spPr>
          <a:xfrm>
            <a:off x="154676" y="2660889"/>
            <a:ext cx="467627" cy="467627"/>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61" name="Oval 60"/>
          <p:cNvSpPr>
            <a:spLocks noChangeAspect="1"/>
          </p:cNvSpPr>
          <p:nvPr/>
        </p:nvSpPr>
        <p:spPr>
          <a:xfrm>
            <a:off x="474208" y="3128516"/>
            <a:ext cx="458770" cy="458770"/>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62" name="Oval 61"/>
          <p:cNvSpPr>
            <a:spLocks noChangeAspect="1"/>
          </p:cNvSpPr>
          <p:nvPr/>
        </p:nvSpPr>
        <p:spPr>
          <a:xfrm>
            <a:off x="270258" y="3344903"/>
            <a:ext cx="352045" cy="3520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63" name="Oval 62"/>
          <p:cNvSpPr>
            <a:spLocks noChangeAspect="1"/>
          </p:cNvSpPr>
          <p:nvPr/>
        </p:nvSpPr>
        <p:spPr>
          <a:xfrm>
            <a:off x="-86601" y="2543440"/>
            <a:ext cx="1360441" cy="1909234"/>
          </a:xfrm>
          <a:custGeom>
            <a:avLst/>
            <a:gdLst/>
            <a:ahLst/>
            <a:cxnLst/>
            <a:rect l="l" t="t" r="r" b="b"/>
            <a:pathLst>
              <a:path w="1360441" h="1909234">
                <a:moveTo>
                  <a:pt x="405824" y="0"/>
                </a:moveTo>
                <a:cubicBezTo>
                  <a:pt x="933044" y="0"/>
                  <a:pt x="1360441" y="427397"/>
                  <a:pt x="1360441" y="954617"/>
                </a:cubicBezTo>
                <a:cubicBezTo>
                  <a:pt x="1360441" y="1481837"/>
                  <a:pt x="933044" y="1909234"/>
                  <a:pt x="405824" y="1909234"/>
                </a:cubicBezTo>
                <a:cubicBezTo>
                  <a:pt x="260527" y="1909234"/>
                  <a:pt x="122812" y="1876773"/>
                  <a:pt x="0" y="1817719"/>
                </a:cubicBezTo>
                <a:lnTo>
                  <a:pt x="0" y="91515"/>
                </a:lnTo>
                <a:cubicBezTo>
                  <a:pt x="122812" y="32461"/>
                  <a:pt x="260527" y="0"/>
                  <a:pt x="405824"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ln w="317500">
                <a:solidFill>
                  <a:schemeClr val="tx1"/>
                </a:solidFill>
              </a:ln>
            </a:endParaRPr>
          </a:p>
        </p:txBody>
      </p:sp>
      <p:sp>
        <p:nvSpPr>
          <p:cNvPr id="64" name="Oval 63"/>
          <p:cNvSpPr>
            <a:spLocks noChangeAspect="1"/>
          </p:cNvSpPr>
          <p:nvPr/>
        </p:nvSpPr>
        <p:spPr>
          <a:xfrm>
            <a:off x="6173123" y="2357377"/>
            <a:ext cx="1218253" cy="1218253"/>
          </a:xfrm>
          <a:prstGeom prst="ellipse">
            <a:avLst/>
          </a:prstGeom>
          <a:solidFill>
            <a:schemeClr val="tx2">
              <a:lumMod val="75000"/>
              <a:alpha val="10000"/>
            </a:schemeClr>
          </a:solidFill>
          <a:ln w="177800" cap="rnd" cmpd="sng" algn="ctr">
            <a:solidFill>
              <a:schemeClr val="tx2">
                <a:lumMod val="60000"/>
                <a:lumOff val="40000"/>
                <a:alpha val="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r" defTabSz="457200" rtl="1" eaLnBrk="1" latinLnBrk="0" hangingPunct="1">
        <a:spcBef>
          <a:spcPct val="0"/>
        </a:spcBef>
        <a:buNone/>
        <a:defRPr sz="3200" kern="1200">
          <a:solidFill>
            <a:schemeClr val="tx1"/>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r" defTabSz="457200" rtl="1"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r" defTabSz="457200" rtl="1"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r" defTabSz="457200" rtl="1"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r" defTabSz="457200" rtl="1"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hemdatyamim.022.co.i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jpeg"/><Relationship Id="rId5" Type="http://schemas.microsoft.com/office/2007/relationships/hdphoto" Target="../media/hdphoto1.wdp"/><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3.wdp"/><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9.png"/><Relationship Id="rId5" Type="http://schemas.microsoft.com/office/2007/relationships/hdphoto" Target="../media/hdphoto2.wdp"/><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microsoft.com/office/2007/relationships/hdphoto" Target="../media/hdphoto4.wdp"/><Relationship Id="rId5" Type="http://schemas.openxmlformats.org/officeDocument/2006/relationships/image" Target="../media/image12.png"/><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6.jpeg"/><Relationship Id="rId5" Type="http://schemas.microsoft.com/office/2007/relationships/hdphoto" Target="../media/hdphoto5.wdp"/><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g"/><Relationship Id="rId4" Type="http://schemas.microsoft.com/office/2007/relationships/hdphoto" Target="../media/hdphoto6.wdp"/></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1.jpg"/><Relationship Id="rId4" Type="http://schemas.openxmlformats.org/officeDocument/2006/relationships/image" Target="../media/image30.jpg"/></Relationships>
</file>

<file path=ppt/slides/_rels/slide15.xml.rels><?xml version="1.0" encoding="UTF-8" standalone="yes"?>
<Relationships xmlns="http://schemas.openxmlformats.org/package/2006/relationships"><Relationship Id="rId8" Type="http://schemas.microsoft.com/office/2007/relationships/hdphoto" Target="../media/hdphoto10.wdp"/><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microsoft.com/office/2007/relationships/hdphoto" Target="../media/hdphoto9.wdp"/><Relationship Id="rId5" Type="http://schemas.openxmlformats.org/officeDocument/2006/relationships/image" Target="../media/image33.png"/><Relationship Id="rId4" Type="http://schemas.microsoft.com/office/2007/relationships/hdphoto" Target="../media/hdphoto8.wdp"/><Relationship Id="rId9" Type="http://schemas.openxmlformats.org/officeDocument/2006/relationships/image" Target="../media/image35.gif"/></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8.jpeg"/><Relationship Id="rId5" Type="http://schemas.openxmlformats.org/officeDocument/2006/relationships/image" Target="../media/image37.jpeg"/><Relationship Id="rId4" Type="http://schemas.microsoft.com/office/2007/relationships/hdphoto" Target="../media/hdphoto11.wdp"/></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40.jpeg"/><Relationship Id="rId4" Type="http://schemas.microsoft.com/office/2007/relationships/hdphoto" Target="../media/hdphoto12.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41.png"/><Relationship Id="rId1" Type="http://schemas.openxmlformats.org/officeDocument/2006/relationships/slideLayout" Target="../slideLayouts/slideLayout3.xml"/><Relationship Id="rId5" Type="http://schemas.microsoft.com/office/2007/relationships/hdphoto" Target="../media/hdphoto14.wdp"/><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7.jpeg"/><Relationship Id="rId1" Type="http://schemas.openxmlformats.org/officeDocument/2006/relationships/slideLayout" Target="../slideLayouts/slideLayout3.xml"/><Relationship Id="rId5" Type="http://schemas.openxmlformats.org/officeDocument/2006/relationships/image" Target="../media/image48.gif"/><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52.jpeg"/><Relationship Id="rId5" Type="http://schemas.openxmlformats.org/officeDocument/2006/relationships/image" Target="../media/image51.jp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microsoft.com/office/2007/relationships/hdphoto" Target="../media/hdphoto16.wdp"/></Relationships>
</file>

<file path=ppt/slides/_rels/slide30.xml.rels><?xml version="1.0" encoding="UTF-8" standalone="yes"?>
<Relationships xmlns="http://schemas.openxmlformats.org/package/2006/relationships"><Relationship Id="rId8" Type="http://schemas.microsoft.com/office/2007/relationships/hdphoto" Target="../media/hdphoto19.wdp"/><Relationship Id="rId3" Type="http://schemas.openxmlformats.org/officeDocument/2006/relationships/image" Target="../media/image54.png"/><Relationship Id="rId7" Type="http://schemas.openxmlformats.org/officeDocument/2006/relationships/image" Target="../media/image56.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microsoft.com/office/2007/relationships/hdphoto" Target="../media/hdphoto18.wdp"/><Relationship Id="rId5" Type="http://schemas.openxmlformats.org/officeDocument/2006/relationships/image" Target="../media/image55.png"/><Relationship Id="rId10" Type="http://schemas.microsoft.com/office/2007/relationships/hdphoto" Target="../media/hdphoto20.wdp"/><Relationship Id="rId4" Type="http://schemas.microsoft.com/office/2007/relationships/hdphoto" Target="../media/hdphoto17.wdp"/><Relationship Id="rId9" Type="http://schemas.openxmlformats.org/officeDocument/2006/relationships/image" Target="../media/image57.png"/></Relationships>
</file>

<file path=ppt/slides/_rels/slide31.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8.jpeg"/><Relationship Id="rId7" Type="http://schemas.openxmlformats.org/officeDocument/2006/relationships/hyperlink" Target="http://www.hemdatyamim.022.co.il/"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microsoft.com/office/2007/relationships/hdphoto" Target="../media/hdphoto21.wdp"/><Relationship Id="rId5" Type="http://schemas.openxmlformats.org/officeDocument/2006/relationships/image" Target="../media/image60.png"/><Relationship Id="rId10" Type="http://schemas.openxmlformats.org/officeDocument/2006/relationships/image" Target="../media/image62.png"/><Relationship Id="rId4" Type="http://schemas.openxmlformats.org/officeDocument/2006/relationships/image" Target="../media/image59.jpeg"/><Relationship Id="rId9" Type="http://schemas.openxmlformats.org/officeDocument/2006/relationships/hyperlink" Target="http://www.hemdatyamim.022.co.il/BRPortal/br/P102.jsp?arc=8099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971600" y="2204864"/>
            <a:ext cx="7117180" cy="1470025"/>
          </a:xfrm>
        </p:spPr>
        <p:txBody>
          <a:bodyPr/>
          <a:lstStyle/>
          <a:p>
            <a:pPr algn="ctr"/>
            <a:r>
              <a:rPr lang="he-IL" sz="11500" b="1" dirty="0" smtClean="0">
                <a:ln w="12700">
                  <a:solidFill>
                    <a:schemeClr val="tx2">
                      <a:satMod val="155000"/>
                    </a:schemeClr>
                  </a:solidFill>
                  <a:prstDash val="solid"/>
                </a:ln>
                <a:solidFill>
                  <a:schemeClr val="bg2">
                    <a:tint val="85000"/>
                    <a:satMod val="155000"/>
                  </a:schemeClr>
                </a:solidFill>
                <a:effectLst>
                  <a:glow rad="228600">
                    <a:schemeClr val="accent5">
                      <a:satMod val="175000"/>
                      <a:alpha val="40000"/>
                    </a:schemeClr>
                  </a:glow>
                  <a:outerShdw blurRad="41275" dist="20320" dir="1800000" algn="tl" rotWithShape="0">
                    <a:srgbClr val="000000">
                      <a:alpha val="40000"/>
                    </a:srgbClr>
                  </a:outerShdw>
                </a:effectLst>
              </a:rPr>
              <a:t>דיני מוקצה</a:t>
            </a:r>
            <a:endParaRPr lang="he-IL" sz="11500" b="1" dirty="0">
              <a:ln w="12700">
                <a:solidFill>
                  <a:schemeClr val="tx2">
                    <a:satMod val="155000"/>
                  </a:schemeClr>
                </a:solidFill>
                <a:prstDash val="solid"/>
              </a:ln>
              <a:solidFill>
                <a:schemeClr val="bg2">
                  <a:tint val="85000"/>
                  <a:satMod val="155000"/>
                </a:schemeClr>
              </a:solidFill>
              <a:effectLst>
                <a:glow rad="228600">
                  <a:schemeClr val="accent5">
                    <a:satMod val="175000"/>
                    <a:alpha val="40000"/>
                  </a:schemeClr>
                </a:glow>
                <a:outerShdw blurRad="41275" dist="20320" dir="1800000" algn="tl" rotWithShape="0">
                  <a:srgbClr val="000000">
                    <a:alpha val="40000"/>
                  </a:srgbClr>
                </a:outerShdw>
              </a:effectLst>
            </a:endParaRPr>
          </a:p>
        </p:txBody>
      </p:sp>
      <p:sp>
        <p:nvSpPr>
          <p:cNvPr id="3" name="כותרת משנה 2"/>
          <p:cNvSpPr>
            <a:spLocks noGrp="1"/>
          </p:cNvSpPr>
          <p:nvPr>
            <p:ph type="subTitle" idx="1"/>
          </p:nvPr>
        </p:nvSpPr>
        <p:spPr/>
        <p:txBody>
          <a:bodyPr>
            <a:noAutofit/>
          </a:bodyPr>
          <a:lstStyle/>
          <a:p>
            <a:pPr algn="ctr"/>
            <a:r>
              <a:rPr lang="he-IL" sz="2800" b="1" dirty="0" smtClean="0">
                <a:solidFill>
                  <a:srgbClr val="1340A5"/>
                </a:solidFill>
                <a:effectLst>
                  <a:glow rad="228600">
                    <a:schemeClr val="accent3">
                      <a:satMod val="175000"/>
                      <a:alpha val="40000"/>
                    </a:schemeClr>
                  </a:glow>
                </a:effectLst>
              </a:rPr>
              <a:t>מגישים: אורי זליס ועקיבא רט </a:t>
            </a:r>
          </a:p>
        </p:txBody>
      </p:sp>
      <p:sp>
        <p:nvSpPr>
          <p:cNvPr id="4" name="TextBox 3"/>
          <p:cNvSpPr txBox="1"/>
          <p:nvPr/>
        </p:nvSpPr>
        <p:spPr>
          <a:xfrm>
            <a:off x="-36512" y="6474822"/>
            <a:ext cx="3456384" cy="338554"/>
          </a:xfrm>
          <a:prstGeom prst="rect">
            <a:avLst/>
          </a:prstGeom>
          <a:noFill/>
        </p:spPr>
        <p:txBody>
          <a:bodyPr wrap="square" rtlCol="1">
            <a:spAutoFit/>
          </a:bodyPr>
          <a:lstStyle/>
          <a:p>
            <a:r>
              <a:rPr lang="he-IL" sz="1600" dirty="0" smtClean="0">
                <a:latin typeface=".David" panose="05000000000000000000" pitchFamily="2" charset="0"/>
                <a:cs typeface="David" panose="020E0502060401010101" pitchFamily="2" charset="-79"/>
              </a:rPr>
              <a:t>מתוך "מצגות תלמידים" - </a:t>
            </a:r>
            <a:r>
              <a:rPr lang="he-IL" sz="1600" dirty="0" smtClean="0">
                <a:solidFill>
                  <a:schemeClr val="accent6">
                    <a:lumMod val="75000"/>
                  </a:schemeClr>
                </a:solidFill>
                <a:latin typeface=".David" panose="05000000000000000000" pitchFamily="2" charset="0"/>
                <a:cs typeface="David" panose="020E0502060401010101" pitchFamily="2" charset="-79"/>
                <a:hlinkClick r:id="rId2"/>
              </a:rPr>
              <a:t>אתר חמדת ימים</a:t>
            </a:r>
            <a:endParaRPr lang="he-IL" sz="1600" dirty="0" smtClean="0">
              <a:solidFill>
                <a:schemeClr val="accent6">
                  <a:lumMod val="75000"/>
                </a:schemeClr>
              </a:solidFill>
              <a:latin typeface=".David" panose="05000000000000000000" pitchFamily="2" charset="0"/>
              <a:cs typeface="David" panose="020E0502060401010101" pitchFamily="2" charset="-79"/>
            </a:endParaRPr>
          </a:p>
        </p:txBody>
      </p:sp>
    </p:spTree>
    <p:extLst>
      <p:ext uri="{BB962C8B-B14F-4D97-AF65-F5344CB8AC3E}">
        <p14:creationId xmlns:p14="http://schemas.microsoft.com/office/powerpoint/2010/main" val="595474399"/>
      </p:ext>
    </p:extLst>
  </p:cSld>
  <p:clrMapOvr>
    <a:masterClrMapping/>
  </p:clrMapOvr>
  <p:transition spd="slow">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09442" y="56253"/>
            <a:ext cx="7125113" cy="924475"/>
          </a:xfrm>
        </p:spPr>
        <p:txBody>
          <a:bodyPr/>
          <a:lstStyle/>
          <a:p>
            <a:pPr algn="ctr"/>
            <a:r>
              <a:rPr lang="he-IL" sz="4000" b="1" dirty="0">
                <a:solidFill>
                  <a:srgbClr val="92D050"/>
                </a:solidFill>
                <a:effectLst>
                  <a:glow rad="228600">
                    <a:schemeClr val="accent3">
                      <a:satMod val="175000"/>
                      <a:alpha val="40000"/>
                    </a:schemeClr>
                  </a:glow>
                </a:effectLst>
                <a:latin typeface="+mn-lt"/>
                <a:ea typeface="+mn-ea"/>
                <a:cs typeface="+mn-cs"/>
              </a:rPr>
              <a:t>כלי שמלאכתו לאיסור</a:t>
            </a:r>
          </a:p>
        </p:txBody>
      </p:sp>
      <p:sp>
        <p:nvSpPr>
          <p:cNvPr id="7" name="TextBox 6"/>
          <p:cNvSpPr txBox="1"/>
          <p:nvPr/>
        </p:nvSpPr>
        <p:spPr>
          <a:xfrm>
            <a:off x="1285852" y="1142984"/>
            <a:ext cx="6440254" cy="3877985"/>
          </a:xfrm>
          <a:prstGeom prst="rect">
            <a:avLst/>
          </a:prstGeom>
          <a:noFill/>
        </p:spPr>
        <p:txBody>
          <a:bodyPr wrap="square" rtlCol="1">
            <a:spAutoFit/>
          </a:bodyPr>
          <a:lstStyle/>
          <a:p>
            <a:r>
              <a:rPr lang="he-IL" sz="2800" dirty="0" smtClean="0">
                <a:solidFill>
                  <a:srgbClr val="99CCFF"/>
                </a:solidFill>
              </a:rPr>
              <a:t>כלי שמלאכתו לאיסור הינו חפץ שמיועד לעשיית מלאכה אסורה בשבת. </a:t>
            </a:r>
          </a:p>
          <a:p>
            <a:pPr algn="just"/>
            <a:r>
              <a:rPr lang="he-IL" sz="3200" dirty="0" smtClean="0">
                <a:solidFill>
                  <a:srgbClr val="99CCFF"/>
                </a:solidFill>
              </a:rPr>
              <a:t>דוגמאות:</a:t>
            </a:r>
          </a:p>
          <a:p>
            <a:r>
              <a:rPr lang="he-IL" sz="3200" dirty="0" smtClean="0">
                <a:solidFill>
                  <a:srgbClr val="99CCFF"/>
                </a:solidFill>
              </a:rPr>
              <a:t>מספריים, פטיש, עפרון, וכו'</a:t>
            </a:r>
          </a:p>
          <a:p>
            <a:endParaRPr lang="he-IL" sz="2800" dirty="0" smtClean="0">
              <a:solidFill>
                <a:srgbClr val="99CCFF"/>
              </a:solidFill>
            </a:endParaRPr>
          </a:p>
          <a:p>
            <a:r>
              <a:rPr lang="he-IL" sz="2800" dirty="0" smtClean="0">
                <a:solidFill>
                  <a:srgbClr val="99CCFF"/>
                </a:solidFill>
              </a:rPr>
              <a:t>מותר לטלטל כלי שמלאכתו לאיסור לשני סוגי שימושים:</a:t>
            </a:r>
          </a:p>
          <a:p>
            <a:pPr marL="342900" indent="-342900">
              <a:buFont typeface="+mj-lt"/>
              <a:buAutoNum type="arabicPeriod"/>
            </a:pPr>
            <a:endParaRPr lang="he-IL" sz="2100" dirty="0" smtClean="0">
              <a:solidFill>
                <a:srgbClr val="99CCFF"/>
              </a:solidFill>
            </a:endParaRPr>
          </a:p>
          <a:p>
            <a:pPr marL="342900" indent="-342900">
              <a:buFont typeface="+mj-lt"/>
              <a:buAutoNum type="arabicPeriod"/>
            </a:pPr>
            <a:endParaRPr lang="he-IL" sz="2100" dirty="0" smtClean="0">
              <a:solidFill>
                <a:srgbClr val="99CCFF"/>
              </a:solidFill>
            </a:endParaRPr>
          </a:p>
        </p:txBody>
      </p:sp>
      <p:pic>
        <p:nvPicPr>
          <p:cNvPr id="8" name="Picture 4"/>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5868144" y="5661248"/>
            <a:ext cx="3856101" cy="1394767"/>
          </a:xfrm>
          <a:prstGeom prst="rect">
            <a:avLst/>
          </a:prstGeom>
          <a:noFill/>
          <a:extLst>
            <a:ext uri="{909E8E84-426E-40DD-AFC4-6F175D3DCCD1}">
              <a14:hiddenFill xmlns:a14="http://schemas.microsoft.com/office/drawing/2010/main">
                <a:solidFill>
                  <a:srgbClr val="FFFFFF"/>
                </a:solidFill>
              </a14:hiddenFill>
            </a:ext>
          </a:extLst>
        </p:spPr>
      </p:pic>
      <p:pic>
        <p:nvPicPr>
          <p:cNvPr id="9" name="תמונה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67735" y="1049952"/>
            <a:ext cx="2499094" cy="1404600"/>
          </a:xfrm>
          <a:prstGeom prst="rect">
            <a:avLst/>
          </a:prstGeom>
        </p:spPr>
      </p:pic>
      <p:pic>
        <p:nvPicPr>
          <p:cNvPr id="10" name="Picture 2"/>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80528" y="4873961"/>
            <a:ext cx="2088232" cy="2227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255560"/>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par>
                          <p:cTn id="8" fill="hold">
                            <p:stCondLst>
                              <p:cond delay="500"/>
                            </p:stCondLst>
                            <p:childTnLst>
                              <p:par>
                                <p:cTn id="9" presetID="6" presetClass="entr" presetSubtype="16"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circle(in)">
                                      <p:cBhvr>
                                        <p:cTn id="11" dur="250"/>
                                        <p:tgtEl>
                                          <p:spTgt spid="7">
                                            <p:txEl>
                                              <p:pRg st="0" end="0"/>
                                            </p:txEl>
                                          </p:spTgt>
                                        </p:tgtEl>
                                      </p:cBhvr>
                                    </p:animEffect>
                                  </p:childTnLst>
                                </p:cTn>
                              </p:par>
                            </p:childTnLst>
                          </p:cTn>
                        </p:par>
                        <p:par>
                          <p:cTn id="12" fill="hold">
                            <p:stCondLst>
                              <p:cond delay="750"/>
                            </p:stCondLst>
                            <p:childTnLst>
                              <p:par>
                                <p:cTn id="13" presetID="6" presetClass="entr" presetSubtype="16" fill="hold" nodeType="after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circle(in)">
                                      <p:cBhvr>
                                        <p:cTn id="15" dur="250"/>
                                        <p:tgtEl>
                                          <p:spTgt spid="7">
                                            <p:txEl>
                                              <p:pRg st="1" end="1"/>
                                            </p:txEl>
                                          </p:spTgt>
                                        </p:tgtEl>
                                      </p:cBhvr>
                                    </p:animEffect>
                                  </p:childTnLst>
                                </p:cTn>
                              </p:par>
                            </p:childTnLst>
                          </p:cTn>
                        </p:par>
                        <p:par>
                          <p:cTn id="16" fill="hold">
                            <p:stCondLst>
                              <p:cond delay="1000"/>
                            </p:stCondLst>
                            <p:childTnLst>
                              <p:par>
                                <p:cTn id="17" presetID="6" presetClass="entr" presetSubtype="16" fill="hold" nodeType="after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circle(in)">
                                      <p:cBhvr>
                                        <p:cTn id="19" dur="250"/>
                                        <p:tgtEl>
                                          <p:spTgt spid="7">
                                            <p:txEl>
                                              <p:pRg st="2" end="2"/>
                                            </p:txEl>
                                          </p:spTgt>
                                        </p:tgtEl>
                                      </p:cBhvr>
                                    </p:animEffect>
                                  </p:childTnLst>
                                </p:cTn>
                              </p:par>
                            </p:childTnLst>
                          </p:cTn>
                        </p:par>
                        <p:par>
                          <p:cTn id="20" fill="hold">
                            <p:stCondLst>
                              <p:cond delay="1250"/>
                            </p:stCondLst>
                            <p:childTnLst>
                              <p:par>
                                <p:cTn id="21" presetID="6" presetClass="entr" presetSubtype="16" fill="hold"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circle(in)">
                                      <p:cBhvr>
                                        <p:cTn id="23" dur="250"/>
                                        <p:tgtEl>
                                          <p:spTgt spid="7">
                                            <p:txEl>
                                              <p:pRg st="4" end="4"/>
                                            </p:txEl>
                                          </p:spTgt>
                                        </p:tgtEl>
                                      </p:cBhvr>
                                    </p:animEffect>
                                  </p:childTnLst>
                                </p:cTn>
                              </p:par>
                            </p:childTnLst>
                          </p:cTn>
                        </p:par>
                        <p:par>
                          <p:cTn id="24" fill="hold">
                            <p:stCondLst>
                              <p:cond delay="1500"/>
                            </p:stCondLst>
                            <p:childTnLst>
                              <p:par>
                                <p:cTn id="25" presetID="15"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31" fill="hold">
                            <p:stCondLst>
                              <p:cond delay="2500"/>
                            </p:stCondLst>
                            <p:childTnLst>
                              <p:par>
                                <p:cTn id="32" presetID="37"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900" decel="100000" fill="hold"/>
                                        <p:tgtEl>
                                          <p:spTgt spid="9"/>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down)">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285728"/>
            <a:ext cx="7992888" cy="1468800"/>
          </a:xfrm>
        </p:spPr>
        <p:txBody>
          <a:bodyPr/>
          <a:lstStyle/>
          <a:p>
            <a:pPr algn="ctr"/>
            <a:r>
              <a:rPr lang="he-IL" sz="4000" b="1" dirty="0" smtClean="0">
                <a:solidFill>
                  <a:srgbClr val="92D050"/>
                </a:solidFill>
                <a:effectLst>
                  <a:glow rad="228600">
                    <a:schemeClr val="accent3">
                      <a:satMod val="175000"/>
                      <a:alpha val="40000"/>
                    </a:schemeClr>
                  </a:glow>
                </a:effectLst>
                <a:latin typeface="+mn-lt"/>
                <a:ea typeface="+mn-ea"/>
                <a:cs typeface="+mn-cs"/>
              </a:rPr>
              <a:t>טלטול כלי שמלאכתו לאיסור - לצורך מקומו</a:t>
            </a:r>
          </a:p>
        </p:txBody>
      </p:sp>
      <p:sp>
        <p:nvSpPr>
          <p:cNvPr id="3" name="מציין מיקום טקסט 2"/>
          <p:cNvSpPr>
            <a:spLocks noGrp="1"/>
          </p:cNvSpPr>
          <p:nvPr>
            <p:ph type="body" idx="1"/>
          </p:nvPr>
        </p:nvSpPr>
        <p:spPr>
          <a:xfrm>
            <a:off x="1259632" y="1928802"/>
            <a:ext cx="6857646" cy="3432168"/>
          </a:xfrm>
        </p:spPr>
        <p:txBody>
          <a:bodyPr>
            <a:normAutofit fontScale="85000" lnSpcReduction="10000"/>
          </a:bodyPr>
          <a:lstStyle/>
          <a:p>
            <a:pPr algn="just"/>
            <a:r>
              <a:rPr lang="he-IL" sz="3200" dirty="0" smtClean="0">
                <a:solidFill>
                  <a:srgbClr val="99CCFF"/>
                </a:solidFill>
              </a:rPr>
              <a:t>מותר לטלטל כלי שמלאכתו לאיסור כדי להשתמש במקום שעליו מונח הכלי.   </a:t>
            </a:r>
          </a:p>
          <a:p>
            <a:pPr algn="just"/>
            <a:r>
              <a:rPr lang="he-IL" sz="3200" dirty="0" smtClean="0">
                <a:solidFill>
                  <a:srgbClr val="99CCFF"/>
                </a:solidFill>
              </a:rPr>
              <a:t>דוגמאות: </a:t>
            </a:r>
          </a:p>
          <a:p>
            <a:pPr algn="just"/>
            <a:r>
              <a:rPr lang="he-IL" sz="3200" dirty="0" smtClean="0">
                <a:solidFill>
                  <a:srgbClr val="99CCFF"/>
                </a:solidFill>
              </a:rPr>
              <a:t>מותר להזיז מסור שמונח על כיסא, כאשר האדם רוצה לשבת עליו.</a:t>
            </a:r>
          </a:p>
          <a:p>
            <a:pPr algn="just"/>
            <a:r>
              <a:rPr lang="he-IL" sz="3200" dirty="0" smtClean="0">
                <a:solidFill>
                  <a:srgbClr val="99CCFF"/>
                </a:solidFill>
              </a:rPr>
              <a:t>מותר להזיז מאוורר (שנחשב כלי שמלאכתו לאיסור) כדי שהרוח תנשב לכיוון אחר.</a:t>
            </a:r>
          </a:p>
          <a:p>
            <a:pPr algn="r"/>
            <a:endParaRPr lang="he-IL" dirty="0"/>
          </a:p>
        </p:txBody>
      </p:sp>
      <p:pic>
        <p:nvPicPr>
          <p:cNvPr id="4" name="Picture 9" descr="http://www.printime.co.il/image/users/16584/ftp/my_files/animation%20home/fans/Fan-pr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0" y="4429132"/>
            <a:ext cx="1638369" cy="1933812"/>
          </a:xfrm>
          <a:prstGeom prst="rect">
            <a:avLst/>
          </a:prstGeom>
          <a:noFill/>
          <a:extLst>
            <a:ext uri="{909E8E84-426E-40DD-AFC4-6F175D3DCCD1}">
              <a14:hiddenFill xmlns:a14="http://schemas.microsoft.com/office/drawing/2010/main">
                <a:solidFill>
                  <a:srgbClr val="FFFFFF"/>
                </a:solidFill>
              </a14:hiddenFill>
            </a:ext>
          </a:extLst>
        </p:spPr>
      </p:pic>
      <p:pic>
        <p:nvPicPr>
          <p:cNvPr id="7" name="תמונה 6"/>
          <p:cNvPicPr>
            <a:picLocks noChangeAspect="1"/>
          </p:cNvPicPr>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0" b="100000" l="9259" r="89815"/>
                    </a14:imgEffect>
                  </a14:imgLayer>
                </a14:imgProps>
              </a:ext>
            </a:extLst>
          </a:blip>
          <a:stretch>
            <a:fillRect/>
          </a:stretch>
        </p:blipFill>
        <p:spPr>
          <a:xfrm>
            <a:off x="6953267" y="4869160"/>
            <a:ext cx="2057400" cy="2219325"/>
          </a:xfrm>
          <a:prstGeom prst="rect">
            <a:avLst/>
          </a:prstGeom>
        </p:spPr>
      </p:pic>
      <p:pic>
        <p:nvPicPr>
          <p:cNvPr id="6" name="תמונה 5" descr="מסור.jpg"/>
          <p:cNvPicPr>
            <a:picLocks noChangeAspect="1"/>
          </p:cNvPicPr>
          <p:nvPr/>
        </p:nvPicPr>
        <p:blipFill>
          <a:blip r:embed="rId6" cstate="print">
            <a:clrChange>
              <a:clrFrom>
                <a:srgbClr val="FBFCFE"/>
              </a:clrFrom>
              <a:clrTo>
                <a:srgbClr val="FBFCFE">
                  <a:alpha val="0"/>
                </a:srgbClr>
              </a:clrTo>
            </a:clrChange>
          </a:blip>
          <a:stretch>
            <a:fillRect/>
          </a:stretch>
        </p:blipFill>
        <p:spPr>
          <a:xfrm rot="20474970">
            <a:off x="7215206" y="5429264"/>
            <a:ext cx="1533523" cy="1015658"/>
          </a:xfrm>
          <a:prstGeom prst="rect">
            <a:avLst/>
          </a:prstGeom>
          <a:scene3d>
            <a:camera prst="isometricOffAxis2Top"/>
            <a:lightRig rig="threePt" dir="t"/>
          </a:scene3d>
        </p:spPr>
      </p:pic>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4100"/>
                            </p:stCondLst>
                            <p:childTnLst>
                              <p:par>
                                <p:cTn id="11" presetID="35"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anim calcmode="lin" valueType="num">
                                      <p:cBhvr>
                                        <p:cTn id="14"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15"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par>
                          <p:cTn id="17" fill="hold">
                            <p:stCondLst>
                              <p:cond delay="6100"/>
                            </p:stCondLst>
                            <p:childTnLst>
                              <p:par>
                                <p:cTn id="18" presetID="35" presetClass="entr" presetSubtype="0" fill="hold"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2000"/>
                                        <p:tgtEl>
                                          <p:spTgt spid="3">
                                            <p:txEl>
                                              <p:pRg st="1" end="1"/>
                                            </p:txEl>
                                          </p:spTgt>
                                        </p:tgtEl>
                                      </p:cBhvr>
                                    </p:animEffect>
                                    <p:anim calcmode="lin" valueType="num">
                                      <p:cBhvr>
                                        <p:cTn id="21"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22"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par>
                          <p:cTn id="24" fill="hold">
                            <p:stCondLst>
                              <p:cond delay="8100"/>
                            </p:stCondLst>
                            <p:childTnLst>
                              <p:par>
                                <p:cTn id="25" presetID="35" presetClass="entr" presetSubtype="0" fill="hold"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2000"/>
                                        <p:tgtEl>
                                          <p:spTgt spid="3">
                                            <p:txEl>
                                              <p:pRg st="2" end="2"/>
                                            </p:txEl>
                                          </p:spTgt>
                                        </p:tgtEl>
                                      </p:cBhvr>
                                    </p:animEffect>
                                    <p:anim calcmode="lin" valueType="num">
                                      <p:cBhvr>
                                        <p:cTn id="28"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9"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par>
                          <p:cTn id="31" fill="hold">
                            <p:stCondLst>
                              <p:cond delay="10100"/>
                            </p:stCondLst>
                            <p:childTnLst>
                              <p:par>
                                <p:cTn id="32" presetID="35" presetClass="entr" presetSubtype="0" fill="hold" nodeType="after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2000"/>
                                        <p:tgtEl>
                                          <p:spTgt spid="3">
                                            <p:txEl>
                                              <p:pRg st="3" end="3"/>
                                            </p:txEl>
                                          </p:spTgt>
                                        </p:tgtEl>
                                      </p:cBhvr>
                                    </p:animEffect>
                                    <p:anim calcmode="lin" valueType="num">
                                      <p:cBhvr>
                                        <p:cTn id="35"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36"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7" dur="2000" fill="hold"/>
                                        <p:tgtEl>
                                          <p:spTgt spid="3">
                                            <p:txEl>
                                              <p:pRg st="3" end="3"/>
                                            </p:txEl>
                                          </p:spTgt>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2000"/>
                                        <p:tgtEl>
                                          <p:spTgt spid="4"/>
                                        </p:tgtEl>
                                      </p:cBhvr>
                                    </p:animEffect>
                                    <p:anim calcmode="lin" valueType="num">
                                      <p:cBhvr>
                                        <p:cTn id="41" dur="2000" fill="hold"/>
                                        <p:tgtEl>
                                          <p:spTgt spid="4"/>
                                        </p:tgtEl>
                                        <p:attrNameLst>
                                          <p:attrName>style.rotation</p:attrName>
                                        </p:attrNameLst>
                                      </p:cBhvr>
                                      <p:tavLst>
                                        <p:tav tm="0">
                                          <p:val>
                                            <p:fltVal val="720"/>
                                          </p:val>
                                        </p:tav>
                                        <p:tav tm="100000">
                                          <p:val>
                                            <p:fltVal val="0"/>
                                          </p:val>
                                        </p:tav>
                                      </p:tavLst>
                                    </p:anim>
                                    <p:anim calcmode="lin" valueType="num">
                                      <p:cBhvr>
                                        <p:cTn id="42" dur="2000" fill="hold"/>
                                        <p:tgtEl>
                                          <p:spTgt spid="4"/>
                                        </p:tgtEl>
                                        <p:attrNameLst>
                                          <p:attrName>ppt_h</p:attrName>
                                        </p:attrNameLst>
                                      </p:cBhvr>
                                      <p:tavLst>
                                        <p:tav tm="0">
                                          <p:val>
                                            <p:fltVal val="0"/>
                                          </p:val>
                                        </p:tav>
                                        <p:tav tm="100000">
                                          <p:val>
                                            <p:strVal val="#ppt_h"/>
                                          </p:val>
                                        </p:tav>
                                      </p:tavLst>
                                    </p:anim>
                                    <p:anim calcmode="lin" valueType="num">
                                      <p:cBhvr>
                                        <p:cTn id="43" dur="2000" fill="hold"/>
                                        <p:tgtEl>
                                          <p:spTgt spid="4"/>
                                        </p:tgtEl>
                                        <p:attrNameLst>
                                          <p:attrName>ppt_w</p:attrName>
                                        </p:attrNameLst>
                                      </p:cBhvr>
                                      <p:tavLst>
                                        <p:tav tm="0">
                                          <p:val>
                                            <p:fltVal val="0"/>
                                          </p:val>
                                        </p:tav>
                                        <p:tav tm="100000">
                                          <p:val>
                                            <p:strVal val="#ppt_w"/>
                                          </p:val>
                                        </p:tav>
                                      </p:tavLst>
                                    </p:anim>
                                  </p:childTnLst>
                                </p:cTn>
                              </p:par>
                              <p:par>
                                <p:cTn id="44" presetID="26" presetClass="entr" presetSubtype="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down)">
                                      <p:cBhvr>
                                        <p:cTn id="46" dur="580">
                                          <p:stCondLst>
                                            <p:cond delay="0"/>
                                          </p:stCondLst>
                                        </p:cTn>
                                        <p:tgtEl>
                                          <p:spTgt spid="6"/>
                                        </p:tgtEl>
                                      </p:cBhvr>
                                    </p:animEffect>
                                    <p:anim calcmode="lin" valueType="num">
                                      <p:cBhvr>
                                        <p:cTn id="4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2" dur="26">
                                          <p:stCondLst>
                                            <p:cond delay="650"/>
                                          </p:stCondLst>
                                        </p:cTn>
                                        <p:tgtEl>
                                          <p:spTgt spid="6"/>
                                        </p:tgtEl>
                                      </p:cBhvr>
                                      <p:to x="100000" y="60000"/>
                                    </p:animScale>
                                    <p:animScale>
                                      <p:cBhvr>
                                        <p:cTn id="53" dur="166" decel="50000">
                                          <p:stCondLst>
                                            <p:cond delay="676"/>
                                          </p:stCondLst>
                                        </p:cTn>
                                        <p:tgtEl>
                                          <p:spTgt spid="6"/>
                                        </p:tgtEl>
                                      </p:cBhvr>
                                      <p:to x="100000" y="100000"/>
                                    </p:animScale>
                                    <p:animScale>
                                      <p:cBhvr>
                                        <p:cTn id="54" dur="26">
                                          <p:stCondLst>
                                            <p:cond delay="1312"/>
                                          </p:stCondLst>
                                        </p:cTn>
                                        <p:tgtEl>
                                          <p:spTgt spid="6"/>
                                        </p:tgtEl>
                                      </p:cBhvr>
                                      <p:to x="100000" y="80000"/>
                                    </p:animScale>
                                    <p:animScale>
                                      <p:cBhvr>
                                        <p:cTn id="55" dur="166" decel="50000">
                                          <p:stCondLst>
                                            <p:cond delay="1338"/>
                                          </p:stCondLst>
                                        </p:cTn>
                                        <p:tgtEl>
                                          <p:spTgt spid="6"/>
                                        </p:tgtEl>
                                      </p:cBhvr>
                                      <p:to x="100000" y="100000"/>
                                    </p:animScale>
                                    <p:animScale>
                                      <p:cBhvr>
                                        <p:cTn id="56" dur="26">
                                          <p:stCondLst>
                                            <p:cond delay="1642"/>
                                          </p:stCondLst>
                                        </p:cTn>
                                        <p:tgtEl>
                                          <p:spTgt spid="6"/>
                                        </p:tgtEl>
                                      </p:cBhvr>
                                      <p:to x="100000" y="90000"/>
                                    </p:animScale>
                                    <p:animScale>
                                      <p:cBhvr>
                                        <p:cTn id="57" dur="166" decel="50000">
                                          <p:stCondLst>
                                            <p:cond delay="1668"/>
                                          </p:stCondLst>
                                        </p:cTn>
                                        <p:tgtEl>
                                          <p:spTgt spid="6"/>
                                        </p:tgtEl>
                                      </p:cBhvr>
                                      <p:to x="100000" y="100000"/>
                                    </p:animScale>
                                    <p:animScale>
                                      <p:cBhvr>
                                        <p:cTn id="58" dur="26">
                                          <p:stCondLst>
                                            <p:cond delay="1808"/>
                                          </p:stCondLst>
                                        </p:cTn>
                                        <p:tgtEl>
                                          <p:spTgt spid="6"/>
                                        </p:tgtEl>
                                      </p:cBhvr>
                                      <p:to x="100000" y="95000"/>
                                    </p:animScale>
                                    <p:animScale>
                                      <p:cBhvr>
                                        <p:cTn id="59" dur="166" decel="50000">
                                          <p:stCondLst>
                                            <p:cond delay="1834"/>
                                          </p:stCondLst>
                                        </p:cTn>
                                        <p:tgtEl>
                                          <p:spTgt spid="6"/>
                                        </p:tgtEl>
                                      </p:cBhvr>
                                      <p:to x="100000" y="100000"/>
                                    </p:animScale>
                                  </p:childTnLst>
                                </p:cTn>
                              </p:par>
                              <p:par>
                                <p:cTn id="60" presetID="35" presetClass="entr" presetSubtype="0"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2000"/>
                                        <p:tgtEl>
                                          <p:spTgt spid="7"/>
                                        </p:tgtEl>
                                      </p:cBhvr>
                                    </p:animEffect>
                                    <p:anim calcmode="lin" valueType="num">
                                      <p:cBhvr>
                                        <p:cTn id="63" dur="2000" fill="hold"/>
                                        <p:tgtEl>
                                          <p:spTgt spid="7"/>
                                        </p:tgtEl>
                                        <p:attrNameLst>
                                          <p:attrName>style.rotation</p:attrName>
                                        </p:attrNameLst>
                                      </p:cBhvr>
                                      <p:tavLst>
                                        <p:tav tm="0">
                                          <p:val>
                                            <p:fltVal val="720"/>
                                          </p:val>
                                        </p:tav>
                                        <p:tav tm="100000">
                                          <p:val>
                                            <p:fltVal val="0"/>
                                          </p:val>
                                        </p:tav>
                                      </p:tavLst>
                                    </p:anim>
                                    <p:anim calcmode="lin" valueType="num">
                                      <p:cBhvr>
                                        <p:cTn id="64" dur="2000" fill="hold"/>
                                        <p:tgtEl>
                                          <p:spTgt spid="7"/>
                                        </p:tgtEl>
                                        <p:attrNameLst>
                                          <p:attrName>ppt_h</p:attrName>
                                        </p:attrNameLst>
                                      </p:cBhvr>
                                      <p:tavLst>
                                        <p:tav tm="0">
                                          <p:val>
                                            <p:fltVal val="0"/>
                                          </p:val>
                                        </p:tav>
                                        <p:tav tm="100000">
                                          <p:val>
                                            <p:strVal val="#ppt_h"/>
                                          </p:val>
                                        </p:tav>
                                      </p:tavLst>
                                    </p:anim>
                                    <p:anim calcmode="lin" valueType="num">
                                      <p:cBhvr>
                                        <p:cTn id="65"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866173"/>
            <a:ext cx="7506288" cy="491125"/>
          </a:xfrm>
        </p:spPr>
        <p:txBody>
          <a:bodyPr/>
          <a:lstStyle/>
          <a:p>
            <a:pPr algn="ctr"/>
            <a:r>
              <a:rPr lang="he-IL" sz="4000" b="1" dirty="0">
                <a:solidFill>
                  <a:srgbClr val="92D050"/>
                </a:solidFill>
                <a:effectLst>
                  <a:glow rad="228600">
                    <a:schemeClr val="accent3">
                      <a:satMod val="175000"/>
                      <a:alpha val="40000"/>
                    </a:schemeClr>
                  </a:glow>
                </a:effectLst>
                <a:latin typeface="+mn-lt"/>
                <a:ea typeface="+mn-ea"/>
                <a:cs typeface="+mn-cs"/>
              </a:rPr>
              <a:t/>
            </a:r>
            <a:br>
              <a:rPr lang="he-IL" sz="4000" b="1" dirty="0">
                <a:solidFill>
                  <a:srgbClr val="92D050"/>
                </a:solidFill>
                <a:effectLst>
                  <a:glow rad="228600">
                    <a:schemeClr val="accent3">
                      <a:satMod val="175000"/>
                      <a:alpha val="40000"/>
                    </a:schemeClr>
                  </a:glow>
                </a:effectLst>
                <a:latin typeface="+mn-lt"/>
                <a:ea typeface="+mn-ea"/>
                <a:cs typeface="+mn-cs"/>
              </a:rPr>
            </a:br>
            <a:r>
              <a:rPr lang="he-IL" sz="4000" b="1" dirty="0">
                <a:solidFill>
                  <a:srgbClr val="92D050"/>
                </a:solidFill>
                <a:effectLst>
                  <a:glow rad="228600">
                    <a:schemeClr val="accent3">
                      <a:satMod val="175000"/>
                      <a:alpha val="40000"/>
                    </a:schemeClr>
                  </a:glow>
                </a:effectLst>
                <a:latin typeface="+mn-lt"/>
                <a:ea typeface="+mn-ea"/>
                <a:cs typeface="+mn-cs"/>
              </a:rPr>
              <a:t>טלטול כלי שמלאכתו לאיסור </a:t>
            </a:r>
            <a:br>
              <a:rPr lang="he-IL" sz="4000" b="1" dirty="0">
                <a:solidFill>
                  <a:srgbClr val="92D050"/>
                </a:solidFill>
                <a:effectLst>
                  <a:glow rad="228600">
                    <a:schemeClr val="accent3">
                      <a:satMod val="175000"/>
                      <a:alpha val="40000"/>
                    </a:schemeClr>
                  </a:glow>
                </a:effectLst>
                <a:latin typeface="+mn-lt"/>
                <a:ea typeface="+mn-ea"/>
                <a:cs typeface="+mn-cs"/>
              </a:rPr>
            </a:br>
            <a:r>
              <a:rPr lang="he-IL" sz="4000" b="1" dirty="0">
                <a:solidFill>
                  <a:srgbClr val="92D050"/>
                </a:solidFill>
                <a:effectLst>
                  <a:glow rad="228600">
                    <a:schemeClr val="accent3">
                      <a:satMod val="175000"/>
                      <a:alpha val="40000"/>
                    </a:schemeClr>
                  </a:glow>
                </a:effectLst>
                <a:latin typeface="+mn-lt"/>
                <a:ea typeface="+mn-ea"/>
                <a:cs typeface="+mn-cs"/>
              </a:rPr>
              <a:t>לצורך מקומו </a:t>
            </a:r>
            <a:r>
              <a:rPr lang="he-IL" sz="4000" b="1" dirty="0" smtClean="0">
                <a:solidFill>
                  <a:srgbClr val="92D050"/>
                </a:solidFill>
                <a:effectLst>
                  <a:glow rad="228600">
                    <a:schemeClr val="accent3">
                      <a:satMod val="175000"/>
                      <a:alpha val="40000"/>
                    </a:schemeClr>
                  </a:glow>
                </a:effectLst>
                <a:latin typeface="+mn-lt"/>
                <a:ea typeface="+mn-ea"/>
                <a:cs typeface="+mn-cs"/>
              </a:rPr>
              <a:t>(המשך)</a:t>
            </a:r>
            <a:endParaRPr lang="he-IL" sz="4000" b="1" dirty="0">
              <a:solidFill>
                <a:srgbClr val="92D050"/>
              </a:solidFill>
              <a:effectLst>
                <a:glow rad="228600">
                  <a:schemeClr val="accent3">
                    <a:satMod val="175000"/>
                    <a:alpha val="40000"/>
                  </a:schemeClr>
                </a:glow>
              </a:effectLst>
              <a:latin typeface="+mn-lt"/>
              <a:ea typeface="+mn-ea"/>
              <a:cs typeface="+mn-cs"/>
            </a:endParaRPr>
          </a:p>
        </p:txBody>
      </p:sp>
      <p:sp>
        <p:nvSpPr>
          <p:cNvPr id="3" name="מציין מיקום טקסט 2"/>
          <p:cNvSpPr>
            <a:spLocks noGrp="1"/>
          </p:cNvSpPr>
          <p:nvPr>
            <p:ph type="body" idx="1"/>
          </p:nvPr>
        </p:nvSpPr>
        <p:spPr>
          <a:xfrm>
            <a:off x="2483768" y="1340768"/>
            <a:ext cx="5993550" cy="860400"/>
          </a:xfrm>
        </p:spPr>
        <p:txBody>
          <a:bodyPr>
            <a:noAutofit/>
          </a:bodyPr>
          <a:lstStyle/>
          <a:p>
            <a:pPr algn="r"/>
            <a:endParaRPr lang="he-IL" sz="3200" dirty="0" smtClean="0">
              <a:solidFill>
                <a:srgbClr val="99CCFF"/>
              </a:solidFill>
              <a:effectLst>
                <a:glow rad="139700">
                  <a:schemeClr val="accent3">
                    <a:satMod val="175000"/>
                    <a:alpha val="40000"/>
                  </a:schemeClr>
                </a:glow>
              </a:effectLst>
            </a:endParaRPr>
          </a:p>
          <a:p>
            <a:pPr algn="just"/>
            <a:r>
              <a:rPr lang="he-IL" sz="3200" dirty="0" smtClean="0">
                <a:solidFill>
                  <a:srgbClr val="99CCFF"/>
                </a:solidFill>
                <a:effectLst>
                  <a:glow rad="139700">
                    <a:schemeClr val="accent3">
                      <a:satMod val="175000"/>
                      <a:alpha val="40000"/>
                    </a:schemeClr>
                  </a:glow>
                </a:effectLst>
              </a:rPr>
              <a:t>וכן אם הכלי שמלאכתו לאיסור נמצא במקום שמפריע לעבור, או לפתוח דלת או חלון - </a:t>
            </a:r>
          </a:p>
          <a:p>
            <a:pPr algn="just"/>
            <a:r>
              <a:rPr lang="he-IL" sz="3200" dirty="0" smtClean="0">
                <a:solidFill>
                  <a:srgbClr val="99CCFF"/>
                </a:solidFill>
                <a:effectLst>
                  <a:glow rad="139700">
                    <a:schemeClr val="accent3">
                      <a:satMod val="175000"/>
                      <a:alpha val="40000"/>
                    </a:schemeClr>
                  </a:glow>
                </a:effectLst>
              </a:rPr>
              <a:t>מותר לטלטלו משום שזה לצורך מקומו.</a:t>
            </a:r>
          </a:p>
          <a:p>
            <a:pPr algn="just"/>
            <a:endParaRPr lang="he-IL" sz="3200" dirty="0" smtClean="0">
              <a:solidFill>
                <a:srgbClr val="99CCFF"/>
              </a:solidFill>
              <a:effectLst>
                <a:glow rad="139700">
                  <a:schemeClr val="accent3">
                    <a:satMod val="175000"/>
                    <a:alpha val="40000"/>
                  </a:schemeClr>
                </a:glow>
              </a:effectLst>
            </a:endParaRPr>
          </a:p>
          <a:p>
            <a:pPr algn="r"/>
            <a:r>
              <a:rPr lang="he-IL" sz="2000" dirty="0" smtClean="0">
                <a:solidFill>
                  <a:srgbClr val="99CCFF"/>
                </a:solidFill>
                <a:effectLst>
                  <a:glow rad="139700">
                    <a:schemeClr val="accent3">
                      <a:satMod val="175000"/>
                      <a:alpha val="40000"/>
                    </a:schemeClr>
                  </a:glow>
                </a:effectLst>
              </a:rPr>
              <a:t>                        בתמונה: מותר לטלטל את המסור, </a:t>
            </a:r>
          </a:p>
          <a:p>
            <a:pPr algn="r"/>
            <a:r>
              <a:rPr lang="he-IL" sz="2000" dirty="0" smtClean="0">
                <a:solidFill>
                  <a:srgbClr val="99CCFF"/>
                </a:solidFill>
                <a:effectLst>
                  <a:glow rad="139700">
                    <a:schemeClr val="accent3">
                      <a:satMod val="175000"/>
                      <a:alpha val="40000"/>
                    </a:schemeClr>
                  </a:glow>
                </a:effectLst>
              </a:rPr>
              <a:t>                        מפני שהוא מפריע לסגירת הדלת.</a:t>
            </a:r>
          </a:p>
        </p:txBody>
      </p:sp>
      <p:pic>
        <p:nvPicPr>
          <p:cNvPr id="6" name="תמונה 5"/>
          <p:cNvPicPr>
            <a:picLocks noChangeAspect="1"/>
          </p:cNvPicPr>
          <p:nvPr/>
        </p:nvPicPr>
        <p:blipFill>
          <a:blip r:embed="rId3">
            <a:clrChange>
              <a:clrFrom>
                <a:srgbClr val="FFFFFF"/>
              </a:clrFrom>
              <a:clrTo>
                <a:srgbClr val="FFFFFF">
                  <a:alpha val="0"/>
                </a:srgbClr>
              </a:clrTo>
            </a:clrChange>
            <a:duotone>
              <a:prstClr val="black"/>
              <a:srgbClr val="25E38D">
                <a:tint val="45000"/>
                <a:satMod val="400000"/>
              </a:srgbClr>
            </a:duotone>
          </a:blip>
          <a:stretch>
            <a:fillRect/>
          </a:stretch>
        </p:blipFill>
        <p:spPr>
          <a:xfrm>
            <a:off x="0" y="3880446"/>
            <a:ext cx="2483768" cy="2483768"/>
          </a:xfrm>
          <a:prstGeom prst="rect">
            <a:avLst/>
          </a:prstGeom>
          <a:effectLst>
            <a:glow rad="228600">
              <a:schemeClr val="accent1">
                <a:satMod val="175000"/>
                <a:alpha val="40000"/>
              </a:schemeClr>
            </a:glow>
          </a:effectLst>
        </p:spPr>
      </p:pic>
      <p:pic>
        <p:nvPicPr>
          <p:cNvPr id="7" name="תמונה 6"/>
          <p:cNvPicPr>
            <a:picLocks noChangeAspect="1"/>
          </p:cNvPicPr>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10000" b="90000" l="10000" r="90000">
                        <a14:backgroundMark x1="76753" y1="81183" x2="80443" y2="60215"/>
                      </a14:backgroundRemoval>
                    </a14:imgEffect>
                  </a14:imgLayer>
                </a14:imgProps>
              </a:ext>
            </a:extLst>
          </a:blip>
          <a:stretch>
            <a:fillRect/>
          </a:stretch>
        </p:blipFill>
        <p:spPr>
          <a:xfrm rot="19859356">
            <a:off x="819209" y="5699333"/>
            <a:ext cx="1308082" cy="897798"/>
          </a:xfrm>
          <a:prstGeom prst="rect">
            <a:avLst/>
          </a:prstGeom>
          <a:effectLst>
            <a:glow rad="228600">
              <a:schemeClr val="accent1">
                <a:satMod val="175000"/>
                <a:alpha val="40000"/>
              </a:schemeClr>
            </a:glow>
          </a:effectLst>
        </p:spPr>
      </p:pic>
      <p:pic>
        <p:nvPicPr>
          <p:cNvPr id="8" name="תמונה 7"/>
          <p:cNvPicPr>
            <a:picLocks noChangeAspect="1"/>
          </p:cNvPicPr>
          <p:nvPr/>
        </p:nvPicPr>
        <p:blipFill>
          <a:blip r:embed="rId6">
            <a:duotone>
              <a:prstClr val="black"/>
              <a:srgbClr val="25E38D">
                <a:tint val="45000"/>
                <a:satMod val="400000"/>
              </a:srgbClr>
            </a:duotone>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208098" y="3882823"/>
            <a:ext cx="2085975" cy="2567862"/>
          </a:xfrm>
          <a:prstGeom prst="rect">
            <a:avLst/>
          </a:prstGeom>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600" fill="hold">
                                          <p:stCondLst>
                                            <p:cond delay="0"/>
                                          </p:stCondLst>
                                        </p:cTn>
                                        <p:tgtEl>
                                          <p:spTgt spid="2"/>
                                        </p:tgtEl>
                                        <p:attrNameLst>
                                          <p:attrName>ppt_x</p:attrName>
                                        </p:attrNameLst>
                                      </p:cBhvr>
                                    </p:anim>
                                    <p:anim from="0" to="-1.0" calcmode="lin" valueType="num">
                                      <p:cBhvr>
                                        <p:cTn id="8" dur="200" decel="50000" autoRev="1" fill="hold">
                                          <p:stCondLst>
                                            <p:cond delay="600"/>
                                          </p:stCondLst>
                                        </p:cTn>
                                        <p:tgtEl>
                                          <p:spTgt spid="2"/>
                                        </p:tgtEl>
                                        <p:attrNameLst>
                                          <p:attrName>xshear</p:attrName>
                                        </p:attrNameLst>
                                      </p:cBhvr>
                                    </p:anim>
                                    <p:animScale>
                                      <p:cBhvr>
                                        <p:cTn id="9" dur="200" decel="100000" autoRev="1" fill="hold">
                                          <p:stCondLst>
                                            <p:cond delay="600"/>
                                          </p:stCondLst>
                                        </p:cTn>
                                        <p:tgtEl>
                                          <p:spTgt spid="2"/>
                                        </p:tgtEl>
                                      </p:cBhvr>
                                      <p:from x="100000" y="100000"/>
                                      <p:to x="80000" y="100000"/>
                                    </p:animScale>
                                    <p:anim by="(#ppt_h/3+#ppt_w*0.1)" calcmode="lin" valueType="num">
                                      <p:cBhvr additive="sum">
                                        <p:cTn id="10" dur="200" decel="100000" autoRev="1" fill="hold">
                                          <p:stCondLst>
                                            <p:cond delay="600"/>
                                          </p:stCondLst>
                                        </p:cTn>
                                        <p:tgtEl>
                                          <p:spTgt spid="2"/>
                                        </p:tgtEl>
                                        <p:attrNameLst>
                                          <p:attrName>ppt_x</p:attrName>
                                        </p:attrNameLst>
                                      </p:cBhvr>
                                    </p:anim>
                                  </p:childTnLst>
                                </p:cTn>
                              </p:par>
                            </p:childTnLst>
                          </p:cTn>
                        </p:par>
                        <p:par>
                          <p:cTn id="11" fill="hold">
                            <p:stCondLst>
                              <p:cond delay="1000"/>
                            </p:stCondLst>
                            <p:childTnLst>
                              <p:par>
                                <p:cTn id="12" presetID="20" presetClass="entr" presetSubtype="0" fill="hold" nodeType="afterEffect">
                                  <p:stCondLst>
                                    <p:cond delay="0"/>
                                  </p:stCondLst>
                                  <p:iterate type="lt">
                                    <p:tmPct val="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edge">
                                      <p:cBhvr>
                                        <p:cTn id="14" dur="500"/>
                                        <p:tgtEl>
                                          <p:spTgt spid="3">
                                            <p:txEl>
                                              <p:pRg st="1" end="1"/>
                                            </p:txEl>
                                          </p:spTgt>
                                        </p:tgtEl>
                                      </p:cBhvr>
                                    </p:animEffect>
                                  </p:childTnLst>
                                </p:cTn>
                              </p:par>
                            </p:childTnLst>
                          </p:cTn>
                        </p:par>
                        <p:par>
                          <p:cTn id="15" fill="hold">
                            <p:stCondLst>
                              <p:cond delay="1500"/>
                            </p:stCondLst>
                            <p:childTnLst>
                              <p:par>
                                <p:cTn id="16" presetID="20" presetClass="entr" presetSubtype="0" fill="hold" nodeType="afterEffect">
                                  <p:stCondLst>
                                    <p:cond delay="0"/>
                                  </p:stCondLst>
                                  <p:iterate type="lt">
                                    <p:tmPct val="0"/>
                                  </p:iterate>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edge">
                                      <p:cBhvr>
                                        <p:cTn id="18" dur="500"/>
                                        <p:tgtEl>
                                          <p:spTgt spid="3">
                                            <p:txEl>
                                              <p:pRg st="2" end="2"/>
                                            </p:txEl>
                                          </p:spTgt>
                                        </p:tgtEl>
                                      </p:cBhvr>
                                    </p:animEffect>
                                  </p:childTnLst>
                                </p:cTn>
                              </p:par>
                            </p:childTnLst>
                          </p:cTn>
                        </p:par>
                        <p:par>
                          <p:cTn id="19" fill="hold">
                            <p:stCondLst>
                              <p:cond delay="2000"/>
                            </p:stCondLst>
                            <p:childTnLst>
                              <p:par>
                                <p:cTn id="20" presetID="20" presetClass="entr" presetSubtype="0" fill="hold" nodeType="afterEffect">
                                  <p:stCondLst>
                                    <p:cond delay="0"/>
                                  </p:stCondLst>
                                  <p:iterate type="lt">
                                    <p:tmPct val="0"/>
                                  </p:iterate>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edge">
                                      <p:cBhvr>
                                        <p:cTn id="22" dur="500"/>
                                        <p:tgtEl>
                                          <p:spTgt spid="3">
                                            <p:txEl>
                                              <p:pRg st="4" end="4"/>
                                            </p:txEl>
                                          </p:spTgt>
                                        </p:tgtEl>
                                      </p:cBhvr>
                                    </p:animEffect>
                                  </p:childTnLst>
                                </p:cTn>
                              </p:par>
                            </p:childTnLst>
                          </p:cTn>
                        </p:par>
                        <p:par>
                          <p:cTn id="23" fill="hold">
                            <p:stCondLst>
                              <p:cond delay="2500"/>
                            </p:stCondLst>
                            <p:childTnLst>
                              <p:par>
                                <p:cTn id="24" presetID="20" presetClass="entr" presetSubtype="0" fill="hold" nodeType="afterEffect">
                                  <p:stCondLst>
                                    <p:cond delay="0"/>
                                  </p:stCondLst>
                                  <p:iterate type="lt">
                                    <p:tmPct val="0"/>
                                  </p:iterate>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edge">
                                      <p:cBhvr>
                                        <p:cTn id="26" dur="500"/>
                                        <p:tgtEl>
                                          <p:spTgt spid="3">
                                            <p:txEl>
                                              <p:pRg st="5" end="5"/>
                                            </p:txEl>
                                          </p:spTgt>
                                        </p:tgtEl>
                                      </p:cBhvr>
                                    </p:animEffect>
                                  </p:childTnLst>
                                </p:cTn>
                              </p:par>
                            </p:childTnLst>
                          </p:cTn>
                        </p:par>
                        <p:par>
                          <p:cTn id="27" fill="hold">
                            <p:stCondLst>
                              <p:cond delay="3000"/>
                            </p:stCondLst>
                            <p:childTnLst>
                              <p:par>
                                <p:cTn id="28" presetID="63" presetClass="path" presetSubtype="0" accel="50000" decel="50000" fill="hold" nodeType="afterEffect">
                                  <p:stCondLst>
                                    <p:cond delay="0"/>
                                  </p:stCondLst>
                                  <p:childTnLst>
                                    <p:animMotion origin="layout" path="M -1.11111E-6 2.22222E-6 L 0.21285 -0.17593 " pathEditMode="relative" rAng="0" ptsTypes="AA">
                                      <p:cBhvr>
                                        <p:cTn id="29" dur="2000" fill="hold"/>
                                        <p:tgtEl>
                                          <p:spTgt spid="7"/>
                                        </p:tgtEl>
                                        <p:attrNameLst>
                                          <p:attrName>ppt_x</p:attrName>
                                          <p:attrName>ppt_y</p:attrName>
                                        </p:attrNameLst>
                                      </p:cBhvr>
                                      <p:rCtr x="10642" y="-8796"/>
                                    </p:animMotion>
                                  </p:childTnLst>
                                </p:cTn>
                              </p:par>
                            </p:childTnLst>
                          </p:cTn>
                        </p:par>
                        <p:par>
                          <p:cTn id="30" fill="hold">
                            <p:stCondLst>
                              <p:cond delay="5000"/>
                            </p:stCondLst>
                            <p:childTnLst>
                              <p:par>
                                <p:cTn id="31" presetID="1" presetClass="entr" presetSubtype="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928662" y="531440"/>
            <a:ext cx="7819802" cy="897296"/>
          </a:xfrm>
        </p:spPr>
        <p:txBody>
          <a:bodyPr/>
          <a:lstStyle/>
          <a:p>
            <a:pPr algn="ctr"/>
            <a:r>
              <a:rPr lang="he-IL" sz="4000" b="1" dirty="0">
                <a:solidFill>
                  <a:srgbClr val="92D050"/>
                </a:solidFill>
                <a:effectLst>
                  <a:glow rad="228600">
                    <a:schemeClr val="accent3">
                      <a:satMod val="175000"/>
                      <a:alpha val="40000"/>
                    </a:schemeClr>
                  </a:glow>
                </a:effectLst>
                <a:latin typeface="+mn-lt"/>
                <a:ea typeface="+mn-ea"/>
                <a:cs typeface="+mn-cs"/>
              </a:rPr>
              <a:t>טלטול כלי שמלאכתו </a:t>
            </a:r>
            <a:r>
              <a:rPr lang="he-IL" sz="4000" b="1" dirty="0" smtClean="0">
                <a:solidFill>
                  <a:srgbClr val="92D050"/>
                </a:solidFill>
                <a:effectLst>
                  <a:glow rad="228600">
                    <a:schemeClr val="accent3">
                      <a:satMod val="175000"/>
                      <a:alpha val="40000"/>
                    </a:schemeClr>
                  </a:glow>
                </a:effectLst>
                <a:latin typeface="+mn-lt"/>
                <a:ea typeface="+mn-ea"/>
                <a:cs typeface="+mn-cs"/>
              </a:rPr>
              <a:t>לאיסור - </a:t>
            </a:r>
            <a:r>
              <a:rPr lang="he-IL" sz="4000" b="1" dirty="0">
                <a:solidFill>
                  <a:srgbClr val="92D050"/>
                </a:solidFill>
                <a:effectLst>
                  <a:glow rad="228600">
                    <a:schemeClr val="accent3">
                      <a:satMod val="175000"/>
                      <a:alpha val="40000"/>
                    </a:schemeClr>
                  </a:glow>
                </a:effectLst>
                <a:latin typeface="+mn-lt"/>
                <a:ea typeface="+mn-ea"/>
                <a:cs typeface="+mn-cs"/>
              </a:rPr>
              <a:t>לצורך גופו</a:t>
            </a:r>
          </a:p>
        </p:txBody>
      </p:sp>
      <p:sp>
        <p:nvSpPr>
          <p:cNvPr id="3" name="מציין מיקום טקסט 2"/>
          <p:cNvSpPr>
            <a:spLocks noGrp="1"/>
          </p:cNvSpPr>
          <p:nvPr>
            <p:ph type="body" idx="1"/>
          </p:nvPr>
        </p:nvSpPr>
        <p:spPr>
          <a:xfrm>
            <a:off x="1500166" y="1571612"/>
            <a:ext cx="7320306" cy="3357586"/>
          </a:xfrm>
        </p:spPr>
        <p:txBody>
          <a:bodyPr>
            <a:noAutofit/>
          </a:bodyPr>
          <a:lstStyle/>
          <a:p>
            <a:pPr marL="342900" indent="-342900" algn="just"/>
            <a:r>
              <a:rPr lang="he-IL" sz="3200" dirty="0" smtClean="0">
                <a:solidFill>
                  <a:srgbClr val="99CCFF"/>
                </a:solidFill>
              </a:rPr>
              <a:t>   מותר לטלטל כלי שמלאכתו לאיסור כדי להשתמש בכלי לפעולה המותרת בשבת. מותר לעשות כך רק אם אין אפשרות לעשות את המלאכה ע"י דבר היתר. </a:t>
            </a:r>
          </a:p>
          <a:p>
            <a:pPr marL="342900" indent="-342900" algn="r">
              <a:spcBef>
                <a:spcPts val="0"/>
              </a:spcBef>
            </a:pPr>
            <a:r>
              <a:rPr lang="he-IL" sz="2400" dirty="0" smtClean="0">
                <a:solidFill>
                  <a:srgbClr val="99CCFF"/>
                </a:solidFill>
              </a:rPr>
              <a:t>    </a:t>
            </a:r>
          </a:p>
          <a:p>
            <a:pPr marL="342900" indent="-342900" algn="r">
              <a:spcBef>
                <a:spcPts val="0"/>
              </a:spcBef>
            </a:pPr>
            <a:r>
              <a:rPr lang="he-IL" sz="2400" dirty="0">
                <a:solidFill>
                  <a:srgbClr val="99CCFF"/>
                </a:solidFill>
              </a:rPr>
              <a:t> </a:t>
            </a:r>
            <a:r>
              <a:rPr lang="he-IL" sz="2400" dirty="0" smtClean="0">
                <a:solidFill>
                  <a:srgbClr val="99CCFF"/>
                </a:solidFill>
              </a:rPr>
              <a:t>   לדוגמה: מותר להשתמש במדריך טלפונים </a:t>
            </a:r>
          </a:p>
          <a:p>
            <a:pPr marL="342900" indent="-342900" algn="r">
              <a:spcBef>
                <a:spcPts val="0"/>
              </a:spcBef>
            </a:pPr>
            <a:r>
              <a:rPr lang="he-IL" sz="2400" dirty="0">
                <a:solidFill>
                  <a:srgbClr val="99CCFF"/>
                </a:solidFill>
              </a:rPr>
              <a:t>	</a:t>
            </a:r>
            <a:r>
              <a:rPr lang="he-IL" sz="2400" dirty="0" smtClean="0">
                <a:solidFill>
                  <a:srgbClr val="99CCFF"/>
                </a:solidFill>
              </a:rPr>
              <a:t>כדי לחפש כתובת הנחוצה לשבת, </a:t>
            </a:r>
          </a:p>
          <a:p>
            <a:pPr marL="342900" indent="-342900" algn="r">
              <a:spcBef>
                <a:spcPts val="0"/>
              </a:spcBef>
            </a:pPr>
            <a:r>
              <a:rPr lang="he-IL" sz="2400" dirty="0">
                <a:solidFill>
                  <a:srgbClr val="99CCFF"/>
                </a:solidFill>
              </a:rPr>
              <a:t> </a:t>
            </a:r>
            <a:r>
              <a:rPr lang="he-IL" sz="2400" dirty="0" smtClean="0">
                <a:solidFill>
                  <a:srgbClr val="99CCFF"/>
                </a:solidFill>
              </a:rPr>
              <a:t>   או להשתמש בפטיש כדי לפצח אגוזים. </a:t>
            </a:r>
            <a:endParaRPr lang="he-IL" sz="2400" dirty="0"/>
          </a:p>
        </p:txBody>
      </p:sp>
      <p:pic>
        <p:nvPicPr>
          <p:cNvPr id="6" name="Picture 8"/>
          <p:cNvPicPr>
            <a:picLocks noChangeAspect="1" noChangeArrowheads="1" noCrop="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43424" y="5059535"/>
            <a:ext cx="1402078" cy="1465809"/>
          </a:xfrm>
          <a:prstGeom prst="rect">
            <a:avLst/>
          </a:prstGeom>
          <a:noFill/>
          <a:extLst>
            <a:ext uri="{909E8E84-426E-40DD-AFC4-6F175D3DCCD1}">
              <a14:hiddenFill xmlns:a14="http://schemas.microsoft.com/office/drawing/2010/main">
                <a:solidFill>
                  <a:srgbClr val="FFFFFF"/>
                </a:solidFill>
              </a14:hiddenFill>
            </a:ext>
          </a:extLst>
        </p:spPr>
      </p:pic>
      <p:grpSp>
        <p:nvGrpSpPr>
          <p:cNvPr id="7" name="קבוצה 6"/>
          <p:cNvGrpSpPr/>
          <p:nvPr/>
        </p:nvGrpSpPr>
        <p:grpSpPr>
          <a:xfrm>
            <a:off x="-166840" y="1075000"/>
            <a:ext cx="1714504" cy="1379412"/>
            <a:chOff x="-214338" y="1075000"/>
            <a:chExt cx="1714504" cy="1379412"/>
          </a:xfrm>
        </p:grpSpPr>
        <p:pic>
          <p:nvPicPr>
            <p:cNvPr id="8" name="Picture 4" descr="https://www.loucanfixit.com/images/hammer.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7137" y="1075000"/>
              <a:ext cx="1343029" cy="1177225"/>
            </a:xfrm>
            <a:prstGeom prst="rect">
              <a:avLst/>
            </a:prstGeom>
            <a:noFill/>
            <a:extLst>
              <a:ext uri="{909E8E84-426E-40DD-AFC4-6F175D3DCCD1}">
                <a14:hiddenFill xmlns:a14="http://schemas.microsoft.com/office/drawing/2010/main">
                  <a:solidFill>
                    <a:srgbClr val="FFFFFF"/>
                  </a:solidFill>
                </a14:hiddenFill>
              </a:ext>
            </a:extLst>
          </p:spPr>
        </p:pic>
        <p:pic>
          <p:nvPicPr>
            <p:cNvPr id="9" name="תמונה 8"/>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4338" y="1692412"/>
              <a:ext cx="1143000" cy="762000"/>
            </a:xfrm>
            <a:prstGeom prst="rect">
              <a:avLst/>
            </a:prstGeom>
          </p:spPr>
        </p:pic>
      </p:gr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6" fill="hold">
                            <p:stCondLst>
                              <p:cond delay="6600"/>
                            </p:stCondLst>
                            <p:childTnLst>
                              <p:par>
                                <p:cTn id="17" presetID="40" presetClass="entr" presetSubtype="0" fill="hold" nodeType="afterEffect">
                                  <p:stCondLst>
                                    <p:cond delay="0"/>
                                  </p:stCondLst>
                                  <p:iterate type="lt">
                                    <p:tmPct val="10000"/>
                                  </p:iterate>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anim calcmode="lin" valueType="num">
                                      <p:cBhvr>
                                        <p:cTn id="20" dur="5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22" fill="hold">
                            <p:stCondLst>
                              <p:cond delay="7050"/>
                            </p:stCondLst>
                            <p:childTnLst>
                              <p:par>
                                <p:cTn id="23" presetID="40" presetClass="entr" presetSubtype="0" fill="hold" nodeType="afterEffect">
                                  <p:stCondLst>
                                    <p:cond delay="0"/>
                                  </p:stCondLst>
                                  <p:iterate type="lt">
                                    <p:tmPct val="10000"/>
                                  </p:iterate>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7"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28" fill="hold">
                            <p:stCondLst>
                              <p:cond delay="9000"/>
                            </p:stCondLst>
                            <p:childTnLst>
                              <p:par>
                                <p:cTn id="29" presetID="40" presetClass="entr" presetSubtype="0" fill="hold" nodeType="after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anim calcmode="lin" valueType="num">
                                      <p:cBhvr>
                                        <p:cTn id="32" dur="500" fill="hold"/>
                                        <p:tgtEl>
                                          <p:spTgt spid="3">
                                            <p:txEl>
                                              <p:pRg st="3" end="3"/>
                                            </p:txEl>
                                          </p:spTgt>
                                        </p:tgtEl>
                                        <p:attrNameLst>
                                          <p:attrName>ppt_x</p:attrName>
                                        </p:attrNameLst>
                                      </p:cBhvr>
                                      <p:tavLst>
                                        <p:tav tm="0">
                                          <p:val>
                                            <p:strVal val="#ppt_x-.1"/>
                                          </p:val>
                                        </p:tav>
                                        <p:tav tm="100000">
                                          <p:val>
                                            <p:strVal val="#ppt_x"/>
                                          </p:val>
                                        </p:tav>
                                      </p:tavLst>
                                    </p:anim>
                                    <p:anim calcmode="lin" valueType="num">
                                      <p:cBhvr>
                                        <p:cTn id="33"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par>
                          <p:cTn id="34" fill="hold">
                            <p:stCondLst>
                              <p:cond delay="10600"/>
                            </p:stCondLst>
                            <p:childTnLst>
                              <p:par>
                                <p:cTn id="35" presetID="40" presetClass="entr" presetSubtype="0" fill="hold" nodeType="afterEffect">
                                  <p:stCondLst>
                                    <p:cond delay="0"/>
                                  </p:stCondLst>
                                  <p:iterate type="lt">
                                    <p:tmPct val="10000"/>
                                  </p:iterate>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500"/>
                                        <p:tgtEl>
                                          <p:spTgt spid="3">
                                            <p:txEl>
                                              <p:pRg st="4" end="4"/>
                                            </p:txEl>
                                          </p:spTgt>
                                        </p:tgtEl>
                                      </p:cBhvr>
                                    </p:animEffect>
                                    <p:anim calcmode="lin" valueType="num">
                                      <p:cBhvr>
                                        <p:cTn id="38" dur="500" fill="hold"/>
                                        <p:tgtEl>
                                          <p:spTgt spid="3">
                                            <p:txEl>
                                              <p:pRg st="4" end="4"/>
                                            </p:txEl>
                                          </p:spTgt>
                                        </p:tgtEl>
                                        <p:attrNameLst>
                                          <p:attrName>ppt_x</p:attrName>
                                        </p:attrNameLst>
                                      </p:cBhvr>
                                      <p:tavLst>
                                        <p:tav tm="0">
                                          <p:val>
                                            <p:strVal val="#ppt_x-.1"/>
                                          </p:val>
                                        </p:tav>
                                        <p:tav tm="100000">
                                          <p:val>
                                            <p:strVal val="#ppt_x"/>
                                          </p:val>
                                        </p:tav>
                                      </p:tavLst>
                                    </p:anim>
                                    <p:anim calcmode="lin" valueType="num">
                                      <p:cBhvr>
                                        <p:cTn id="39"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40" fill="hold">
                            <p:stCondLst>
                              <p:cond delay="12400"/>
                            </p:stCondLst>
                            <p:childTnLst>
                              <p:par>
                                <p:cTn id="41" presetID="43"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100"/>
                                        <p:tgtEl>
                                          <p:spTgt spid="6"/>
                                        </p:tgtEl>
                                      </p:cBhvr>
                                    </p:animEffect>
                                    <p:anim calcmode="lin" valueType="num">
                                      <p:cBhvr>
                                        <p:cTn id="44" dur="400" fill="hold"/>
                                        <p:tgtEl>
                                          <p:spTgt spid="6"/>
                                        </p:tgtEl>
                                        <p:attrNameLst>
                                          <p:attrName>ppt_x</p:attrName>
                                        </p:attrNameLst>
                                      </p:cBhvr>
                                      <p:tavLst>
                                        <p:tav tm="0">
                                          <p:val>
                                            <p:strVal val="#ppt_x"/>
                                          </p:val>
                                        </p:tav>
                                        <p:tav tm="100000">
                                          <p:val>
                                            <p:strVal val="#ppt_x"/>
                                          </p:val>
                                        </p:tav>
                                      </p:tavLst>
                                    </p:anim>
                                    <p:anim calcmode="lin" valueType="num">
                                      <p:cBhvr>
                                        <p:cTn id="45" dur="400" fill="hold"/>
                                        <p:tgtEl>
                                          <p:spTgt spid="6"/>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8" fill="hold">
                            <p:stCondLst>
                              <p:cond delay="13400"/>
                            </p:stCondLst>
                            <p:childTnLst>
                              <p:par>
                                <p:cTn id="49" presetID="35" presetClass="entr" presetSubtype="0"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2000"/>
                                        <p:tgtEl>
                                          <p:spTgt spid="7"/>
                                        </p:tgtEl>
                                      </p:cBhvr>
                                    </p:animEffect>
                                    <p:anim calcmode="lin" valueType="num">
                                      <p:cBhvr>
                                        <p:cTn id="52" dur="2000" fill="hold"/>
                                        <p:tgtEl>
                                          <p:spTgt spid="7"/>
                                        </p:tgtEl>
                                        <p:attrNameLst>
                                          <p:attrName>style.rotation</p:attrName>
                                        </p:attrNameLst>
                                      </p:cBhvr>
                                      <p:tavLst>
                                        <p:tav tm="0">
                                          <p:val>
                                            <p:fltVal val="720"/>
                                          </p:val>
                                        </p:tav>
                                        <p:tav tm="100000">
                                          <p:val>
                                            <p:fltVal val="0"/>
                                          </p:val>
                                        </p:tav>
                                      </p:tavLst>
                                    </p:anim>
                                    <p:anim calcmode="lin" valueType="num">
                                      <p:cBhvr>
                                        <p:cTn id="53" dur="2000" fill="hold"/>
                                        <p:tgtEl>
                                          <p:spTgt spid="7"/>
                                        </p:tgtEl>
                                        <p:attrNameLst>
                                          <p:attrName>ppt_h</p:attrName>
                                        </p:attrNameLst>
                                      </p:cBhvr>
                                      <p:tavLst>
                                        <p:tav tm="0">
                                          <p:val>
                                            <p:fltVal val="0"/>
                                          </p:val>
                                        </p:tav>
                                        <p:tav tm="100000">
                                          <p:val>
                                            <p:strVal val="#ppt_h"/>
                                          </p:val>
                                        </p:tav>
                                      </p:tavLst>
                                    </p:anim>
                                    <p:anim calcmode="lin" valueType="num">
                                      <p:cBhvr>
                                        <p:cTn id="54"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3389" y="922791"/>
            <a:ext cx="7791470" cy="634001"/>
          </a:xfrm>
        </p:spPr>
        <p:txBody>
          <a:bodyPr/>
          <a:lstStyle/>
          <a:p>
            <a:pPr algn="ctr"/>
            <a:r>
              <a:rPr lang="he-IL" sz="4000" b="1" dirty="0" smtClean="0">
                <a:solidFill>
                  <a:srgbClr val="CCECFF"/>
                </a:solidFill>
                <a:effectLst>
                  <a:glow rad="228600">
                    <a:schemeClr val="accent3">
                      <a:satMod val="175000"/>
                      <a:alpha val="40000"/>
                    </a:schemeClr>
                  </a:glow>
                </a:effectLst>
                <a:latin typeface="+mn-lt"/>
                <a:ea typeface="+mn-ea"/>
                <a:cs typeface="+mn-cs"/>
              </a:rPr>
              <a:t>איסור טלטול </a:t>
            </a:r>
            <a:br>
              <a:rPr lang="he-IL" sz="4000" b="1" dirty="0" smtClean="0">
                <a:solidFill>
                  <a:srgbClr val="CCECFF"/>
                </a:solidFill>
                <a:effectLst>
                  <a:glow rad="228600">
                    <a:schemeClr val="accent3">
                      <a:satMod val="175000"/>
                      <a:alpha val="40000"/>
                    </a:schemeClr>
                  </a:glow>
                </a:effectLst>
                <a:latin typeface="+mn-lt"/>
                <a:ea typeface="+mn-ea"/>
                <a:cs typeface="+mn-cs"/>
              </a:rPr>
            </a:br>
            <a:r>
              <a:rPr lang="he-IL" sz="4000" b="1" dirty="0" smtClean="0">
                <a:solidFill>
                  <a:srgbClr val="CCECFF"/>
                </a:solidFill>
                <a:effectLst>
                  <a:glow rad="228600">
                    <a:schemeClr val="accent3">
                      <a:satMod val="175000"/>
                      <a:alpha val="40000"/>
                    </a:schemeClr>
                  </a:glow>
                </a:effectLst>
                <a:latin typeface="+mn-lt"/>
                <a:ea typeface="+mn-ea"/>
                <a:cs typeface="+mn-cs"/>
              </a:rPr>
              <a:t>לצורך המוקצה</a:t>
            </a:r>
          </a:p>
        </p:txBody>
      </p:sp>
      <p:sp>
        <p:nvSpPr>
          <p:cNvPr id="3" name="מציין מיקום טקסט 2"/>
          <p:cNvSpPr>
            <a:spLocks noGrp="1"/>
          </p:cNvSpPr>
          <p:nvPr>
            <p:ph type="body" idx="1"/>
          </p:nvPr>
        </p:nvSpPr>
        <p:spPr>
          <a:xfrm>
            <a:off x="827584" y="1916832"/>
            <a:ext cx="7621234" cy="1289028"/>
          </a:xfrm>
        </p:spPr>
        <p:txBody>
          <a:bodyPr>
            <a:normAutofit fontScale="25000" lnSpcReduction="20000"/>
          </a:bodyPr>
          <a:lstStyle/>
          <a:p>
            <a:pPr algn="r"/>
            <a:r>
              <a:rPr lang="he-IL" sz="12800" dirty="0" smtClean="0">
                <a:solidFill>
                  <a:srgbClr val="99CCFF"/>
                </a:solidFill>
              </a:rPr>
              <a:t>אסור לטלטל לצורך המוקצה עצמו – כגון שלא ייגנב או יינזק.</a:t>
            </a:r>
          </a:p>
          <a:p>
            <a:pPr algn="r"/>
            <a:endParaRPr lang="he-IL" dirty="0" smtClean="0">
              <a:solidFill>
                <a:srgbClr val="99CCFF"/>
              </a:solidFill>
            </a:endParaRPr>
          </a:p>
          <a:p>
            <a:pPr algn="r"/>
            <a:endParaRPr lang="he-IL" sz="9600" dirty="0" smtClean="0">
              <a:solidFill>
                <a:srgbClr val="99CCFF"/>
              </a:solidFill>
            </a:endParaRPr>
          </a:p>
          <a:p>
            <a:pPr algn="r"/>
            <a:r>
              <a:rPr lang="he-IL" sz="9600" dirty="0" smtClean="0">
                <a:solidFill>
                  <a:srgbClr val="99CCFF"/>
                </a:solidFill>
              </a:rPr>
              <a:t>בתמונה</a:t>
            </a:r>
            <a:r>
              <a:rPr lang="he-IL" sz="9600" dirty="0">
                <a:solidFill>
                  <a:srgbClr val="99CCFF"/>
                </a:solidFill>
              </a:rPr>
              <a:t>:</a:t>
            </a:r>
            <a:r>
              <a:rPr lang="he-IL" sz="9600" dirty="0" smtClean="0">
                <a:solidFill>
                  <a:srgbClr val="99CCFF"/>
                </a:solidFill>
              </a:rPr>
              <a:t> אסור לטלטל את המסור כדי שלא </a:t>
            </a:r>
            <a:r>
              <a:rPr lang="he-IL" sz="9600" dirty="0" err="1" smtClean="0">
                <a:solidFill>
                  <a:srgbClr val="99CCFF"/>
                </a:solidFill>
              </a:rPr>
              <a:t>יגנב</a:t>
            </a:r>
            <a:r>
              <a:rPr lang="he-IL" sz="9600" dirty="0" smtClean="0">
                <a:solidFill>
                  <a:srgbClr val="99CCFF"/>
                </a:solidFill>
              </a:rPr>
              <a:t>, משום שזה לצורך המוקצה עצמו ולא לשימוש של היתר.</a:t>
            </a:r>
            <a:endParaRPr lang="he-IL" sz="9600" dirty="0"/>
          </a:p>
        </p:txBody>
      </p:sp>
      <p:pic>
        <p:nvPicPr>
          <p:cNvPr id="4" name="תמונה 3" descr="th (14).jpg"/>
          <p:cNvPicPr>
            <a:picLocks noChangeAspect="1"/>
          </p:cNvPicPr>
          <p:nvPr/>
        </p:nvPicPr>
        <p:blipFill>
          <a:blip r:embed="rId3">
            <a:clrChange>
              <a:clrFrom>
                <a:srgbClr val="FDFDFD"/>
              </a:clrFrom>
              <a:clrTo>
                <a:srgbClr val="FDFDFD">
                  <a:alpha val="0"/>
                </a:srgbClr>
              </a:clrTo>
            </a:clrChange>
            <a:lum bright="-40000"/>
          </a:blip>
          <a:stretch>
            <a:fillRect/>
          </a:stretch>
        </p:blipFill>
        <p:spPr>
          <a:xfrm>
            <a:off x="4002496" y="4929199"/>
            <a:ext cx="2736446" cy="1715096"/>
          </a:xfrm>
          <a:prstGeom prst="rect">
            <a:avLst/>
          </a:prstGeom>
        </p:spPr>
      </p:pic>
      <p:pic>
        <p:nvPicPr>
          <p:cNvPr id="5" name="תמונה 4" descr="th (13).jpg"/>
          <p:cNvPicPr>
            <a:picLocks noChangeAspect="1"/>
          </p:cNvPicPr>
          <p:nvPr/>
        </p:nvPicPr>
        <p:blipFill>
          <a:blip r:embed="rId4">
            <a:clrChange>
              <a:clrFrom>
                <a:srgbClr val="FDFDFD"/>
              </a:clrFrom>
              <a:clrTo>
                <a:srgbClr val="FDFDFD">
                  <a:alpha val="0"/>
                </a:srgbClr>
              </a:clrTo>
            </a:clrChange>
            <a:lum bright="-40000"/>
            <a:extLst>
              <a:ext uri="{BEBA8EAE-BF5A-486C-A8C5-ECC9F3942E4B}">
                <a14:imgProps xmlns:a14="http://schemas.microsoft.com/office/drawing/2010/main">
                  <a14:imgLayer r:embed="rId5">
                    <a14:imgEffect>
                      <a14:backgroundRemoval t="0" b="100000" l="0" r="96250">
                        <a14:foregroundMark x1="60625" y1="79851" x2="60625" y2="79851"/>
                        <a14:foregroundMark x1="71875" y1="40299" x2="71875" y2="40299"/>
                        <a14:foregroundMark x1="61250" y1="41045" x2="61250" y2="41045"/>
                        <a14:foregroundMark x1="55625" y1="41791" x2="55625" y2="41791"/>
                        <a14:foregroundMark x1="53750" y1="54478" x2="53750" y2="54478"/>
                        <a14:backgroundMark x1="3125" y1="74627" x2="27500" y2="80597"/>
                        <a14:backgroundMark x1="21250" y1="97015" x2="36875" y2="97015"/>
                      </a14:backgroundRemoval>
                    </a14:imgEffect>
                  </a14:imgLayer>
                </a14:imgProps>
              </a:ext>
            </a:extLst>
          </a:blip>
          <a:stretch>
            <a:fillRect/>
          </a:stretch>
        </p:blipFill>
        <p:spPr>
          <a:xfrm>
            <a:off x="-2988840" y="4572008"/>
            <a:ext cx="2571768" cy="1990730"/>
          </a:xfrm>
          <a:prstGeom prst="rect">
            <a:avLst/>
          </a:prstGeom>
        </p:spPr>
      </p:pic>
      <p:pic>
        <p:nvPicPr>
          <p:cNvPr id="7" name="תמונה 6" descr="מסור.jpg"/>
          <p:cNvPicPr>
            <a:picLocks noChangeAspect="1"/>
          </p:cNvPicPr>
          <p:nvPr/>
        </p:nvPicPr>
        <p:blipFill>
          <a:blip r:embed="rId6" cstate="print">
            <a:clrChange>
              <a:clrFrom>
                <a:srgbClr val="FBFCFE"/>
              </a:clrFrom>
              <a:clrTo>
                <a:srgbClr val="FBFCFE">
                  <a:alpha val="0"/>
                </a:srgbClr>
              </a:clrTo>
            </a:clrChange>
            <a:lum bright="-40000"/>
          </a:blip>
          <a:stretch>
            <a:fillRect/>
          </a:stretch>
        </p:blipFill>
        <p:spPr>
          <a:xfrm>
            <a:off x="4429124" y="4572008"/>
            <a:ext cx="1962151" cy="1299540"/>
          </a:xfrm>
          <a:prstGeom prst="rect">
            <a:avLst/>
          </a:prstGeom>
          <a:scene3d>
            <a:camera prst="isometricOffAxis2Top"/>
            <a:lightRig rig="threePt" dir="t"/>
          </a:scene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9"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par>
                          <p:cTn id="14" fill="hold">
                            <p:stCondLst>
                              <p:cond delay="1500"/>
                            </p:stCondLst>
                            <p:childTnLst>
                              <p:par>
                                <p:cTn id="15" presetID="9" presetClass="entr" presetSubtype="0"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dissolve">
                                      <p:cBhvr>
                                        <p:cTn id="17" dur="500"/>
                                        <p:tgtEl>
                                          <p:spTgt spid="3">
                                            <p:txEl>
                                              <p:pRg st="3" end="3"/>
                                            </p:txEl>
                                          </p:spTgt>
                                        </p:tgtEl>
                                      </p:cBhvr>
                                    </p:animEffect>
                                  </p:childTnLst>
                                </p:cTn>
                              </p:par>
                              <p:par>
                                <p:cTn id="18" presetID="19"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fmla="#ppt_w*sin(2.5*pi*$)">
                                          <p:val>
                                            <p:fltVal val="0"/>
                                          </p:val>
                                        </p:tav>
                                        <p:tav tm="100000">
                                          <p:val>
                                            <p:fltVal val="1"/>
                                          </p:val>
                                        </p:tav>
                                      </p:tavLst>
                                    </p:anim>
                                    <p:anim calcmode="lin" valueType="num">
                                      <p:cBhvr>
                                        <p:cTn id="21" dur="500" fill="hold"/>
                                        <p:tgtEl>
                                          <p:spTgt spid="7"/>
                                        </p:tgtEl>
                                        <p:attrNameLst>
                                          <p:attrName>ppt_h</p:attrName>
                                        </p:attrNameLst>
                                      </p:cBhvr>
                                      <p:tavLst>
                                        <p:tav tm="0">
                                          <p:val>
                                            <p:strVal val="#ppt_h"/>
                                          </p:val>
                                        </p:tav>
                                        <p:tav tm="100000">
                                          <p:val>
                                            <p:strVal val="#ppt_h"/>
                                          </p:val>
                                        </p:tav>
                                      </p:tavLst>
                                    </p:anim>
                                  </p:childTnLst>
                                </p:cTn>
                              </p:par>
                              <p:par>
                                <p:cTn id="22" presetID="19"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fmla="#ppt_w*sin(2.5*pi*$)">
                                          <p:val>
                                            <p:fltVal val="0"/>
                                          </p:val>
                                        </p:tav>
                                        <p:tav tm="100000">
                                          <p:val>
                                            <p:fltVal val="1"/>
                                          </p:val>
                                        </p:tav>
                                      </p:tavLst>
                                    </p:anim>
                                    <p:anim calcmode="lin" valueType="num">
                                      <p:cBhvr>
                                        <p:cTn id="25" dur="500" fill="hold"/>
                                        <p:tgtEl>
                                          <p:spTgt spid="4"/>
                                        </p:tgtEl>
                                        <p:attrNameLst>
                                          <p:attrName>ppt_h</p:attrName>
                                        </p:attrNameLst>
                                      </p:cBhvr>
                                      <p:tavLst>
                                        <p:tav tm="0">
                                          <p:val>
                                            <p:strVal val="#ppt_h"/>
                                          </p:val>
                                        </p:tav>
                                        <p:tav tm="100000">
                                          <p:val>
                                            <p:strVal val="#ppt_h"/>
                                          </p:val>
                                        </p:tav>
                                      </p:tavLst>
                                    </p:anim>
                                  </p:childTnLst>
                                </p:cTn>
                              </p:par>
                            </p:childTnLst>
                          </p:cTn>
                        </p:par>
                        <p:par>
                          <p:cTn id="26" fill="hold">
                            <p:stCondLst>
                              <p:cond delay="2000"/>
                            </p:stCondLst>
                            <p:childTnLst>
                              <p:par>
                                <p:cTn id="27" presetID="63" presetClass="path" presetSubtype="0" accel="50000" decel="50000" fill="hold" nodeType="afterEffect">
                                  <p:stCondLst>
                                    <p:cond delay="0"/>
                                  </p:stCondLst>
                                  <p:childTnLst>
                                    <p:animMotion origin="layout" path="M 4.72222E-6 4.44444E-6 L 0.65486 0.00324 " pathEditMode="relative" rAng="0" ptsTypes="AA">
                                      <p:cBhvr>
                                        <p:cTn id="28" dur="2000" fill="hold"/>
                                        <p:tgtEl>
                                          <p:spTgt spid="5"/>
                                        </p:tgtEl>
                                        <p:attrNameLst>
                                          <p:attrName>ppt_x</p:attrName>
                                          <p:attrName>ppt_y</p:attrName>
                                        </p:attrNameLst>
                                      </p:cBhvr>
                                      <p:rCtr x="32743" y="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09442" y="128261"/>
            <a:ext cx="7125113" cy="924475"/>
          </a:xfrm>
        </p:spPr>
        <p:txBody>
          <a:bodyPr/>
          <a:lstStyle/>
          <a:p>
            <a:pPr algn="ctr"/>
            <a:r>
              <a:rPr lang="he-IL" sz="4000" b="1" dirty="0" smtClean="0">
                <a:solidFill>
                  <a:schemeClr val="accent2">
                    <a:lumMod val="40000"/>
                    <a:lumOff val="60000"/>
                  </a:schemeClr>
                </a:solidFill>
                <a:effectLst>
                  <a:glow rad="228600">
                    <a:schemeClr val="accent2">
                      <a:satMod val="175000"/>
                      <a:alpha val="40000"/>
                    </a:schemeClr>
                  </a:glow>
                </a:effectLst>
              </a:rPr>
              <a:t>מוקצה מחמת חסרון כיס</a:t>
            </a:r>
            <a:endParaRPr lang="he-IL" sz="4000" b="1" dirty="0">
              <a:solidFill>
                <a:schemeClr val="accent2">
                  <a:lumMod val="40000"/>
                  <a:lumOff val="60000"/>
                </a:schemeClr>
              </a:solidFill>
              <a:effectLst>
                <a:glow rad="228600">
                  <a:schemeClr val="accent2">
                    <a:satMod val="175000"/>
                    <a:alpha val="40000"/>
                  </a:schemeClr>
                </a:glow>
              </a:effectLst>
            </a:endParaRPr>
          </a:p>
        </p:txBody>
      </p:sp>
      <p:sp>
        <p:nvSpPr>
          <p:cNvPr id="5" name="TextBox 4"/>
          <p:cNvSpPr txBox="1"/>
          <p:nvPr/>
        </p:nvSpPr>
        <p:spPr>
          <a:xfrm>
            <a:off x="581065" y="1124744"/>
            <a:ext cx="7200800" cy="1938992"/>
          </a:xfrm>
          <a:prstGeom prst="rect">
            <a:avLst/>
          </a:prstGeom>
          <a:noFill/>
        </p:spPr>
        <p:txBody>
          <a:bodyPr wrap="square" rtlCol="1">
            <a:spAutoFit/>
          </a:bodyPr>
          <a:lstStyle/>
          <a:p>
            <a:r>
              <a:rPr lang="he-IL" sz="2400" dirty="0" smtClean="0">
                <a:solidFill>
                  <a:schemeClr val="accent2">
                    <a:lumMod val="60000"/>
                    <a:lumOff val="40000"/>
                  </a:schemeClr>
                </a:solidFill>
              </a:rPr>
              <a:t>מוקצה מחמת חסרון כיס הינו חפץ (בדרך כלל יקר ערך) שאין לו שימוש בשבת, ורגילים להקפיד שלא לטלטלו לצורך שימוש אחר, כדי שלא יינזק או יאבד.</a:t>
            </a:r>
          </a:p>
          <a:p>
            <a:r>
              <a:rPr lang="he-IL" sz="2400" dirty="0" smtClean="0">
                <a:solidFill>
                  <a:schemeClr val="accent2">
                    <a:lumMod val="60000"/>
                    <a:lumOff val="40000"/>
                  </a:schemeClr>
                </a:solidFill>
              </a:rPr>
              <a:t>דוגמאות: </a:t>
            </a:r>
          </a:p>
          <a:p>
            <a:r>
              <a:rPr lang="he-IL" sz="2400" dirty="0" smtClean="0">
                <a:solidFill>
                  <a:schemeClr val="accent2">
                    <a:lumMod val="60000"/>
                    <a:lumOff val="40000"/>
                  </a:schemeClr>
                </a:solidFill>
              </a:rPr>
              <a:t>סכין שחיטה, גיטרה, מצלמה, מחשב נייד.</a:t>
            </a:r>
            <a:endParaRPr lang="he-IL" sz="2400" dirty="0">
              <a:solidFill>
                <a:schemeClr val="accent2">
                  <a:lumMod val="60000"/>
                  <a:lumOff val="40000"/>
                </a:schemeClr>
              </a:solidFill>
            </a:endParaRPr>
          </a:p>
        </p:txBody>
      </p:sp>
      <p:pic>
        <p:nvPicPr>
          <p:cNvPr id="2055" name="Picture 7" descr="http://www.printime.co.il/image/users/16584/ftp/my_files/music/Trumpet-pr1.gif"/>
          <p:cNvPicPr>
            <a:picLocks noChangeAspect="1" noChangeArrowheads="1" noCrop="1"/>
          </p:cNvPicPr>
          <p:nvPr/>
        </p:nvPicPr>
        <p:blipFill>
          <a:blip r:embed="rId3">
            <a:clrChange>
              <a:clrFrom>
                <a:srgbClr val="FFFFFF"/>
              </a:clrFrom>
              <a:clrTo>
                <a:srgbClr val="FFFFFF">
                  <a:alpha val="0"/>
                </a:srgbClr>
              </a:clrTo>
            </a:clrChange>
          </a:blip>
          <a:stretch>
            <a:fillRect/>
          </a:stretch>
        </p:blipFill>
        <p:spPr bwMode="auto">
          <a:xfrm>
            <a:off x="7143768" y="3714752"/>
            <a:ext cx="1500166" cy="2750306"/>
          </a:xfrm>
          <a:prstGeom prst="roundRect">
            <a:avLst>
              <a:gd name="adj" fmla="val 8594"/>
            </a:avLst>
          </a:prstGeom>
          <a:solidFill>
            <a:srgbClr val="FFFFFF">
              <a:shade val="85000"/>
            </a:srgbClr>
          </a:solidFill>
          <a:ln>
            <a:solidFill>
              <a:srgbClr val="FF0000"/>
            </a:solidFill>
          </a:ln>
          <a:effectLst>
            <a:reflection blurRad="12700" stA="38000" endPos="28000" dist="5000" dir="5400000" sy="-100000" algn="bl" rotWithShape="0"/>
          </a:effectLst>
          <a:extLst/>
        </p:spPr>
      </p:pic>
      <p:pic>
        <p:nvPicPr>
          <p:cNvPr id="1027" name="Picture 3" descr="C:\Users\Owner\Desktop\תמונות 2\קבצים לעקיבא\th (15).jpg"/>
          <p:cNvPicPr>
            <a:picLocks noChangeAspect="1" noChangeArrowheads="1"/>
          </p:cNvPicPr>
          <p:nvPr/>
        </p:nvPicPr>
        <p:blipFill>
          <a:blip r:embed="rId4">
            <a:clrChange>
              <a:clrFrom>
                <a:srgbClr val="FDFDFD"/>
              </a:clrFrom>
              <a:clrTo>
                <a:srgbClr val="FDFDFD">
                  <a:alpha val="0"/>
                </a:srgbClr>
              </a:clrTo>
            </a:clrChange>
          </a:blip>
          <a:srcRect/>
          <a:stretch>
            <a:fillRect/>
          </a:stretch>
        </p:blipFill>
        <p:spPr bwMode="auto">
          <a:xfrm>
            <a:off x="3143240" y="5000636"/>
            <a:ext cx="2238380" cy="1538886"/>
          </a:xfrm>
          <a:prstGeom prst="rect">
            <a:avLst/>
          </a:prstGeom>
          <a:noFill/>
        </p:spPr>
      </p:pic>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33340" y="3714752"/>
            <a:ext cx="1928826" cy="1777545"/>
          </a:xfrm>
          <a:prstGeom prst="rect">
            <a:avLst/>
          </a:prstGeom>
          <a:noFill/>
        </p:spPr>
      </p:pic>
    </p:spTree>
    <p:extLst>
      <p:ext uri="{BB962C8B-B14F-4D97-AF65-F5344CB8AC3E}">
        <p14:creationId xmlns:p14="http://schemas.microsoft.com/office/powerpoint/2010/main" val="3720405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par>
                          <p:cTn id="11" fill="hold">
                            <p:stCondLst>
                              <p:cond delay="2600"/>
                            </p:stCondLst>
                            <p:childTnLst>
                              <p:par>
                                <p:cTn id="12" presetID="42" presetClass="entr" presetSubtype="0" fill="hold"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7" fill="hold">
                            <p:stCondLst>
                              <p:cond delay="3600"/>
                            </p:stCondLst>
                            <p:childTnLst>
                              <p:par>
                                <p:cTn id="18" presetID="42" presetClass="entr" presetSubtype="0" fill="hold" nodeType="after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23" fill="hold">
                            <p:stCondLst>
                              <p:cond delay="4600"/>
                            </p:stCondLst>
                            <p:childTnLst>
                              <p:par>
                                <p:cTn id="24" presetID="42" presetClass="entr" presetSubtype="0" fill="hold" nodeType="after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par>
                          <p:cTn id="29" fill="hold">
                            <p:stCondLst>
                              <p:cond delay="5600"/>
                            </p:stCondLst>
                            <p:childTnLst>
                              <p:par>
                                <p:cTn id="30" presetID="49" presetClass="entr" presetSubtype="0" decel="100000" fill="hold" nodeType="afterEffect">
                                  <p:stCondLst>
                                    <p:cond delay="0"/>
                                  </p:stCondLst>
                                  <p:childTnLst>
                                    <p:set>
                                      <p:cBhvr>
                                        <p:cTn id="31" dur="1" fill="hold">
                                          <p:stCondLst>
                                            <p:cond delay="0"/>
                                          </p:stCondLst>
                                        </p:cTn>
                                        <p:tgtEl>
                                          <p:spTgt spid="2055"/>
                                        </p:tgtEl>
                                        <p:attrNameLst>
                                          <p:attrName>style.visibility</p:attrName>
                                        </p:attrNameLst>
                                      </p:cBhvr>
                                      <p:to>
                                        <p:strVal val="visible"/>
                                      </p:to>
                                    </p:set>
                                    <p:anim calcmode="lin" valueType="num">
                                      <p:cBhvr>
                                        <p:cTn id="32" dur="500" fill="hold"/>
                                        <p:tgtEl>
                                          <p:spTgt spid="2055"/>
                                        </p:tgtEl>
                                        <p:attrNameLst>
                                          <p:attrName>ppt_w</p:attrName>
                                        </p:attrNameLst>
                                      </p:cBhvr>
                                      <p:tavLst>
                                        <p:tav tm="0">
                                          <p:val>
                                            <p:fltVal val="0"/>
                                          </p:val>
                                        </p:tav>
                                        <p:tav tm="100000">
                                          <p:val>
                                            <p:strVal val="#ppt_w"/>
                                          </p:val>
                                        </p:tav>
                                      </p:tavLst>
                                    </p:anim>
                                    <p:anim calcmode="lin" valueType="num">
                                      <p:cBhvr>
                                        <p:cTn id="33" dur="500" fill="hold"/>
                                        <p:tgtEl>
                                          <p:spTgt spid="2055"/>
                                        </p:tgtEl>
                                        <p:attrNameLst>
                                          <p:attrName>ppt_h</p:attrName>
                                        </p:attrNameLst>
                                      </p:cBhvr>
                                      <p:tavLst>
                                        <p:tav tm="0">
                                          <p:val>
                                            <p:fltVal val="0"/>
                                          </p:val>
                                        </p:tav>
                                        <p:tav tm="100000">
                                          <p:val>
                                            <p:strVal val="#ppt_h"/>
                                          </p:val>
                                        </p:tav>
                                      </p:tavLst>
                                    </p:anim>
                                    <p:anim calcmode="lin" valueType="num">
                                      <p:cBhvr>
                                        <p:cTn id="34" dur="500" fill="hold"/>
                                        <p:tgtEl>
                                          <p:spTgt spid="2055"/>
                                        </p:tgtEl>
                                        <p:attrNameLst>
                                          <p:attrName>style.rotation</p:attrName>
                                        </p:attrNameLst>
                                      </p:cBhvr>
                                      <p:tavLst>
                                        <p:tav tm="0">
                                          <p:val>
                                            <p:fltVal val="360"/>
                                          </p:val>
                                        </p:tav>
                                        <p:tav tm="100000">
                                          <p:val>
                                            <p:fltVal val="0"/>
                                          </p:val>
                                        </p:tav>
                                      </p:tavLst>
                                    </p:anim>
                                    <p:animEffect transition="in" filter="fade">
                                      <p:cBhvr>
                                        <p:cTn id="35" dur="500"/>
                                        <p:tgtEl>
                                          <p:spTgt spid="2055"/>
                                        </p:tgtEl>
                                      </p:cBhvr>
                                    </p:animEffect>
                                  </p:childTnLst>
                                </p:cTn>
                              </p:par>
                            </p:childTnLst>
                          </p:cTn>
                        </p:par>
                        <p:par>
                          <p:cTn id="36" fill="hold">
                            <p:stCondLst>
                              <p:cond delay="6100"/>
                            </p:stCondLst>
                            <p:childTnLst>
                              <p:par>
                                <p:cTn id="37" presetID="6" presetClass="entr" presetSubtype="16" fill="hold" nodeType="afterEffect">
                                  <p:stCondLst>
                                    <p:cond delay="0"/>
                                  </p:stCondLst>
                                  <p:childTnLst>
                                    <p:set>
                                      <p:cBhvr>
                                        <p:cTn id="38" dur="1" fill="hold">
                                          <p:stCondLst>
                                            <p:cond delay="0"/>
                                          </p:stCondLst>
                                        </p:cTn>
                                        <p:tgtEl>
                                          <p:spTgt spid="1027"/>
                                        </p:tgtEl>
                                        <p:attrNameLst>
                                          <p:attrName>style.visibility</p:attrName>
                                        </p:attrNameLst>
                                      </p:cBhvr>
                                      <p:to>
                                        <p:strVal val="visible"/>
                                      </p:to>
                                    </p:set>
                                    <p:animEffect transition="in" filter="circle(in)">
                                      <p:cBhvr>
                                        <p:cTn id="39" dur="2000"/>
                                        <p:tgtEl>
                                          <p:spTgt spid="1027"/>
                                        </p:tgtEl>
                                      </p:cBhvr>
                                    </p:animEffect>
                                  </p:childTnLst>
                                </p:cTn>
                              </p:par>
                            </p:childTnLst>
                          </p:cTn>
                        </p:par>
                        <p:par>
                          <p:cTn id="40" fill="hold">
                            <p:stCondLst>
                              <p:cond delay="8100"/>
                            </p:stCondLst>
                            <p:childTnLst>
                              <p:par>
                                <p:cTn id="41" presetID="6" presetClass="entr" presetSubtype="32"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circle(out)">
                                      <p:cBhvr>
                                        <p:cTn id="4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899592" y="620688"/>
            <a:ext cx="7776864" cy="820728"/>
          </a:xfrm>
        </p:spPr>
        <p:txBody>
          <a:bodyPr/>
          <a:lstStyle/>
          <a:p>
            <a:pPr algn="ctr"/>
            <a:r>
              <a:rPr lang="he-IL" sz="4000" b="1" dirty="0" smtClean="0">
                <a:solidFill>
                  <a:schemeClr val="accent2">
                    <a:lumMod val="40000"/>
                    <a:lumOff val="60000"/>
                  </a:schemeClr>
                </a:solidFill>
                <a:effectLst>
                  <a:glow rad="228600">
                    <a:schemeClr val="accent2">
                      <a:satMod val="175000"/>
                      <a:alpha val="40000"/>
                    </a:schemeClr>
                  </a:glow>
                </a:effectLst>
              </a:rPr>
              <a:t>ייחוד מוקצה מחמת חסרון כיס לשימוש בשבת</a:t>
            </a:r>
            <a:endParaRPr lang="he-IL" sz="4000" b="1" dirty="0">
              <a:solidFill>
                <a:schemeClr val="accent2">
                  <a:lumMod val="40000"/>
                  <a:lumOff val="60000"/>
                </a:schemeClr>
              </a:solidFill>
              <a:effectLst>
                <a:glow rad="228600">
                  <a:schemeClr val="accent2">
                    <a:satMod val="175000"/>
                    <a:alpha val="40000"/>
                  </a:schemeClr>
                </a:glow>
              </a:effectLst>
            </a:endParaRPr>
          </a:p>
        </p:txBody>
      </p:sp>
      <p:sp>
        <p:nvSpPr>
          <p:cNvPr id="3" name="מציין מיקום טקסט 2"/>
          <p:cNvSpPr>
            <a:spLocks noGrp="1"/>
          </p:cNvSpPr>
          <p:nvPr>
            <p:ph type="body" idx="1"/>
          </p:nvPr>
        </p:nvSpPr>
        <p:spPr>
          <a:xfrm>
            <a:off x="179512" y="1412776"/>
            <a:ext cx="8640960" cy="2448272"/>
          </a:xfrm>
        </p:spPr>
        <p:txBody>
          <a:bodyPr>
            <a:normAutofit/>
          </a:bodyPr>
          <a:lstStyle/>
          <a:p>
            <a:pPr algn="r"/>
            <a:r>
              <a:rPr lang="he-IL" sz="2400" dirty="0" smtClean="0">
                <a:solidFill>
                  <a:schemeClr val="accent2">
                    <a:lumMod val="60000"/>
                    <a:lumOff val="40000"/>
                  </a:schemeClr>
                </a:solidFill>
              </a:rPr>
              <a:t>אפשר להכין מלפני שבת מוקצה מחמת חסרון כיס לשימוש </a:t>
            </a:r>
          </a:p>
          <a:p>
            <a:pPr algn="r">
              <a:spcBef>
                <a:spcPts val="0"/>
              </a:spcBef>
            </a:pPr>
            <a:r>
              <a:rPr lang="he-IL" sz="2400" dirty="0" smtClean="0">
                <a:solidFill>
                  <a:schemeClr val="accent2">
                    <a:lumMod val="60000"/>
                    <a:lumOff val="40000"/>
                  </a:schemeClr>
                </a:solidFill>
              </a:rPr>
              <a:t>מסוים המותר בשבת.</a:t>
            </a:r>
          </a:p>
          <a:p>
            <a:pPr algn="r"/>
            <a:r>
              <a:rPr lang="he-IL" sz="2400" dirty="0" smtClean="0">
                <a:solidFill>
                  <a:schemeClr val="accent2">
                    <a:lumMod val="60000"/>
                    <a:lumOff val="40000"/>
                  </a:schemeClr>
                </a:solidFill>
              </a:rPr>
              <a:t>אפשר לייחד את החפץ בדיבור, ואפשר גם במחשבה, </a:t>
            </a:r>
          </a:p>
          <a:p>
            <a:pPr algn="r">
              <a:spcBef>
                <a:spcPts val="0"/>
              </a:spcBef>
            </a:pPr>
            <a:r>
              <a:rPr lang="he-IL" sz="2400" dirty="0" smtClean="0">
                <a:solidFill>
                  <a:schemeClr val="accent2">
                    <a:lumMod val="60000"/>
                    <a:lumOff val="40000"/>
                  </a:schemeClr>
                </a:solidFill>
              </a:rPr>
              <a:t>וכך יוכל להשתמש בו בשבת.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00" y="2591006"/>
            <a:ext cx="5816600" cy="4256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הסבר מלבני מעוגל 10"/>
          <p:cNvSpPr/>
          <p:nvPr/>
        </p:nvSpPr>
        <p:spPr>
          <a:xfrm>
            <a:off x="3881398" y="4039439"/>
            <a:ext cx="2071702" cy="1643074"/>
          </a:xfrm>
          <a:prstGeom prst="wedgeRoundRectCallout">
            <a:avLst>
              <a:gd name="adj1" fmla="val -104340"/>
              <a:gd name="adj2" fmla="val 14665"/>
              <a:gd name="adj3" fmla="val 16667"/>
            </a:avLst>
          </a:prstGeom>
          <a:noFill/>
          <a:ln>
            <a:solidFill>
              <a:srgbClr val="00B0F0"/>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262763035"/>
      </p:ext>
    </p:extLst>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1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0" end="0"/>
                                            </p:txEl>
                                          </p:spTgt>
                                        </p:tgtEl>
                                      </p:cBhvr>
                                    </p:animEffect>
                                  </p:childTnLst>
                                </p:cTn>
                              </p:par>
                            </p:childTnLst>
                          </p:cTn>
                        </p:par>
                        <p:par>
                          <p:cTn id="21" fill="hold">
                            <p:stCondLst>
                              <p:cond delay="34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6"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
                                            <p:txEl>
                                              <p:pRg st="1" end="1"/>
                                            </p:txEl>
                                          </p:spTgt>
                                        </p:tgtEl>
                                      </p:cBhvr>
                                    </p:animEffect>
                                  </p:childTnLst>
                                </p:cTn>
                              </p:par>
                            </p:childTnLst>
                          </p:cTn>
                        </p:par>
                        <p:par>
                          <p:cTn id="29" fill="hold">
                            <p:stCondLst>
                              <p:cond delay="465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
                                            <p:txEl>
                                              <p:pRg st="2" end="2"/>
                                            </p:txEl>
                                          </p:spTgt>
                                        </p:tgtEl>
                                      </p:cBhvr>
                                    </p:animEffect>
                                  </p:childTnLst>
                                </p:cTn>
                              </p:par>
                            </p:childTnLst>
                          </p:cTn>
                        </p:par>
                        <p:par>
                          <p:cTn id="37" fill="hold">
                            <p:stCondLst>
                              <p:cond delay="69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3">
                                            <p:txEl>
                                              <p:pRg st="3" end="3"/>
                                            </p:txEl>
                                          </p:spTgt>
                                        </p:tgtEl>
                                        <p:attrNameLst>
                                          <p:attrName>style.visibility</p:attrName>
                                        </p:attrNameLst>
                                      </p:cBhvr>
                                      <p:to>
                                        <p:strVal val="visible"/>
                                      </p:to>
                                    </p:set>
                                    <p:anim calcmode="lin" valueType="num">
                                      <p:cBhvr>
                                        <p:cTn id="40"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42"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768576" y="911745"/>
            <a:ext cx="7117180" cy="936104"/>
          </a:xfrm>
        </p:spPr>
        <p:txBody>
          <a:bodyPr/>
          <a:lstStyle/>
          <a:p>
            <a:pPr algn="ctr"/>
            <a:r>
              <a:rPr lang="he-IL" b="1" dirty="0" smtClean="0">
                <a:solidFill>
                  <a:schemeClr val="accent1"/>
                </a:solidFill>
                <a:effectLst>
                  <a:glow rad="139700">
                    <a:schemeClr val="accent1">
                      <a:satMod val="175000"/>
                      <a:alpha val="40000"/>
                    </a:schemeClr>
                  </a:glow>
                </a:effectLst>
              </a:rPr>
              <a:t> </a:t>
            </a:r>
            <a:br>
              <a:rPr lang="he-IL" b="1" dirty="0" smtClean="0">
                <a:solidFill>
                  <a:schemeClr val="accent1"/>
                </a:solidFill>
                <a:effectLst>
                  <a:glow rad="139700">
                    <a:schemeClr val="accent1">
                      <a:satMod val="175000"/>
                      <a:alpha val="40000"/>
                    </a:schemeClr>
                  </a:glow>
                </a:effectLst>
              </a:rPr>
            </a:br>
            <a:r>
              <a:rPr lang="he-IL" b="1" dirty="0">
                <a:solidFill>
                  <a:schemeClr val="accent1"/>
                </a:solidFill>
                <a:effectLst>
                  <a:glow rad="139700">
                    <a:schemeClr val="accent1">
                      <a:satMod val="175000"/>
                      <a:alpha val="40000"/>
                    </a:schemeClr>
                  </a:glow>
                </a:effectLst>
              </a:rPr>
              <a:t/>
            </a:r>
            <a:br>
              <a:rPr lang="he-IL" b="1" dirty="0">
                <a:solidFill>
                  <a:schemeClr val="accent1"/>
                </a:solidFill>
                <a:effectLst>
                  <a:glow rad="139700">
                    <a:schemeClr val="accent1">
                      <a:satMod val="175000"/>
                      <a:alpha val="40000"/>
                    </a:schemeClr>
                  </a:glow>
                </a:effectLst>
              </a:rPr>
            </a:br>
            <a:r>
              <a:rPr lang="he-IL" b="1" dirty="0" smtClean="0">
                <a:solidFill>
                  <a:schemeClr val="accent1"/>
                </a:solidFill>
                <a:effectLst>
                  <a:glow rad="139700">
                    <a:schemeClr val="accent1">
                      <a:satMod val="175000"/>
                      <a:alpha val="40000"/>
                    </a:schemeClr>
                  </a:glow>
                </a:effectLst>
              </a:rPr>
              <a:t/>
            </a:r>
            <a:br>
              <a:rPr lang="he-IL" b="1" dirty="0" smtClean="0">
                <a:solidFill>
                  <a:schemeClr val="accent1"/>
                </a:solidFill>
                <a:effectLst>
                  <a:glow rad="139700">
                    <a:schemeClr val="accent1">
                      <a:satMod val="175000"/>
                      <a:alpha val="40000"/>
                    </a:schemeClr>
                  </a:glow>
                </a:effectLst>
              </a:rPr>
            </a:br>
            <a:r>
              <a:rPr lang="he-IL" b="1" dirty="0">
                <a:solidFill>
                  <a:schemeClr val="accent1"/>
                </a:solidFill>
                <a:effectLst>
                  <a:glow rad="139700">
                    <a:schemeClr val="accent1">
                      <a:satMod val="175000"/>
                      <a:alpha val="40000"/>
                    </a:schemeClr>
                  </a:glow>
                </a:effectLst>
              </a:rPr>
              <a:t/>
            </a:r>
            <a:br>
              <a:rPr lang="he-IL" b="1" dirty="0">
                <a:solidFill>
                  <a:schemeClr val="accent1"/>
                </a:solidFill>
                <a:effectLst>
                  <a:glow rad="139700">
                    <a:schemeClr val="accent1">
                      <a:satMod val="175000"/>
                      <a:alpha val="40000"/>
                    </a:schemeClr>
                  </a:glow>
                </a:effectLst>
              </a:rPr>
            </a:br>
            <a:r>
              <a:rPr lang="he-IL" b="1" dirty="0" smtClean="0">
                <a:solidFill>
                  <a:schemeClr val="accent1"/>
                </a:solidFill>
                <a:effectLst>
                  <a:glow rad="139700">
                    <a:schemeClr val="accent1">
                      <a:satMod val="175000"/>
                      <a:alpha val="40000"/>
                    </a:schemeClr>
                  </a:glow>
                </a:effectLst>
              </a:rPr>
              <a:t>     </a:t>
            </a:r>
            <a:r>
              <a:rPr lang="he-IL" b="1" dirty="0" smtClean="0">
                <a:ln w="10541" cmpd="sng">
                  <a:solidFill>
                    <a:schemeClr val="accent1">
                      <a:shade val="88000"/>
                      <a:satMod val="110000"/>
                    </a:schemeClr>
                  </a:solidFill>
                  <a:prstDash val="solid"/>
                </a:ln>
                <a:solidFill>
                  <a:srgbClr val="FF5050"/>
                </a:solidFill>
                <a:effectLst>
                  <a:glow rad="101600">
                    <a:schemeClr val="bg1">
                      <a:alpha val="40000"/>
                    </a:schemeClr>
                  </a:glow>
                </a:effectLst>
              </a:rPr>
              <a:t>מוקצה מחמת גופו</a:t>
            </a:r>
            <a:r>
              <a:rPr lang="he-IL"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101600">
                    <a:schemeClr val="accent2">
                      <a:satMod val="175000"/>
                      <a:alpha val="40000"/>
                    </a:schemeClr>
                  </a:glow>
                </a:effectLst>
              </a:rPr>
              <a:t/>
            </a:r>
            <a:br>
              <a:rPr lang="he-IL"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101600">
                    <a:schemeClr val="accent2">
                      <a:satMod val="175000"/>
                      <a:alpha val="40000"/>
                    </a:schemeClr>
                  </a:glow>
                </a:effectLst>
              </a:rPr>
            </a:br>
            <a:endParaRPr lang="he-IL" b="1" dirty="0">
              <a:solidFill>
                <a:schemeClr val="accent1"/>
              </a:solidFill>
              <a:effectLst>
                <a:glow rad="101600">
                  <a:schemeClr val="accent2">
                    <a:satMod val="175000"/>
                    <a:alpha val="40000"/>
                  </a:schemeClr>
                </a:glow>
              </a:effectLst>
            </a:endParaRPr>
          </a:p>
        </p:txBody>
      </p:sp>
      <p:sp>
        <p:nvSpPr>
          <p:cNvPr id="3" name="כותרת משנה 2"/>
          <p:cNvSpPr>
            <a:spLocks noGrp="1"/>
          </p:cNvSpPr>
          <p:nvPr>
            <p:ph type="subTitle" idx="1"/>
          </p:nvPr>
        </p:nvSpPr>
        <p:spPr>
          <a:xfrm>
            <a:off x="1357290" y="1500174"/>
            <a:ext cx="7378982" cy="4226024"/>
          </a:xfrm>
        </p:spPr>
        <p:txBody>
          <a:bodyPr>
            <a:normAutofit/>
          </a:bodyPr>
          <a:lstStyle/>
          <a:p>
            <a:pPr algn="just"/>
            <a:r>
              <a:rPr lang="he-IL" sz="28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מוקצה מחמת גופו הינו חפץ שאין לו שום מטרה או שימוש בשבת, לדוגמה: אבן, חול, חצץ, מקל </a:t>
            </a:r>
            <a:r>
              <a:rPr lang="he-IL" sz="2800" b="1" spc="100" dirty="0" err="1"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וכו</a:t>
            </a:r>
            <a:r>
              <a:rPr lang="he-IL" sz="28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a:t>
            </a:r>
          </a:p>
          <a:p>
            <a:pPr algn="just"/>
            <a:r>
              <a:rPr lang="he-IL" sz="28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גם דבר שיש בו שימוש, אך לא לאותו זמן ומקום, נחשב מוקצה. לדוגמה מאכל המיועד לחיה שאינה נמצאת באותו מקום. </a:t>
            </a:r>
          </a:p>
        </p:txBody>
      </p:sp>
      <p:pic>
        <p:nvPicPr>
          <p:cNvPr id="4101" name="Picture 5" descr="צהוב"/>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599" y="1847849"/>
            <a:ext cx="1524000" cy="1257301"/>
          </a:xfrm>
          <a:prstGeom prst="rect">
            <a:avLst/>
          </a:prstGeom>
          <a:noFill/>
          <a:extLst>
            <a:ext uri="{909E8E84-426E-40DD-AFC4-6F175D3DCCD1}">
              <a14:hiddenFill xmlns:a14="http://schemas.microsoft.com/office/drawing/2010/main">
                <a:solidFill>
                  <a:srgbClr val="FFFFFF"/>
                </a:solidFill>
              </a14:hiddenFill>
            </a:ext>
          </a:extLst>
        </p:spPr>
      </p:pic>
      <p:pic>
        <p:nvPicPr>
          <p:cNvPr id="11" name="תמונה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2160" y="5483330"/>
            <a:ext cx="1619250" cy="1212874"/>
          </a:xfrm>
          <a:prstGeom prst="rect">
            <a:avLst/>
          </a:prstGeom>
        </p:spPr>
      </p:pic>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5326211"/>
            <a:ext cx="1676400"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007602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6" presetClass="entr" presetSubtype="32" fill="hold"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circle(out)">
                                      <p:cBhvr>
                                        <p:cTn id="24" dur="2000"/>
                                        <p:tgtEl>
                                          <p:spTgt spid="3">
                                            <p:txEl>
                                              <p:pRg st="0" end="0"/>
                                            </p:txEl>
                                          </p:spTgt>
                                        </p:tgtEl>
                                      </p:cBhvr>
                                    </p:animEffect>
                                  </p:childTnLst>
                                </p:cTn>
                              </p:par>
                            </p:childTnLst>
                          </p:cTn>
                        </p:par>
                        <p:par>
                          <p:cTn id="25" fill="hold">
                            <p:stCondLst>
                              <p:cond delay="4000"/>
                            </p:stCondLst>
                            <p:childTnLst>
                              <p:par>
                                <p:cTn id="26" presetID="6" presetClass="entr" presetSubtype="32" fill="hold" nodeType="after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circle(out)">
                                      <p:cBhvr>
                                        <p:cTn id="28" dur="2000"/>
                                        <p:tgtEl>
                                          <p:spTgt spid="3">
                                            <p:txEl>
                                              <p:pRg st="1" end="1"/>
                                            </p:txEl>
                                          </p:spTgt>
                                        </p:tgtEl>
                                      </p:cBhvr>
                                    </p:animEffect>
                                  </p:childTnLst>
                                </p:cTn>
                              </p:par>
                            </p:childTnLst>
                          </p:cTn>
                        </p:par>
                        <p:par>
                          <p:cTn id="29" fill="hold">
                            <p:stCondLst>
                              <p:cond delay="6000"/>
                            </p:stCondLst>
                            <p:childTnLst>
                              <p:par>
                                <p:cTn id="30" presetID="47" presetClass="entr" presetSubtype="0" fill="hold" nodeType="afterEffect">
                                  <p:stCondLst>
                                    <p:cond delay="0"/>
                                  </p:stCondLst>
                                  <p:childTnLst>
                                    <p:set>
                                      <p:cBhvr>
                                        <p:cTn id="31" dur="1" fill="hold">
                                          <p:stCondLst>
                                            <p:cond delay="0"/>
                                          </p:stCondLst>
                                        </p:cTn>
                                        <p:tgtEl>
                                          <p:spTgt spid="4101"/>
                                        </p:tgtEl>
                                        <p:attrNameLst>
                                          <p:attrName>style.visibility</p:attrName>
                                        </p:attrNameLst>
                                      </p:cBhvr>
                                      <p:to>
                                        <p:strVal val="visible"/>
                                      </p:to>
                                    </p:set>
                                    <p:animEffect transition="in" filter="fade">
                                      <p:cBhvr>
                                        <p:cTn id="32" dur="1000"/>
                                        <p:tgtEl>
                                          <p:spTgt spid="4101"/>
                                        </p:tgtEl>
                                      </p:cBhvr>
                                    </p:animEffect>
                                    <p:anim calcmode="lin" valueType="num">
                                      <p:cBhvr>
                                        <p:cTn id="33" dur="1000" fill="hold"/>
                                        <p:tgtEl>
                                          <p:spTgt spid="4101"/>
                                        </p:tgtEl>
                                        <p:attrNameLst>
                                          <p:attrName>ppt_x</p:attrName>
                                        </p:attrNameLst>
                                      </p:cBhvr>
                                      <p:tavLst>
                                        <p:tav tm="0">
                                          <p:val>
                                            <p:strVal val="#ppt_x"/>
                                          </p:val>
                                        </p:tav>
                                        <p:tav tm="100000">
                                          <p:val>
                                            <p:strVal val="#ppt_x"/>
                                          </p:val>
                                        </p:tav>
                                      </p:tavLst>
                                    </p:anim>
                                    <p:anim calcmode="lin" valueType="num">
                                      <p:cBhvr>
                                        <p:cTn id="34" dur="1000" fill="hold"/>
                                        <p:tgtEl>
                                          <p:spTgt spid="4101"/>
                                        </p:tgtEl>
                                        <p:attrNameLst>
                                          <p:attrName>ppt_y</p:attrName>
                                        </p:attrNameLst>
                                      </p:cBhvr>
                                      <p:tavLst>
                                        <p:tav tm="0">
                                          <p:val>
                                            <p:strVal val="#ppt_y-.1"/>
                                          </p:val>
                                        </p:tav>
                                        <p:tav tm="100000">
                                          <p:val>
                                            <p:strVal val="#ppt_y"/>
                                          </p:val>
                                        </p:tav>
                                      </p:tavLst>
                                    </p:anim>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500"/>
                                        <p:tgtEl>
                                          <p:spTgt spid="11"/>
                                        </p:tgtEl>
                                      </p:cBhvr>
                                    </p:animEffect>
                                  </p:childTnLst>
                                </p:cTn>
                              </p:par>
                            </p:childTnLst>
                          </p:cTn>
                        </p:par>
                        <p:par>
                          <p:cTn id="38" fill="hold">
                            <p:stCondLst>
                              <p:cond delay="7000"/>
                            </p:stCondLst>
                            <p:childTnLst>
                              <p:par>
                                <p:cTn id="39" presetID="26" presetClass="entr" presetSubtype="0" fill="hold" nodeType="afterEffect">
                                  <p:stCondLst>
                                    <p:cond delay="0"/>
                                  </p:stCondLst>
                                  <p:childTnLst>
                                    <p:set>
                                      <p:cBhvr>
                                        <p:cTn id="40" dur="1" fill="hold">
                                          <p:stCondLst>
                                            <p:cond delay="0"/>
                                          </p:stCondLst>
                                        </p:cTn>
                                        <p:tgtEl>
                                          <p:spTgt spid="3074"/>
                                        </p:tgtEl>
                                        <p:attrNameLst>
                                          <p:attrName>style.visibility</p:attrName>
                                        </p:attrNameLst>
                                      </p:cBhvr>
                                      <p:to>
                                        <p:strVal val="visible"/>
                                      </p:to>
                                    </p:set>
                                    <p:animEffect transition="in" filter="wipe(down)">
                                      <p:cBhvr>
                                        <p:cTn id="41" dur="580">
                                          <p:stCondLst>
                                            <p:cond delay="0"/>
                                          </p:stCondLst>
                                        </p:cTn>
                                        <p:tgtEl>
                                          <p:spTgt spid="3074"/>
                                        </p:tgtEl>
                                      </p:cBhvr>
                                    </p:animEffect>
                                    <p:anim calcmode="lin" valueType="num">
                                      <p:cBhvr>
                                        <p:cTn id="42"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47" dur="26">
                                          <p:stCondLst>
                                            <p:cond delay="650"/>
                                          </p:stCondLst>
                                        </p:cTn>
                                        <p:tgtEl>
                                          <p:spTgt spid="3074"/>
                                        </p:tgtEl>
                                      </p:cBhvr>
                                      <p:to x="100000" y="60000"/>
                                    </p:animScale>
                                    <p:animScale>
                                      <p:cBhvr>
                                        <p:cTn id="48" dur="166" decel="50000">
                                          <p:stCondLst>
                                            <p:cond delay="676"/>
                                          </p:stCondLst>
                                        </p:cTn>
                                        <p:tgtEl>
                                          <p:spTgt spid="3074"/>
                                        </p:tgtEl>
                                      </p:cBhvr>
                                      <p:to x="100000" y="100000"/>
                                    </p:animScale>
                                    <p:animScale>
                                      <p:cBhvr>
                                        <p:cTn id="49" dur="26">
                                          <p:stCondLst>
                                            <p:cond delay="1312"/>
                                          </p:stCondLst>
                                        </p:cTn>
                                        <p:tgtEl>
                                          <p:spTgt spid="3074"/>
                                        </p:tgtEl>
                                      </p:cBhvr>
                                      <p:to x="100000" y="80000"/>
                                    </p:animScale>
                                    <p:animScale>
                                      <p:cBhvr>
                                        <p:cTn id="50" dur="166" decel="50000">
                                          <p:stCondLst>
                                            <p:cond delay="1338"/>
                                          </p:stCondLst>
                                        </p:cTn>
                                        <p:tgtEl>
                                          <p:spTgt spid="3074"/>
                                        </p:tgtEl>
                                      </p:cBhvr>
                                      <p:to x="100000" y="100000"/>
                                    </p:animScale>
                                    <p:animScale>
                                      <p:cBhvr>
                                        <p:cTn id="51" dur="26">
                                          <p:stCondLst>
                                            <p:cond delay="1642"/>
                                          </p:stCondLst>
                                        </p:cTn>
                                        <p:tgtEl>
                                          <p:spTgt spid="3074"/>
                                        </p:tgtEl>
                                      </p:cBhvr>
                                      <p:to x="100000" y="90000"/>
                                    </p:animScale>
                                    <p:animScale>
                                      <p:cBhvr>
                                        <p:cTn id="52" dur="166" decel="50000">
                                          <p:stCondLst>
                                            <p:cond delay="1668"/>
                                          </p:stCondLst>
                                        </p:cTn>
                                        <p:tgtEl>
                                          <p:spTgt spid="3074"/>
                                        </p:tgtEl>
                                      </p:cBhvr>
                                      <p:to x="100000" y="100000"/>
                                    </p:animScale>
                                    <p:animScale>
                                      <p:cBhvr>
                                        <p:cTn id="53" dur="26">
                                          <p:stCondLst>
                                            <p:cond delay="1808"/>
                                          </p:stCondLst>
                                        </p:cTn>
                                        <p:tgtEl>
                                          <p:spTgt spid="3074"/>
                                        </p:tgtEl>
                                      </p:cBhvr>
                                      <p:to x="100000" y="95000"/>
                                    </p:animScale>
                                    <p:animScale>
                                      <p:cBhvr>
                                        <p:cTn id="54"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928662" y="642918"/>
            <a:ext cx="7117178" cy="897296"/>
          </a:xfrm>
        </p:spPr>
        <p:txBody>
          <a:bodyPr/>
          <a:lstStyle/>
          <a:p>
            <a:pPr algn="ctr"/>
            <a:r>
              <a:rPr lang="he-IL" sz="4000" b="1" dirty="0">
                <a:ln w="10541" cmpd="sng">
                  <a:solidFill>
                    <a:schemeClr val="accent1">
                      <a:shade val="88000"/>
                      <a:satMod val="110000"/>
                    </a:schemeClr>
                  </a:solidFill>
                  <a:prstDash val="solid"/>
                </a:ln>
                <a:solidFill>
                  <a:srgbClr val="FF5050"/>
                </a:solidFill>
                <a:effectLst>
                  <a:glow rad="101600">
                    <a:schemeClr val="bg1">
                      <a:alpha val="40000"/>
                    </a:schemeClr>
                  </a:glow>
                </a:effectLst>
              </a:rPr>
              <a:t>מוקצה מחמת גופו - המשך</a:t>
            </a:r>
          </a:p>
        </p:txBody>
      </p:sp>
      <p:sp>
        <p:nvSpPr>
          <p:cNvPr id="3" name="מציין מיקום טקסט 2"/>
          <p:cNvSpPr>
            <a:spLocks noGrp="1"/>
          </p:cNvSpPr>
          <p:nvPr>
            <p:ph type="body" idx="1"/>
          </p:nvPr>
        </p:nvSpPr>
        <p:spPr>
          <a:xfrm>
            <a:off x="755576" y="1785926"/>
            <a:ext cx="7433140" cy="860400"/>
          </a:xfrm>
        </p:spPr>
        <p:txBody>
          <a:bodyPr>
            <a:noAutofit/>
          </a:bodyPr>
          <a:lstStyle/>
          <a:p>
            <a:pPr algn="just"/>
            <a:r>
              <a:rPr lang="he-IL" sz="36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גם מזון שאינו מוכן ואינו ראוי לאכילה בשבת נחשב מוקצה מחמת גופו, כגון: תפוחי אדמה שאינם מבושלים, בשר קפוא </a:t>
            </a:r>
            <a:r>
              <a:rPr lang="he-IL" sz="3600" b="1" spc="100" dirty="0" err="1"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וכו</a:t>
            </a:r>
            <a:r>
              <a:rPr lang="he-IL" sz="36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a:t>
            </a:r>
          </a:p>
        </p:txBody>
      </p:sp>
      <p:pic>
        <p:nvPicPr>
          <p:cNvPr id="9" name="תמונה 8" descr="תפוחי אדמה.jpg"/>
          <p:cNvPicPr>
            <a:picLocks noChangeAspect="1"/>
          </p:cNvPicPr>
          <p:nvPr/>
        </p:nvPicPr>
        <p:blipFill>
          <a:blip r:embed="rId3">
            <a:clrChange>
              <a:clrFrom>
                <a:srgbClr val="FFFEFF"/>
              </a:clrFrom>
              <a:clrTo>
                <a:srgbClr val="FFFEFF">
                  <a:alpha val="0"/>
                </a:srgbClr>
              </a:clrTo>
            </a:clrChange>
          </a:blip>
          <a:stretch>
            <a:fillRect/>
          </a:stretch>
        </p:blipFill>
        <p:spPr>
          <a:xfrm>
            <a:off x="357157" y="764704"/>
            <a:ext cx="1266825" cy="1266825"/>
          </a:xfrm>
          <a:prstGeom prst="rect">
            <a:avLst/>
          </a:prstGeom>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893" y="4365104"/>
            <a:ext cx="3103563" cy="163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1" nodeType="after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6" presetClass="entr" presetSubtype="0" fill="hold" nodeType="after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 by="(-#ppt_w*2)" calcmode="lin" valueType="num">
                                      <p:cBhvr rctx="PPT">
                                        <p:cTn id="13" dur="250" autoRev="1" fill="hold">
                                          <p:stCondLst>
                                            <p:cond delay="0"/>
                                          </p:stCondLst>
                                        </p:cTn>
                                        <p:tgtEl>
                                          <p:spTgt spid="3">
                                            <p:txEl>
                                              <p:pRg st="0" end="0"/>
                                            </p:txEl>
                                          </p:spTgt>
                                        </p:tgtEl>
                                        <p:attrNameLst>
                                          <p:attrName>ppt_w</p:attrName>
                                        </p:attrNameLst>
                                      </p:cBhvr>
                                    </p:anim>
                                    <p:anim by="(#ppt_w*0.50)" calcmode="lin" valueType="num">
                                      <p:cBhvr>
                                        <p:cTn id="14" dur="250" decel="50000" autoRev="1" fill="hold">
                                          <p:stCondLst>
                                            <p:cond delay="0"/>
                                          </p:stCondLst>
                                        </p:cTn>
                                        <p:tgtEl>
                                          <p:spTgt spid="3">
                                            <p:txEl>
                                              <p:pRg st="0" end="0"/>
                                            </p:txEl>
                                          </p:spTgt>
                                        </p:tgtEl>
                                        <p:attrNameLst>
                                          <p:attrName>ppt_x</p:attrName>
                                        </p:attrNameLst>
                                      </p:cBhvr>
                                    </p:anim>
                                    <p:anim from="(-#ppt_h/2)" to="(#ppt_y)" calcmode="lin" valueType="num">
                                      <p:cBhvr>
                                        <p:cTn id="15" dur="500" fill="hold">
                                          <p:stCondLst>
                                            <p:cond delay="0"/>
                                          </p:stCondLst>
                                        </p:cTn>
                                        <p:tgtEl>
                                          <p:spTgt spid="3">
                                            <p:txEl>
                                              <p:pRg st="0" end="0"/>
                                            </p:txEl>
                                          </p:spTgt>
                                        </p:tgtEl>
                                        <p:attrNameLst>
                                          <p:attrName>ppt_y</p:attrName>
                                        </p:attrNameLst>
                                      </p:cBhvr>
                                    </p:anim>
                                    <p:animRot by="21600000">
                                      <p:cBhvr>
                                        <p:cTn id="16" dur="500" fill="hold">
                                          <p:stCondLst>
                                            <p:cond delay="0"/>
                                          </p:stCondLst>
                                        </p:cTn>
                                        <p:tgtEl>
                                          <p:spTgt spid="3">
                                            <p:txEl>
                                              <p:pRg st="0" end="0"/>
                                            </p:txEl>
                                          </p:spTgt>
                                        </p:tgtEl>
                                        <p:attrNameLst>
                                          <p:attrName>r</p:attrName>
                                        </p:attrNameLst>
                                      </p:cBhvr>
                                    </p:animRot>
                                  </p:childTnLst>
                                </p:cTn>
                              </p:par>
                            </p:childTnLst>
                          </p:cTn>
                        </p:par>
                        <p:par>
                          <p:cTn id="17" fill="hold">
                            <p:stCondLst>
                              <p:cond delay="6000"/>
                            </p:stCondLst>
                            <p:childTnLst>
                              <p:par>
                                <p:cTn id="18" presetID="39" presetClass="entr" presetSubtype="0" accel="10000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6500"/>
                            </p:stCondLst>
                            <p:childTnLst>
                              <p:par>
                                <p:cTn id="25" presetID="42" presetClass="entr" presetSubtype="0" fill="hold" nodeType="after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1000"/>
                                        <p:tgtEl>
                                          <p:spTgt spid="4098"/>
                                        </p:tgtEl>
                                      </p:cBhvr>
                                    </p:animEffect>
                                    <p:anim calcmode="lin" valueType="num">
                                      <p:cBhvr>
                                        <p:cTn id="28" dur="1000" fill="hold"/>
                                        <p:tgtEl>
                                          <p:spTgt spid="4098"/>
                                        </p:tgtEl>
                                        <p:attrNameLst>
                                          <p:attrName>ppt_x</p:attrName>
                                        </p:attrNameLst>
                                      </p:cBhvr>
                                      <p:tavLst>
                                        <p:tav tm="0">
                                          <p:val>
                                            <p:strVal val="#ppt_x"/>
                                          </p:val>
                                        </p:tav>
                                        <p:tav tm="100000">
                                          <p:val>
                                            <p:strVal val="#ppt_x"/>
                                          </p:val>
                                        </p:tav>
                                      </p:tavLst>
                                    </p:anim>
                                    <p:anim calcmode="lin" valueType="num">
                                      <p:cBhvr>
                                        <p:cTn id="2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71538" y="-27384"/>
            <a:ext cx="7117178" cy="1468800"/>
          </a:xfrm>
        </p:spPr>
        <p:txBody>
          <a:bodyPr/>
          <a:lstStyle/>
          <a:p>
            <a:pPr algn="ctr"/>
            <a:r>
              <a:rPr lang="he-IL" sz="4000" b="1" dirty="0" smtClean="0">
                <a:ln w="10541" cmpd="sng">
                  <a:solidFill>
                    <a:schemeClr val="accent1">
                      <a:shade val="88000"/>
                      <a:satMod val="110000"/>
                    </a:schemeClr>
                  </a:solidFill>
                  <a:prstDash val="solid"/>
                </a:ln>
                <a:solidFill>
                  <a:srgbClr val="FF5050"/>
                </a:solidFill>
                <a:effectLst>
                  <a:glow rad="101600">
                    <a:schemeClr val="bg1">
                      <a:alpha val="40000"/>
                    </a:schemeClr>
                  </a:glow>
                </a:effectLst>
              </a:rPr>
              <a:t>ייחוד מוקצה מחמת גופו</a:t>
            </a:r>
          </a:p>
        </p:txBody>
      </p:sp>
      <p:sp>
        <p:nvSpPr>
          <p:cNvPr id="3" name="מציין מיקום טקסט 2"/>
          <p:cNvSpPr>
            <a:spLocks noGrp="1"/>
          </p:cNvSpPr>
          <p:nvPr>
            <p:ph type="body" idx="1"/>
          </p:nvPr>
        </p:nvSpPr>
        <p:spPr>
          <a:xfrm>
            <a:off x="914747" y="1484784"/>
            <a:ext cx="7117178" cy="860400"/>
          </a:xfrm>
        </p:spPr>
        <p:txBody>
          <a:bodyPr>
            <a:noAutofit/>
          </a:bodyPr>
          <a:lstStyle/>
          <a:p>
            <a:pPr algn="just"/>
            <a:r>
              <a:rPr lang="he-IL" sz="32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גם </a:t>
            </a:r>
            <a:r>
              <a:rPr lang="he-IL" sz="3200" b="1" spc="100" dirty="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מוקצה מחמת </a:t>
            </a:r>
            <a:r>
              <a:rPr lang="he-IL" sz="3200" b="1" spc="100" dirty="0" smtClean="0">
                <a:ln w="18000">
                  <a:solidFill>
                    <a:schemeClr val="accent1">
                      <a:satMod val="200000"/>
                      <a:tint val="72000"/>
                    </a:schemeClr>
                  </a:solidFill>
                  <a:prstDash val="solid"/>
                </a:ln>
                <a:solidFill>
                  <a:srgbClr val="CC0000"/>
                </a:solidFill>
                <a:effectLst>
                  <a:outerShdw blurRad="25000" dist="20000" dir="16020000" algn="tl">
                    <a:schemeClr val="accent1">
                      <a:satMod val="200000"/>
                      <a:shade val="1000"/>
                      <a:alpha val="60000"/>
                    </a:schemeClr>
                  </a:outerShdw>
                </a:effectLst>
              </a:rPr>
              <a:t>גופו - ניתן לייחד לשימוש מלפני שבת, כמו מוקצה מחמת חסרון כיס. </a:t>
            </a:r>
            <a:endParaRPr lang="he-IL" sz="3200" dirty="0"/>
          </a:p>
        </p:txBody>
      </p:sp>
      <p:sp>
        <p:nvSpPr>
          <p:cNvPr id="5" name="הסבר ענן 4"/>
          <p:cNvSpPr/>
          <p:nvPr/>
        </p:nvSpPr>
        <p:spPr>
          <a:xfrm flipH="1">
            <a:off x="3347864" y="3573017"/>
            <a:ext cx="3456384" cy="2232248"/>
          </a:xfrm>
          <a:prstGeom prst="cloudCallout">
            <a:avLst>
              <a:gd name="adj1" fmla="val -89010"/>
              <a:gd name="adj2" fmla="val -13092"/>
            </a:avLst>
          </a:prstGeom>
          <a:noFill/>
          <a:ln>
            <a:solidFill>
              <a:srgbClr val="FF99CC"/>
            </a:solidFill>
          </a:ln>
          <a:effectLst>
            <a:glow rad="101600">
              <a:srgbClr val="FF99CC">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pic>
        <p:nvPicPr>
          <p:cNvPr id="6" name="Picture 2" descr="Size of this preview: 750 × 600 pixels . Other resolutions: 300 ..."/>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092280" y="5877272"/>
            <a:ext cx="648072" cy="5184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851920" y="3933056"/>
            <a:ext cx="2520280" cy="1477328"/>
          </a:xfrm>
          <a:prstGeom prst="rect">
            <a:avLst/>
          </a:prstGeom>
          <a:noFill/>
        </p:spPr>
        <p:txBody>
          <a:bodyPr wrap="square" rtlCol="1">
            <a:spAutoFit/>
          </a:bodyPr>
          <a:lstStyle/>
          <a:p>
            <a:r>
              <a:rPr lang="he-IL" dirty="0" smtClean="0">
                <a:solidFill>
                  <a:srgbClr val="FF0000"/>
                </a:solidFill>
                <a:effectLst>
                  <a:outerShdw blurRad="38100" dist="38100" dir="2700000" algn="tl">
                    <a:srgbClr val="000000">
                      <a:alpha val="43137"/>
                    </a:srgbClr>
                  </a:outerShdw>
                </a:effectLst>
              </a:rPr>
              <a:t>אני מכין את האבן הזאת לשימוש בשבת. אוכל להניח אותה בשבת ליד הדלת, כדי שלא תיטרק ברוח.</a:t>
            </a:r>
            <a:endParaRPr lang="he-IL" dirty="0">
              <a:solidFill>
                <a:srgbClr val="FF0000"/>
              </a:solidFill>
              <a:effectLst>
                <a:outerShdw blurRad="38100" dist="38100" dir="2700000" algn="tl">
                  <a:srgbClr val="000000">
                    <a:alpha val="43137"/>
                  </a:srgbClr>
                </a:outerShdw>
              </a:effectLst>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7163" y="4653136"/>
            <a:ext cx="1457325" cy="184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par>
                          <p:cTn id="10" fill="hold">
                            <p:stCondLst>
                              <p:cond delay="76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13"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3">
                                            <p:txEl>
                                              <p:pRg st="0" end="0"/>
                                            </p:txEl>
                                          </p:spTgt>
                                        </p:tgtEl>
                                        <p:attrNameLst>
                                          <p:attrName>fill.type</p:attrName>
                                        </p:attrNameLst>
                                      </p:cBhvr>
                                      <p:to>
                                        <p:strVal val="solid"/>
                                      </p:to>
                                    </p:set>
                                  </p:childTnLst>
                                </p:cTn>
                              </p:par>
                            </p:childTnLst>
                          </p:cTn>
                        </p:par>
                        <p:par>
                          <p:cTn id="16" fill="hold">
                            <p:stCondLst>
                              <p:cond delay="324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3740"/>
                            </p:stCondLst>
                            <p:childTnLst>
                              <p:par>
                                <p:cTn id="23" presetID="5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Scale>
                                      <p:cBhvr>
                                        <p:cTn id="25"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
                                        </p:tgtEl>
                                        <p:attrNameLst>
                                          <p:attrName>ppt_x</p:attrName>
                                          <p:attrName>ppt_y</p:attrName>
                                        </p:attrNameLst>
                                      </p:cBhvr>
                                    </p:animMotion>
                                    <p:animEffect transition="in" filter="fade">
                                      <p:cBhvr>
                                        <p:cTn id="27" dur="1000"/>
                                        <p:tgtEl>
                                          <p:spTgt spid="5"/>
                                        </p:tgtEl>
                                      </p:cBhvr>
                                    </p:animEffect>
                                  </p:childTnLst>
                                </p:cTn>
                              </p:par>
                            </p:childTnLst>
                          </p:cTn>
                        </p:par>
                        <p:par>
                          <p:cTn id="28" fill="hold">
                            <p:stCondLst>
                              <p:cond delay="4740"/>
                            </p:stCondLst>
                            <p:childTnLst>
                              <p:par>
                                <p:cTn id="29" presetID="2" presetClass="entr" presetSubtype="1"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00100" y="-272048"/>
            <a:ext cx="7117178" cy="1468800"/>
          </a:xfrm>
        </p:spPr>
        <p:txBody>
          <a:bodyPr/>
          <a:lstStyle/>
          <a:p>
            <a:pPr algn="ctr"/>
            <a:r>
              <a:rPr lang="he-IL" sz="4400" b="1" dirty="0" smtClean="0">
                <a:solidFill>
                  <a:srgbClr val="FF99CC"/>
                </a:solidFill>
                <a:effectLst>
                  <a:glow rad="101600">
                    <a:srgbClr val="CC00CC">
                      <a:alpha val="60000"/>
                    </a:srgbClr>
                  </a:glow>
                </a:effectLst>
              </a:rPr>
              <a:t>בסיס לדבר האסור</a:t>
            </a:r>
            <a:endParaRPr lang="he-IL" sz="4400" b="1" dirty="0">
              <a:solidFill>
                <a:srgbClr val="FF99CC"/>
              </a:solidFill>
              <a:effectLst>
                <a:glow rad="101600">
                  <a:srgbClr val="CC00CC">
                    <a:alpha val="60000"/>
                  </a:srgbClr>
                </a:glow>
              </a:effectLst>
            </a:endParaRPr>
          </a:p>
        </p:txBody>
      </p:sp>
      <p:sp>
        <p:nvSpPr>
          <p:cNvPr id="3" name="מציין מיקום טקסט 2"/>
          <p:cNvSpPr>
            <a:spLocks noGrp="1"/>
          </p:cNvSpPr>
          <p:nvPr>
            <p:ph type="body" idx="1"/>
          </p:nvPr>
        </p:nvSpPr>
        <p:spPr>
          <a:xfrm>
            <a:off x="1127230" y="1556792"/>
            <a:ext cx="7117178" cy="3500462"/>
          </a:xfrm>
        </p:spPr>
        <p:txBody>
          <a:bodyPr>
            <a:noAutofit/>
          </a:bodyPr>
          <a:lstStyle/>
          <a:p>
            <a:pPr algn="just"/>
            <a:r>
              <a:rPr lang="he-IL" sz="2800" b="1" dirty="0">
                <a:solidFill>
                  <a:srgbClr val="FF99CC"/>
                </a:solidFill>
                <a:effectLst>
                  <a:glow rad="101600">
                    <a:srgbClr val="660066">
                      <a:alpha val="60000"/>
                    </a:srgbClr>
                  </a:glow>
                </a:effectLst>
              </a:rPr>
              <a:t>חפץ שמונח עליו מוקצה הינו בסיס לדבר </a:t>
            </a:r>
            <a:r>
              <a:rPr lang="he-IL" sz="2800" b="1" dirty="0" smtClean="0">
                <a:solidFill>
                  <a:srgbClr val="FF99CC"/>
                </a:solidFill>
                <a:effectLst>
                  <a:glow rad="101600">
                    <a:srgbClr val="660066">
                      <a:alpha val="60000"/>
                    </a:srgbClr>
                  </a:glow>
                </a:effectLst>
              </a:rPr>
              <a:t>האסור</a:t>
            </a:r>
            <a:r>
              <a:rPr lang="he-IL" sz="2800" b="1" dirty="0">
                <a:solidFill>
                  <a:srgbClr val="FF99CC"/>
                </a:solidFill>
                <a:effectLst>
                  <a:glow rad="101600">
                    <a:srgbClr val="660066">
                      <a:alpha val="60000"/>
                    </a:srgbClr>
                  </a:glow>
                </a:effectLst>
              </a:rPr>
              <a:t>,</a:t>
            </a:r>
            <a:r>
              <a:rPr lang="he-IL" sz="2800" b="1" dirty="0" smtClean="0">
                <a:solidFill>
                  <a:srgbClr val="FF99CC"/>
                </a:solidFill>
                <a:effectLst>
                  <a:glow rad="101600">
                    <a:srgbClr val="660066">
                      <a:alpha val="60000"/>
                    </a:srgbClr>
                  </a:glow>
                </a:effectLst>
              </a:rPr>
              <a:t> ואסור </a:t>
            </a:r>
            <a:r>
              <a:rPr lang="he-IL" sz="2800" b="1" dirty="0">
                <a:solidFill>
                  <a:srgbClr val="FF99CC"/>
                </a:solidFill>
                <a:effectLst>
                  <a:glow rad="101600">
                    <a:srgbClr val="660066">
                      <a:alpha val="60000"/>
                    </a:srgbClr>
                  </a:glow>
                </a:effectLst>
              </a:rPr>
              <a:t>לטלטלו בשבת </a:t>
            </a:r>
            <a:r>
              <a:rPr lang="he-IL" sz="2800" b="1" dirty="0" smtClean="0">
                <a:solidFill>
                  <a:srgbClr val="FF99CC"/>
                </a:solidFill>
                <a:effectLst>
                  <a:glow rad="101600">
                    <a:srgbClr val="660066">
                      <a:alpha val="60000"/>
                    </a:srgbClr>
                  </a:glow>
                </a:effectLst>
              </a:rPr>
              <a:t>כמו המוקצה עצמו</a:t>
            </a:r>
            <a:r>
              <a:rPr lang="he-IL" sz="2800" b="1" dirty="0">
                <a:solidFill>
                  <a:srgbClr val="FF99CC"/>
                </a:solidFill>
                <a:effectLst>
                  <a:glow rad="101600">
                    <a:srgbClr val="660066">
                      <a:alpha val="60000"/>
                    </a:srgbClr>
                  </a:glow>
                </a:effectLst>
              </a:rPr>
              <a:t>.</a:t>
            </a:r>
          </a:p>
          <a:p>
            <a:pPr algn="just"/>
            <a:r>
              <a:rPr lang="he-IL" sz="2800" b="1" dirty="0">
                <a:solidFill>
                  <a:srgbClr val="FF99CC"/>
                </a:solidFill>
                <a:effectLst>
                  <a:glow rad="101600">
                    <a:srgbClr val="660066">
                      <a:alpha val="60000"/>
                    </a:srgbClr>
                  </a:glow>
                </a:effectLst>
              </a:rPr>
              <a:t>כדי שחפץ יהפוך לבסיס לדבר האסור צריכים להתקיים כמה תנאים:</a:t>
            </a:r>
          </a:p>
          <a:p>
            <a:pPr algn="just"/>
            <a:r>
              <a:rPr lang="he-IL" sz="3200" dirty="0" smtClean="0">
                <a:solidFill>
                  <a:srgbClr val="FF99CC"/>
                </a:solidFill>
                <a:effectLst>
                  <a:glow rad="101600">
                    <a:srgbClr val="660066">
                      <a:alpha val="60000"/>
                    </a:srgbClr>
                  </a:glow>
                </a:effectLst>
              </a:rPr>
              <a:t> </a:t>
            </a:r>
            <a:endParaRPr lang="he-IL" sz="3200" dirty="0">
              <a:solidFill>
                <a:srgbClr val="FF99CC"/>
              </a:solidFill>
              <a:effectLst>
                <a:glow rad="101600">
                  <a:srgbClr val="660066">
                    <a:alpha val="60000"/>
                  </a:srgbClr>
                </a:glow>
              </a:effectLst>
            </a:endParaRPr>
          </a:p>
        </p:txBody>
      </p:sp>
      <p:sp>
        <p:nvSpPr>
          <p:cNvPr id="6" name="מלבן 5"/>
          <p:cNvSpPr/>
          <p:nvPr/>
        </p:nvSpPr>
        <p:spPr>
          <a:xfrm>
            <a:off x="3786182" y="4429132"/>
            <a:ext cx="4572000" cy="584775"/>
          </a:xfrm>
          <a:prstGeom prst="rect">
            <a:avLst/>
          </a:prstGeom>
        </p:spPr>
        <p:txBody>
          <a:bodyPr>
            <a:spAutoFit/>
          </a:bodyPr>
          <a:lstStyle/>
          <a:p>
            <a:endParaRPr lang="he-IL" sz="3200" dirty="0" smtClean="0">
              <a:solidFill>
                <a:srgbClr val="FF99CC"/>
              </a:solidFill>
              <a:effectLst>
                <a:glow rad="101600">
                  <a:srgbClr val="660066">
                    <a:alpha val="60000"/>
                  </a:srgbClr>
                </a:glow>
              </a:effectLst>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163268"/>
            <a:ext cx="3365500" cy="257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par>
                          <p:cTn id="10" fill="hold">
                            <p:stCondLst>
                              <p:cond delay="560"/>
                            </p:stCondLst>
                            <p:childTnLst>
                              <p:par>
                                <p:cTn id="11" presetID="34"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from="(-#ppt_w/2)" to="(#ppt_x)" calcmode="lin" valueType="num">
                                      <p:cBhvr>
                                        <p:cTn id="13" dur="1200" fill="hold">
                                          <p:stCondLst>
                                            <p:cond delay="0"/>
                                          </p:stCondLst>
                                        </p:cTn>
                                        <p:tgtEl>
                                          <p:spTgt spid="3">
                                            <p:txEl>
                                              <p:pRg st="0" end="0"/>
                                            </p:txEl>
                                          </p:spTgt>
                                        </p:tgtEl>
                                        <p:attrNameLst>
                                          <p:attrName>ppt_x</p:attrName>
                                        </p:attrNameLst>
                                      </p:cBhvr>
                                    </p:anim>
                                    <p:anim from="0" to="-1.0" calcmode="lin" valueType="num">
                                      <p:cBhvr>
                                        <p:cTn id="14" dur="400" decel="50000" autoRev="1" fill="hold">
                                          <p:stCondLst>
                                            <p:cond delay="1200"/>
                                          </p:stCondLst>
                                        </p:cTn>
                                        <p:tgtEl>
                                          <p:spTgt spid="3">
                                            <p:txEl>
                                              <p:pRg st="0" end="0"/>
                                            </p:txEl>
                                          </p:spTgt>
                                        </p:tgtEl>
                                        <p:attrNameLst>
                                          <p:attrName>xshear</p:attrName>
                                        </p:attrNameLst>
                                      </p:cBhvr>
                                    </p:anim>
                                    <p:animScale>
                                      <p:cBhvr>
                                        <p:cTn id="15" dur="400" decel="100000" autoRev="1" fill="hold">
                                          <p:stCondLst>
                                            <p:cond delay="1200"/>
                                          </p:stCondLst>
                                        </p:cTn>
                                        <p:tgtEl>
                                          <p:spTgt spid="3">
                                            <p:txEl>
                                              <p:pRg st="0" end="0"/>
                                            </p:txEl>
                                          </p:spTgt>
                                        </p:tgtEl>
                                      </p:cBhvr>
                                      <p:from x="100000" y="100000"/>
                                      <p:to x="80000" y="100000"/>
                                    </p:animScale>
                                    <p:anim by="(#ppt_h/3+#ppt_w*0.1)" calcmode="lin" valueType="num">
                                      <p:cBhvr additive="sum">
                                        <p:cTn id="16" dur="400" decel="100000" autoRev="1" fill="hold">
                                          <p:stCondLst>
                                            <p:cond delay="1200"/>
                                          </p:stCondLst>
                                        </p:cTn>
                                        <p:tgtEl>
                                          <p:spTgt spid="3">
                                            <p:txEl>
                                              <p:pRg st="0" end="0"/>
                                            </p:txEl>
                                          </p:spTgt>
                                        </p:tgtEl>
                                        <p:attrNameLst>
                                          <p:attrName>ppt_x</p:attrName>
                                        </p:attrNameLst>
                                      </p:cBhvr>
                                    </p:anim>
                                  </p:childTnLst>
                                </p:cTn>
                              </p:par>
                            </p:childTnLst>
                          </p:cTn>
                        </p:par>
                        <p:par>
                          <p:cTn id="17" fill="hold">
                            <p:stCondLst>
                              <p:cond delay="2560"/>
                            </p:stCondLst>
                            <p:childTnLst>
                              <p:par>
                                <p:cTn id="18" presetID="34" presetClass="entr" presetSubtype="0" fill="hold" grpId="0"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from="(-#ppt_w/2)" to="(#ppt_x)" calcmode="lin" valueType="num">
                                      <p:cBhvr>
                                        <p:cTn id="20" dur="1200" fill="hold">
                                          <p:stCondLst>
                                            <p:cond delay="0"/>
                                          </p:stCondLst>
                                        </p:cTn>
                                        <p:tgtEl>
                                          <p:spTgt spid="3">
                                            <p:txEl>
                                              <p:pRg st="1" end="1"/>
                                            </p:txEl>
                                          </p:spTgt>
                                        </p:tgtEl>
                                        <p:attrNameLst>
                                          <p:attrName>ppt_x</p:attrName>
                                        </p:attrNameLst>
                                      </p:cBhvr>
                                    </p:anim>
                                    <p:anim from="0" to="-1.0" calcmode="lin" valueType="num">
                                      <p:cBhvr>
                                        <p:cTn id="21" dur="400" decel="50000" autoRev="1" fill="hold">
                                          <p:stCondLst>
                                            <p:cond delay="1200"/>
                                          </p:stCondLst>
                                        </p:cTn>
                                        <p:tgtEl>
                                          <p:spTgt spid="3">
                                            <p:txEl>
                                              <p:pRg st="1" end="1"/>
                                            </p:txEl>
                                          </p:spTgt>
                                        </p:tgtEl>
                                        <p:attrNameLst>
                                          <p:attrName>xshear</p:attrName>
                                        </p:attrNameLst>
                                      </p:cBhvr>
                                    </p:anim>
                                    <p:animScale>
                                      <p:cBhvr>
                                        <p:cTn id="22" dur="400" decel="100000" autoRev="1" fill="hold">
                                          <p:stCondLst>
                                            <p:cond delay="1200"/>
                                          </p:stCondLst>
                                        </p:cTn>
                                        <p:tgtEl>
                                          <p:spTgt spid="3">
                                            <p:txEl>
                                              <p:pRg st="1" end="1"/>
                                            </p:txEl>
                                          </p:spTgt>
                                        </p:tgtEl>
                                      </p:cBhvr>
                                      <p:from x="100000" y="100000"/>
                                      <p:to x="80000" y="100000"/>
                                    </p:animScale>
                                    <p:anim by="(#ppt_h/3+#ppt_w*0.1)" calcmode="lin" valueType="num">
                                      <p:cBhvr additive="sum">
                                        <p:cTn id="23" dur="400" decel="100000" autoRev="1" fill="hold">
                                          <p:stCondLst>
                                            <p:cond delay="1200"/>
                                          </p:stCondLst>
                                        </p:cTn>
                                        <p:tgtEl>
                                          <p:spTgt spid="3">
                                            <p:txEl>
                                              <p:pRg st="1" end="1"/>
                                            </p:txEl>
                                          </p:spTgt>
                                        </p:tgtEl>
                                        <p:attrNameLst>
                                          <p:attrName>ppt_x</p:attrName>
                                        </p:attrNameLst>
                                      </p:cBhvr>
                                    </p:anim>
                                  </p:childTnLst>
                                </p:cTn>
                              </p:par>
                            </p:childTnLst>
                          </p:cTn>
                        </p:par>
                        <p:par>
                          <p:cTn id="24" fill="hold">
                            <p:stCondLst>
                              <p:cond delay="4560"/>
                            </p:stCondLst>
                            <p:childTnLst>
                              <p:par>
                                <p:cTn id="25" presetID="34" presetClass="entr" presetSubtype="0" fill="hold" grpId="0"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from="(-#ppt_w/2)" to="(#ppt_x)" calcmode="lin" valueType="num">
                                      <p:cBhvr>
                                        <p:cTn id="27" dur="1200" fill="hold">
                                          <p:stCondLst>
                                            <p:cond delay="0"/>
                                          </p:stCondLst>
                                        </p:cTn>
                                        <p:tgtEl>
                                          <p:spTgt spid="3">
                                            <p:txEl>
                                              <p:pRg st="2" end="2"/>
                                            </p:txEl>
                                          </p:spTgt>
                                        </p:tgtEl>
                                        <p:attrNameLst>
                                          <p:attrName>ppt_x</p:attrName>
                                        </p:attrNameLst>
                                      </p:cBhvr>
                                    </p:anim>
                                    <p:anim from="0" to="-1.0" calcmode="lin" valueType="num">
                                      <p:cBhvr>
                                        <p:cTn id="28" dur="400" decel="50000" autoRev="1" fill="hold">
                                          <p:stCondLst>
                                            <p:cond delay="1200"/>
                                          </p:stCondLst>
                                        </p:cTn>
                                        <p:tgtEl>
                                          <p:spTgt spid="3">
                                            <p:txEl>
                                              <p:pRg st="2" end="2"/>
                                            </p:txEl>
                                          </p:spTgt>
                                        </p:tgtEl>
                                        <p:attrNameLst>
                                          <p:attrName>xshear</p:attrName>
                                        </p:attrNameLst>
                                      </p:cBhvr>
                                    </p:anim>
                                    <p:animScale>
                                      <p:cBhvr>
                                        <p:cTn id="29" dur="400" decel="100000" autoRev="1" fill="hold">
                                          <p:stCondLst>
                                            <p:cond delay="1200"/>
                                          </p:stCondLst>
                                        </p:cTn>
                                        <p:tgtEl>
                                          <p:spTgt spid="3">
                                            <p:txEl>
                                              <p:pRg st="2" end="2"/>
                                            </p:txEl>
                                          </p:spTgt>
                                        </p:tgtEl>
                                      </p:cBhvr>
                                      <p:from x="100000" y="100000"/>
                                      <p:to x="80000" y="100000"/>
                                    </p:animScale>
                                    <p:anim by="(#ppt_h/3+#ppt_w*0.1)" calcmode="lin" valueType="num">
                                      <p:cBhvr additive="sum">
                                        <p:cTn id="30" dur="400" decel="100000" autoRev="1" fill="hold">
                                          <p:stCondLst>
                                            <p:cond delay="1200"/>
                                          </p:stCondLst>
                                        </p:cTn>
                                        <p:tgtEl>
                                          <p:spTgt spid="3">
                                            <p:txEl>
                                              <p:pRg st="2" end="2"/>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827584" y="476672"/>
            <a:ext cx="7617244" cy="634000"/>
          </a:xfrm>
        </p:spPr>
        <p:txBody>
          <a:bodyPr/>
          <a:lstStyle/>
          <a:p>
            <a:pPr algn="ctr"/>
            <a:r>
              <a:rPr lang="he-IL" sz="4400" b="1" dirty="0" smtClean="0">
                <a:solidFill>
                  <a:srgbClr val="FF99CC"/>
                </a:solidFill>
                <a:effectLst>
                  <a:glow rad="101600">
                    <a:srgbClr val="CC00CC">
                      <a:alpha val="60000"/>
                    </a:srgbClr>
                  </a:glow>
                </a:effectLst>
              </a:rPr>
              <a:t>בסיס לדבר האסור - תנאי ראשון</a:t>
            </a:r>
            <a:endParaRPr lang="he-IL" sz="4400" b="1" dirty="0">
              <a:solidFill>
                <a:srgbClr val="FF99CC"/>
              </a:solidFill>
              <a:effectLst>
                <a:glow rad="101600">
                  <a:srgbClr val="CC00CC">
                    <a:alpha val="60000"/>
                  </a:srgbClr>
                </a:glow>
              </a:effectLst>
            </a:endParaRPr>
          </a:p>
        </p:txBody>
      </p:sp>
      <p:sp>
        <p:nvSpPr>
          <p:cNvPr id="3" name="מציין מיקום טקסט 2"/>
          <p:cNvSpPr>
            <a:spLocks noGrp="1"/>
          </p:cNvSpPr>
          <p:nvPr>
            <p:ph type="body" idx="1"/>
          </p:nvPr>
        </p:nvSpPr>
        <p:spPr>
          <a:xfrm>
            <a:off x="1071538" y="1511004"/>
            <a:ext cx="7117178" cy="3286148"/>
          </a:xfrm>
        </p:spPr>
        <p:txBody>
          <a:bodyPr>
            <a:noAutofit/>
          </a:bodyPr>
          <a:lstStyle/>
          <a:p>
            <a:pPr algn="just"/>
            <a:r>
              <a:rPr lang="he-IL" sz="2800" b="1" dirty="0">
                <a:solidFill>
                  <a:srgbClr val="FF99CC"/>
                </a:solidFill>
                <a:effectLst>
                  <a:glow rad="101600">
                    <a:srgbClr val="660066">
                      <a:alpha val="60000"/>
                    </a:srgbClr>
                  </a:glow>
                </a:effectLst>
              </a:rPr>
              <a:t>הבסיס נאסר בטלטול רק אם המוקצה מונח עליו מרצונו של בעל הבסיס - או שהונח על ידי הבעלים עצמם, או על ידי מישהו שקיבל את רשותם - משום שאין אדם יכול לאסור חפץ שאינו שלו.</a:t>
            </a:r>
          </a:p>
        </p:txBody>
      </p:sp>
      <p:sp>
        <p:nvSpPr>
          <p:cNvPr id="6" name="TextBox 5"/>
          <p:cNvSpPr txBox="1"/>
          <p:nvPr/>
        </p:nvSpPr>
        <p:spPr>
          <a:xfrm>
            <a:off x="3995936" y="4869160"/>
            <a:ext cx="4502304" cy="1528624"/>
          </a:xfrm>
          <a:prstGeom prst="rect">
            <a:avLst/>
          </a:prstGeom>
          <a:noFill/>
        </p:spPr>
        <p:txBody>
          <a:bodyPr wrap="square" rtlCol="1">
            <a:spAutoFit/>
          </a:bodyPr>
          <a:lstStyle/>
          <a:p>
            <a:pPr>
              <a:lnSpc>
                <a:spcPts val="2800"/>
              </a:lnSpc>
            </a:pPr>
            <a:r>
              <a:rPr lang="he-IL" sz="2400" b="1" dirty="0">
                <a:solidFill>
                  <a:srgbClr val="FF99CC"/>
                </a:solidFill>
                <a:effectLst>
                  <a:glow rad="38100">
                    <a:srgbClr val="660066">
                      <a:alpha val="60000"/>
                    </a:srgbClr>
                  </a:glow>
                </a:effectLst>
              </a:rPr>
              <a:t>בתמונה: השולחן הופך לבסיס לדבר האסור רק אם המצלמה הונחה שם ברצון בעליו. </a:t>
            </a:r>
          </a:p>
        </p:txBody>
      </p:sp>
      <p:pic>
        <p:nvPicPr>
          <p:cNvPr id="7"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79512" y="3732731"/>
            <a:ext cx="3517855" cy="3517855"/>
          </a:xfrm>
          <a:prstGeom prst="rect">
            <a:avLst/>
          </a:prstGeom>
          <a:noFill/>
        </p:spPr>
      </p:pic>
      <p:pic>
        <p:nvPicPr>
          <p:cNvPr id="8" name="תמונה 7" descr="th (12).jpg"/>
          <p:cNvPicPr>
            <a:picLocks noChangeAspect="1"/>
          </p:cNvPicPr>
          <p:nvPr/>
        </p:nvPicPr>
        <p:blipFill>
          <a:blip r:embed="rId4">
            <a:clrChange>
              <a:clrFrom>
                <a:srgbClr val="FDFDFD"/>
              </a:clrFrom>
              <a:clrTo>
                <a:srgbClr val="FDFDFD">
                  <a:alpha val="0"/>
                </a:srgbClr>
              </a:clrTo>
            </a:clrChange>
          </a:blip>
          <a:stretch>
            <a:fillRect/>
          </a:stretch>
        </p:blipFill>
        <p:spPr>
          <a:xfrm>
            <a:off x="2187530" y="3789040"/>
            <a:ext cx="800294" cy="800294"/>
          </a:xfrm>
          <a:prstGeom prst="rect">
            <a:avLst/>
          </a:prstGeom>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6"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290">
                                          <p:stCondLst>
                                            <p:cond delay="0"/>
                                          </p:stCondLst>
                                        </p:cTn>
                                        <p:tgtEl>
                                          <p:spTgt spid="6"/>
                                        </p:tgtEl>
                                      </p:cBhvr>
                                    </p:animEffect>
                                    <p:anim calcmode="lin" valueType="num">
                                      <p:cBhvr>
                                        <p:cTn id="20"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3"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24"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25" dur="13">
                                          <p:stCondLst>
                                            <p:cond delay="325"/>
                                          </p:stCondLst>
                                        </p:cTn>
                                        <p:tgtEl>
                                          <p:spTgt spid="6"/>
                                        </p:tgtEl>
                                      </p:cBhvr>
                                      <p:to x="100000" y="60000"/>
                                    </p:animScale>
                                    <p:animScale>
                                      <p:cBhvr>
                                        <p:cTn id="26" dur="83" decel="50000">
                                          <p:stCondLst>
                                            <p:cond delay="338"/>
                                          </p:stCondLst>
                                        </p:cTn>
                                        <p:tgtEl>
                                          <p:spTgt spid="6"/>
                                        </p:tgtEl>
                                      </p:cBhvr>
                                      <p:to x="100000" y="100000"/>
                                    </p:animScale>
                                    <p:animScale>
                                      <p:cBhvr>
                                        <p:cTn id="27" dur="13">
                                          <p:stCondLst>
                                            <p:cond delay="656"/>
                                          </p:stCondLst>
                                        </p:cTn>
                                        <p:tgtEl>
                                          <p:spTgt spid="6"/>
                                        </p:tgtEl>
                                      </p:cBhvr>
                                      <p:to x="100000" y="80000"/>
                                    </p:animScale>
                                    <p:animScale>
                                      <p:cBhvr>
                                        <p:cTn id="28" dur="83" decel="50000">
                                          <p:stCondLst>
                                            <p:cond delay="669"/>
                                          </p:stCondLst>
                                        </p:cTn>
                                        <p:tgtEl>
                                          <p:spTgt spid="6"/>
                                        </p:tgtEl>
                                      </p:cBhvr>
                                      <p:to x="100000" y="100000"/>
                                    </p:animScale>
                                    <p:animScale>
                                      <p:cBhvr>
                                        <p:cTn id="29" dur="13">
                                          <p:stCondLst>
                                            <p:cond delay="821"/>
                                          </p:stCondLst>
                                        </p:cTn>
                                        <p:tgtEl>
                                          <p:spTgt spid="6"/>
                                        </p:tgtEl>
                                      </p:cBhvr>
                                      <p:to x="100000" y="90000"/>
                                    </p:animScale>
                                    <p:animScale>
                                      <p:cBhvr>
                                        <p:cTn id="30" dur="83" decel="50000">
                                          <p:stCondLst>
                                            <p:cond delay="834"/>
                                          </p:stCondLst>
                                        </p:cTn>
                                        <p:tgtEl>
                                          <p:spTgt spid="6"/>
                                        </p:tgtEl>
                                      </p:cBhvr>
                                      <p:to x="100000" y="100000"/>
                                    </p:animScale>
                                    <p:animScale>
                                      <p:cBhvr>
                                        <p:cTn id="31" dur="13">
                                          <p:stCondLst>
                                            <p:cond delay="904"/>
                                          </p:stCondLst>
                                        </p:cTn>
                                        <p:tgtEl>
                                          <p:spTgt spid="6"/>
                                        </p:tgtEl>
                                      </p:cBhvr>
                                      <p:to x="100000" y="95000"/>
                                    </p:animScale>
                                    <p:animScale>
                                      <p:cBhvr>
                                        <p:cTn id="32" dur="83" decel="50000">
                                          <p:stCondLst>
                                            <p:cond delay="917"/>
                                          </p:stCondLst>
                                        </p:cTn>
                                        <p:tgtEl>
                                          <p:spTgt spid="6"/>
                                        </p:tgtEl>
                                      </p:cBhvr>
                                      <p:to x="100000" y="100000"/>
                                    </p:animScale>
                                  </p:childTnLst>
                                </p:cTn>
                              </p:par>
                              <p:par>
                                <p:cTn id="33" presetID="10"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2000"/>
                                        <p:tgtEl>
                                          <p:spTgt spid="8"/>
                                        </p:tgtEl>
                                      </p:cBhvr>
                                    </p:animEffect>
                                  </p:childTnLst>
                                </p:cTn>
                              </p:par>
                              <p:par>
                                <p:cTn id="36" presetID="1" presetClass="entr" presetSubtype="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childTnLst>
                                </p:cTn>
                              </p:par>
                              <p:par>
                                <p:cTn id="38" presetID="10" presetClass="entr" presetSubtype="0"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839198" y="705627"/>
            <a:ext cx="7117178" cy="491125"/>
          </a:xfrm>
        </p:spPr>
        <p:txBody>
          <a:bodyPr/>
          <a:lstStyle/>
          <a:p>
            <a:pPr algn="ctr"/>
            <a:r>
              <a:rPr lang="he-IL" sz="4400" b="1" dirty="0" smtClean="0">
                <a:solidFill>
                  <a:srgbClr val="FF99CC"/>
                </a:solidFill>
                <a:effectLst>
                  <a:glow rad="101600">
                    <a:srgbClr val="CC00CC">
                      <a:alpha val="60000"/>
                    </a:srgbClr>
                  </a:glow>
                </a:effectLst>
              </a:rPr>
              <a:t>בסיס לדבר האסור - תנאי </a:t>
            </a:r>
            <a:r>
              <a:rPr lang="he-IL" sz="4400" b="1" dirty="0">
                <a:solidFill>
                  <a:srgbClr val="FF99CC"/>
                </a:solidFill>
                <a:effectLst>
                  <a:glow rad="101600">
                    <a:srgbClr val="CC00CC">
                      <a:alpha val="60000"/>
                    </a:srgbClr>
                  </a:glow>
                </a:effectLst>
              </a:rPr>
              <a:t>שני</a:t>
            </a:r>
          </a:p>
        </p:txBody>
      </p:sp>
      <p:sp>
        <p:nvSpPr>
          <p:cNvPr id="3" name="מציין מיקום טקסט 2"/>
          <p:cNvSpPr>
            <a:spLocks noGrp="1"/>
          </p:cNvSpPr>
          <p:nvPr>
            <p:ph type="body" idx="1"/>
          </p:nvPr>
        </p:nvSpPr>
        <p:spPr>
          <a:xfrm>
            <a:off x="716058" y="1632496"/>
            <a:ext cx="7384334" cy="860400"/>
          </a:xfrm>
        </p:spPr>
        <p:txBody>
          <a:bodyPr>
            <a:noAutofit/>
          </a:bodyPr>
          <a:lstStyle/>
          <a:p>
            <a:pPr algn="just"/>
            <a:r>
              <a:rPr lang="he-IL" sz="2800" b="1" dirty="0">
                <a:solidFill>
                  <a:srgbClr val="FF99CC"/>
                </a:solidFill>
                <a:effectLst>
                  <a:glow rad="101600">
                    <a:srgbClr val="660066">
                      <a:alpha val="60000"/>
                    </a:srgbClr>
                  </a:glow>
                </a:effectLst>
              </a:rPr>
              <a:t>הבסיס </a:t>
            </a:r>
            <a:r>
              <a:rPr lang="he-IL" sz="2800" b="1" dirty="0" smtClean="0">
                <a:solidFill>
                  <a:srgbClr val="FF99CC"/>
                </a:solidFill>
                <a:effectLst>
                  <a:glow rad="101600">
                    <a:srgbClr val="660066">
                      <a:alpha val="60000"/>
                    </a:srgbClr>
                  </a:glow>
                </a:effectLst>
              </a:rPr>
              <a:t>נאסר </a:t>
            </a:r>
            <a:r>
              <a:rPr lang="he-IL" sz="2800" b="1" dirty="0">
                <a:solidFill>
                  <a:srgbClr val="FF99CC"/>
                </a:solidFill>
                <a:effectLst>
                  <a:glow rad="101600">
                    <a:srgbClr val="660066">
                      <a:alpha val="60000"/>
                    </a:srgbClr>
                  </a:glow>
                </a:effectLst>
              </a:rPr>
              <a:t>בטלטול רק אם המוקצה היה מונח עליו בין השמשות של כניסת השבת. </a:t>
            </a:r>
            <a:endParaRPr lang="he-IL" sz="2800" b="1" dirty="0" smtClean="0">
              <a:solidFill>
                <a:srgbClr val="FF99CC"/>
              </a:solidFill>
              <a:effectLst>
                <a:glow rad="101600">
                  <a:srgbClr val="660066">
                    <a:alpha val="60000"/>
                  </a:srgbClr>
                </a:glow>
              </a:effectLst>
            </a:endParaRPr>
          </a:p>
        </p:txBody>
      </p:sp>
      <p:sp>
        <p:nvSpPr>
          <p:cNvPr id="11" name="מלבן 10"/>
          <p:cNvSpPr/>
          <p:nvPr/>
        </p:nvSpPr>
        <p:spPr>
          <a:xfrm>
            <a:off x="0" y="5661248"/>
            <a:ext cx="5868144" cy="1200329"/>
          </a:xfrm>
          <a:prstGeom prst="rect">
            <a:avLst/>
          </a:prstGeom>
        </p:spPr>
        <p:txBody>
          <a:bodyPr wrap="square">
            <a:spAutoFit/>
          </a:bodyPr>
          <a:lstStyle/>
          <a:p>
            <a:r>
              <a:rPr lang="he-IL" sz="2400" b="1" dirty="0">
                <a:solidFill>
                  <a:srgbClr val="FF99CC"/>
                </a:solidFill>
                <a:effectLst>
                  <a:glow rad="38100">
                    <a:srgbClr val="660066">
                      <a:alpha val="60000"/>
                    </a:srgbClr>
                  </a:glow>
                </a:effectLst>
              </a:rPr>
              <a:t>בתמונה: הטלפון </a:t>
            </a:r>
            <a:r>
              <a:rPr lang="he-IL" sz="2400" b="1" dirty="0" smtClean="0">
                <a:solidFill>
                  <a:srgbClr val="FF99CC"/>
                </a:solidFill>
                <a:effectLst>
                  <a:glow rad="38100">
                    <a:srgbClr val="660066">
                      <a:alpha val="60000"/>
                    </a:srgbClr>
                  </a:glow>
                </a:effectLst>
              </a:rPr>
              <a:t>הונח </a:t>
            </a:r>
            <a:r>
              <a:rPr lang="he-IL" sz="2400" b="1" dirty="0">
                <a:solidFill>
                  <a:srgbClr val="FF99CC"/>
                </a:solidFill>
                <a:effectLst>
                  <a:glow rad="38100">
                    <a:srgbClr val="660066">
                      <a:alpha val="60000"/>
                    </a:srgbClr>
                  </a:glow>
                </a:effectLst>
              </a:rPr>
              <a:t>על השולחן בין השמשות. השולחן נהיה בסיס לדבר האסור,  ואסור בטלטול. </a:t>
            </a:r>
          </a:p>
        </p:txBody>
      </p:sp>
      <p:pic>
        <p:nvPicPr>
          <p:cNvPr id="9" name="תמונה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9672" y="3378083"/>
            <a:ext cx="1921975" cy="1302437"/>
          </a:xfrm>
          <a:prstGeom prst="rect">
            <a:avLst/>
          </a:prstGeom>
        </p:spPr>
      </p:pic>
      <p:grpSp>
        <p:nvGrpSpPr>
          <p:cNvPr id="12" name="קבוצה 11"/>
          <p:cNvGrpSpPr/>
          <p:nvPr/>
        </p:nvGrpSpPr>
        <p:grpSpPr>
          <a:xfrm>
            <a:off x="4877620" y="3384376"/>
            <a:ext cx="4374900" cy="3068960"/>
            <a:chOff x="4877620" y="3861048"/>
            <a:chExt cx="4374900" cy="3068960"/>
          </a:xfrm>
        </p:grpSpPr>
        <p:pic>
          <p:nvPicPr>
            <p:cNvPr id="13" name="תמונה 12"/>
            <p:cNvPicPr>
              <a:picLocks noChangeAspect="1"/>
            </p:cNvPicPr>
            <p:nvPr/>
          </p:nvPicPr>
          <p:blipFill>
            <a:blip r:embed="rId4">
              <a:clrChange>
                <a:clrFrom>
                  <a:srgbClr val="FBFBFB"/>
                </a:clrFrom>
                <a:clrTo>
                  <a:srgbClr val="FBFBFB">
                    <a:alpha val="0"/>
                  </a:srgbClr>
                </a:clrTo>
              </a:clrChange>
              <a:extLst>
                <a:ext uri="{28A0092B-C50C-407E-A947-70E740481C1C}">
                  <a14:useLocalDpi xmlns:a14="http://schemas.microsoft.com/office/drawing/2010/main" val="0"/>
                </a:ext>
              </a:extLst>
            </a:blip>
            <a:stretch>
              <a:fillRect/>
            </a:stretch>
          </p:blipFill>
          <p:spPr>
            <a:xfrm>
              <a:off x="4877620" y="3861048"/>
              <a:ext cx="4374900" cy="3068960"/>
            </a:xfrm>
            <a:prstGeom prst="rect">
              <a:avLst/>
            </a:prstGeom>
          </p:spPr>
        </p:pic>
        <p:pic>
          <p:nvPicPr>
            <p:cNvPr id="14" name="תמונה 13"/>
            <p:cNvPicPr>
              <a:picLocks noChangeAspect="1"/>
            </p:cNvPicPr>
            <p:nvPr/>
          </p:nvPicPr>
          <p:blipFill>
            <a:blip r:embed="rId5">
              <a:clrChange>
                <a:clrFrom>
                  <a:srgbClr val="FFFFFF"/>
                </a:clrFrom>
                <a:clrTo>
                  <a:srgbClr val="FFFFFF">
                    <a:alpha val="0"/>
                  </a:srgbClr>
                </a:clrTo>
              </a:clrChange>
              <a:duotone>
                <a:prstClr val="black"/>
                <a:srgbClr val="0070C0">
                  <a:tint val="45000"/>
                  <a:satMod val="400000"/>
                </a:srgbClr>
              </a:duotone>
              <a:extLst>
                <a:ext uri="{28A0092B-C50C-407E-A947-70E740481C1C}">
                  <a14:useLocalDpi xmlns:a14="http://schemas.microsoft.com/office/drawing/2010/main" val="0"/>
                </a:ext>
              </a:extLst>
            </a:blip>
            <a:stretch>
              <a:fillRect/>
            </a:stretch>
          </p:blipFill>
          <p:spPr>
            <a:xfrm>
              <a:off x="6245299" y="4221088"/>
              <a:ext cx="990997" cy="990997"/>
            </a:xfrm>
            <a:prstGeom prst="rect">
              <a:avLst/>
            </a:prstGeom>
          </p:spPr>
        </p:pic>
      </p:gr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39" presetClass="entr" presetSubtype="0" accel="100000"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2"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3"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54" presetClass="entr" presetSubtype="0" accel="10000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strVal val="#ppt_w*0.05"/>
                                          </p:val>
                                        </p:tav>
                                        <p:tav tm="100000">
                                          <p:val>
                                            <p:strVal val="#ppt_w"/>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anim calcmode="lin" valueType="num">
                                      <p:cBhvr>
                                        <p:cTn id="20" dur="2000" fill="hold"/>
                                        <p:tgtEl>
                                          <p:spTgt spid="11"/>
                                        </p:tgtEl>
                                        <p:attrNameLst>
                                          <p:attrName>ppt_x</p:attrName>
                                        </p:attrNameLst>
                                      </p:cBhvr>
                                      <p:tavLst>
                                        <p:tav tm="0">
                                          <p:val>
                                            <p:strVal val="#ppt_x-.2"/>
                                          </p:val>
                                        </p:tav>
                                        <p:tav tm="100000">
                                          <p:val>
                                            <p:strVal val="#ppt_x"/>
                                          </p:val>
                                        </p:tav>
                                      </p:tavLst>
                                    </p:anim>
                                    <p:anim calcmode="lin" valueType="num">
                                      <p:cBhvr>
                                        <p:cTn id="21" dur="2000" fill="hold"/>
                                        <p:tgtEl>
                                          <p:spTgt spid="11"/>
                                        </p:tgtEl>
                                        <p:attrNameLst>
                                          <p:attrName>ppt_y</p:attrName>
                                        </p:attrNameLst>
                                      </p:cBhvr>
                                      <p:tavLst>
                                        <p:tav tm="0">
                                          <p:val>
                                            <p:strVal val="#ppt_y"/>
                                          </p:val>
                                        </p:tav>
                                        <p:tav tm="100000">
                                          <p:val>
                                            <p:strVal val="#ppt_y"/>
                                          </p:val>
                                        </p:tav>
                                      </p:tavLst>
                                    </p:anim>
                                    <p:animEffect transition="in" filter="fade">
                                      <p:cBhvr>
                                        <p:cTn id="22" dur="2000"/>
                                        <p:tgtEl>
                                          <p:spTgt spid="11"/>
                                        </p:tgtEl>
                                      </p:cBhvr>
                                    </p:animEffect>
                                  </p:childTnLst>
                                </p:cTn>
                              </p:par>
                            </p:childTnLst>
                          </p:cTn>
                        </p:par>
                        <p:par>
                          <p:cTn id="23" fill="hold">
                            <p:stCondLst>
                              <p:cond delay="2500"/>
                            </p:stCondLst>
                            <p:childTnLst>
                              <p:par>
                                <p:cTn id="24" presetID="16" presetClass="entr" presetSubtype="21"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childTnLst>
                          </p:cTn>
                        </p:par>
                        <p:par>
                          <p:cTn id="27" fill="hold">
                            <p:stCondLst>
                              <p:cond delay="3000"/>
                            </p:stCondLst>
                            <p:childTnLst>
                              <p:par>
                                <p:cTn id="28" presetID="16" presetClass="entr" presetSubtype="2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611560" y="500042"/>
            <a:ext cx="7506288" cy="705439"/>
          </a:xfrm>
        </p:spPr>
        <p:txBody>
          <a:bodyPr/>
          <a:lstStyle/>
          <a:p>
            <a:pPr algn="ctr"/>
            <a:r>
              <a:rPr lang="he-IL" sz="4400" b="1" dirty="0" smtClean="0">
                <a:solidFill>
                  <a:srgbClr val="FF99CC"/>
                </a:solidFill>
                <a:effectLst>
                  <a:glow rad="101600">
                    <a:srgbClr val="CC00CC">
                      <a:alpha val="60000"/>
                    </a:srgbClr>
                  </a:glow>
                </a:effectLst>
              </a:rPr>
              <a:t>בסיס לדבר האסור - תנאי שלישי </a:t>
            </a:r>
            <a:endParaRPr lang="he-IL" sz="4400" b="1" dirty="0">
              <a:solidFill>
                <a:srgbClr val="FF99CC"/>
              </a:solidFill>
              <a:effectLst>
                <a:glow rad="101600">
                  <a:srgbClr val="CC00CC">
                    <a:alpha val="60000"/>
                  </a:srgbClr>
                </a:glow>
              </a:effectLst>
            </a:endParaRPr>
          </a:p>
        </p:txBody>
      </p:sp>
      <p:sp>
        <p:nvSpPr>
          <p:cNvPr id="3" name="מציין מיקום טקסט 2"/>
          <p:cNvSpPr>
            <a:spLocks noGrp="1"/>
          </p:cNvSpPr>
          <p:nvPr>
            <p:ph type="body" idx="1"/>
          </p:nvPr>
        </p:nvSpPr>
        <p:spPr>
          <a:xfrm>
            <a:off x="839198" y="1714488"/>
            <a:ext cx="7117178" cy="860400"/>
          </a:xfrm>
        </p:spPr>
        <p:txBody>
          <a:bodyPr>
            <a:noAutofit/>
          </a:bodyPr>
          <a:lstStyle/>
          <a:p>
            <a:pPr algn="just"/>
            <a:r>
              <a:rPr lang="he-IL" sz="2800" b="1" dirty="0">
                <a:solidFill>
                  <a:srgbClr val="FF99CC"/>
                </a:solidFill>
                <a:effectLst>
                  <a:glow rad="101600">
                    <a:srgbClr val="660066">
                      <a:alpha val="60000"/>
                    </a:srgbClr>
                  </a:glow>
                </a:effectLst>
              </a:rPr>
              <a:t>הבסיס לא נאסר בטלטול, אלא אם כן המוקצה הונח שם בכוונה, ולא בטעות או בשכחה.</a:t>
            </a:r>
          </a:p>
        </p:txBody>
      </p:sp>
      <p:sp>
        <p:nvSpPr>
          <p:cNvPr id="9" name="הסבר ענן 8"/>
          <p:cNvSpPr/>
          <p:nvPr/>
        </p:nvSpPr>
        <p:spPr>
          <a:xfrm flipH="1">
            <a:off x="2143108" y="4797152"/>
            <a:ext cx="1357322" cy="1071570"/>
          </a:xfrm>
          <a:prstGeom prst="cloudCallout">
            <a:avLst>
              <a:gd name="adj1" fmla="val -161500"/>
              <a:gd name="adj2" fmla="val 20511"/>
            </a:avLst>
          </a:prstGeom>
          <a:noFill/>
          <a:ln>
            <a:solidFill>
              <a:srgbClr val="FFFF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11" name="TextBox 10"/>
          <p:cNvSpPr txBox="1"/>
          <p:nvPr/>
        </p:nvSpPr>
        <p:spPr>
          <a:xfrm>
            <a:off x="2000232" y="4940028"/>
            <a:ext cx="1285884" cy="923330"/>
          </a:xfrm>
          <a:prstGeom prst="rect">
            <a:avLst/>
          </a:prstGeom>
          <a:noFill/>
        </p:spPr>
        <p:txBody>
          <a:bodyPr wrap="square" rtlCol="1">
            <a:spAutoFit/>
          </a:bodyPr>
          <a:lstStyle/>
          <a:p>
            <a:r>
              <a:rPr lang="he-IL"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איפה הפלאפון שלי?</a:t>
            </a:r>
            <a:endParaRPr lang="he-IL"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2" name="TextBox 11"/>
          <p:cNvSpPr txBox="1"/>
          <p:nvPr/>
        </p:nvSpPr>
        <p:spPr>
          <a:xfrm>
            <a:off x="1428728" y="2860601"/>
            <a:ext cx="6143668" cy="1981504"/>
          </a:xfrm>
          <a:prstGeom prst="rect">
            <a:avLst/>
          </a:prstGeom>
          <a:noFill/>
        </p:spPr>
        <p:txBody>
          <a:bodyPr wrap="square" rtlCol="1">
            <a:spAutoFit/>
          </a:bodyPr>
          <a:lstStyle/>
          <a:p>
            <a:endParaRPr lang="he-IL" sz="2800" dirty="0" smtClean="0">
              <a:solidFill>
                <a:srgbClr val="FF99CC"/>
              </a:solidFill>
              <a:effectLst>
                <a:glow rad="101600">
                  <a:srgbClr val="660066">
                    <a:alpha val="60000"/>
                  </a:srgbClr>
                </a:glow>
              </a:effectLst>
            </a:endParaRPr>
          </a:p>
          <a:p>
            <a:pPr algn="just">
              <a:lnSpc>
                <a:spcPts val="2800"/>
              </a:lnSpc>
            </a:pPr>
            <a:r>
              <a:rPr lang="he-IL" sz="2400" b="1" dirty="0">
                <a:solidFill>
                  <a:srgbClr val="FF99CC"/>
                </a:solidFill>
                <a:effectLst>
                  <a:glow rad="38100">
                    <a:srgbClr val="660066">
                      <a:alpha val="60000"/>
                    </a:srgbClr>
                  </a:glow>
                </a:effectLst>
              </a:rPr>
              <a:t>בתמונה – האיש אינו מוצא את הפלאפון שלו כי הוא שכח אותו על הכיסא. הכיסא אינו נחשב בסיס לדבר האסור, משום שהפלאפון לא הונח עליו בכוונה.  </a:t>
            </a:r>
            <a:endParaRPr lang="en-US" sz="2400" b="1" dirty="0">
              <a:solidFill>
                <a:srgbClr val="FF99CC"/>
              </a:solidFill>
              <a:effectLst>
                <a:glow rad="38100">
                  <a:srgbClr val="660066">
                    <a:alpha val="60000"/>
                  </a:srgbClr>
                </a:glow>
              </a:effectLst>
            </a:endParaRPr>
          </a:p>
        </p:txBody>
      </p:sp>
      <p:pic>
        <p:nvPicPr>
          <p:cNvPr id="10" name="תמונה 9"/>
          <p:cNvPicPr>
            <a:picLocks noChangeAspect="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ackgroundRemoval t="0" b="98283" l="9259" r="89815"/>
                    </a14:imgEffect>
                    <a14:imgEffect>
                      <a14:sharpenSoften amount="50000"/>
                    </a14:imgEffect>
                  </a14:imgLayer>
                </a14:imgProps>
              </a:ext>
              <a:ext uri="{28A0092B-C50C-407E-A947-70E740481C1C}">
                <a14:useLocalDpi xmlns:a14="http://schemas.microsoft.com/office/drawing/2010/main" val="0"/>
              </a:ext>
            </a:extLst>
          </a:blip>
          <a:stretch>
            <a:fillRect/>
          </a:stretch>
        </p:blipFill>
        <p:spPr>
          <a:xfrm flipH="1">
            <a:off x="6568234" y="3717032"/>
            <a:ext cx="2955211" cy="3187797"/>
          </a:xfrm>
          <a:prstGeom prst="rect">
            <a:avLst/>
          </a:prstGeom>
        </p:spPr>
      </p:pic>
      <p:pic>
        <p:nvPicPr>
          <p:cNvPr id="13" name="Picture 2" descr="F:\סמיילי חושב.pn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62673" y1="77586" x2="62673" y2="77586"/>
                        <a14:foregroundMark x1="58986" y1="87500" x2="54378" y2="68534"/>
                        <a14:foregroundMark x1="40092" y1="44397" x2="53456" y2="38793"/>
                        <a14:foregroundMark x1="70968" y1="44397" x2="73272" y2="48707"/>
                        <a14:foregroundMark x1="64055" y1="94397" x2="52074" y2="94397"/>
                      </a14:backgroundRemoval>
                    </a14:imgEffect>
                  </a14:imgLayer>
                </a14:imgProps>
              </a:ext>
            </a:extLst>
          </a:blip>
          <a:srcRect/>
          <a:stretch>
            <a:fillRect/>
          </a:stretch>
        </p:blipFill>
        <p:spPr bwMode="auto">
          <a:xfrm>
            <a:off x="5220072" y="5155187"/>
            <a:ext cx="1002287" cy="1071570"/>
          </a:xfrm>
          <a:prstGeom prst="rect">
            <a:avLst/>
          </a:prstGeom>
          <a:noFill/>
        </p:spPr>
      </p:pic>
      <p:pic>
        <p:nvPicPr>
          <p:cNvPr id="4" name="תמונה 3"/>
          <p:cNvPicPr>
            <a:picLocks noChangeAspect="1"/>
          </p:cNvPicPr>
          <p:nvPr/>
        </p:nvPicPr>
        <p:blipFill>
          <a:blip r:embed="rId7">
            <a:extLst>
              <a:ext uri="{BEBA8EAE-BF5A-486C-A8C5-ECC9F3942E4B}">
                <a14:imgProps xmlns:a14="http://schemas.microsoft.com/office/drawing/2010/main">
                  <a14:imgLayer r:embed="rId8">
                    <a14:imgEffect>
                      <a14:backgroundRemoval t="4592" b="94898" l="0" r="100000">
                        <a14:foregroundMark x1="75000" y1="85204" x2="75000" y2="85204"/>
                        <a14:foregroundMark x1="63542" y1="94898" x2="83333" y2="91327"/>
                        <a14:foregroundMark x1="63542" y1="89796" x2="11458" y2="87245"/>
                        <a14:foregroundMark x1="75000" y1="14796" x2="23958" y2="11735"/>
                        <a14:foregroundMark x1="67708" y1="13265" x2="62500" y2="4592"/>
                      </a14:backgroundRemoval>
                    </a14:imgEffect>
                  </a14:imgLayer>
                </a14:imgProps>
              </a:ext>
            </a:extLst>
          </a:blip>
          <a:stretch>
            <a:fillRect/>
          </a:stretch>
        </p:blipFill>
        <p:spPr>
          <a:xfrm rot="980964">
            <a:off x="7813418" y="4448848"/>
            <a:ext cx="386661" cy="717183"/>
          </a:xfrm>
          <a:prstGeom prst="rect">
            <a:avLst/>
          </a:prstGeom>
        </p:spPr>
      </p:pic>
      <p:pic>
        <p:nvPicPr>
          <p:cNvPr id="14" name="תמונה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819797">
            <a:off x="7864198" y="4579534"/>
            <a:ext cx="280621" cy="472517"/>
          </a:xfrm>
          <a:prstGeom prst="rect">
            <a:avLst/>
          </a:prstGeom>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3200"/>
                            </p:stCondLst>
                            <p:childTnLst>
                              <p:par>
                                <p:cTn id="11" presetID="6"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par>
                          <p:cTn id="14" fill="hold">
                            <p:stCondLst>
                              <p:cond delay="5200"/>
                            </p:stCondLst>
                            <p:childTnLst>
                              <p:par>
                                <p:cTn id="15" presetID="47"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62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0"/>
                                        <p:tgtEl>
                                          <p:spTgt spid="11"/>
                                        </p:tgtEl>
                                      </p:cBhvr>
                                    </p:animEffect>
                                  </p:childTnLst>
                                </p:cTn>
                              </p:par>
                            </p:childTnLst>
                          </p:cTn>
                        </p:par>
                        <p:par>
                          <p:cTn id="24" fill="hold">
                            <p:stCondLst>
                              <p:cond delay="8200"/>
                            </p:stCondLst>
                            <p:childTnLst>
                              <p:par>
                                <p:cTn id="25" presetID="16" presetClass="entr" presetSubtype="26" fill="hold" nodeType="after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animEffect transition="in" filter="barn(inHorizontal)">
                                      <p:cBhvr>
                                        <p:cTn id="27" dur="500"/>
                                        <p:tgtEl>
                                          <p:spTgt spid="12">
                                            <p:txEl>
                                              <p:pRg st="1" end="1"/>
                                            </p:txEl>
                                          </p:spTgt>
                                        </p:tgtEl>
                                      </p:cBhvr>
                                    </p:animEffect>
                                  </p:childTnLst>
                                </p:cTn>
                              </p:par>
                            </p:childTnLst>
                          </p:cTn>
                        </p:par>
                        <p:par>
                          <p:cTn id="28" fill="hold">
                            <p:stCondLst>
                              <p:cond delay="87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1000"/>
                                        <p:tgtEl>
                                          <p:spTgt spid="10"/>
                                        </p:tgtEl>
                                      </p:cBhvr>
                                    </p:animEffect>
                                  </p:childTnLst>
                                </p:cTn>
                              </p:par>
                            </p:childTnLst>
                          </p:cTn>
                        </p:par>
                        <p:par>
                          <p:cTn id="32" fill="hold">
                            <p:stCondLst>
                              <p:cond delay="9700"/>
                            </p:stCondLst>
                            <p:childTnLst>
                              <p:par>
                                <p:cTn id="33" presetID="50" presetClass="entr" presetSubtype="0" decel="10000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ppt_w</p:attrName>
                                        </p:attrNameLst>
                                      </p:cBhvr>
                                      <p:tavLst>
                                        <p:tav tm="0">
                                          <p:val>
                                            <p:strVal val="#ppt_w+.3"/>
                                          </p:val>
                                        </p:tav>
                                        <p:tav tm="100000">
                                          <p:val>
                                            <p:strVal val="#ppt_w"/>
                                          </p:val>
                                        </p:tav>
                                      </p:tavLst>
                                    </p:anim>
                                    <p:anim calcmode="lin" valueType="num">
                                      <p:cBhvr>
                                        <p:cTn id="36" dur="1000" fill="hold"/>
                                        <p:tgtEl>
                                          <p:spTgt spid="13"/>
                                        </p:tgtEl>
                                        <p:attrNameLst>
                                          <p:attrName>ppt_h</p:attrName>
                                        </p:attrNameLst>
                                      </p:cBhvr>
                                      <p:tavLst>
                                        <p:tav tm="0">
                                          <p:val>
                                            <p:strVal val="#ppt_h"/>
                                          </p:val>
                                        </p:tav>
                                        <p:tav tm="100000">
                                          <p:val>
                                            <p:strVal val="#ppt_h"/>
                                          </p:val>
                                        </p:tav>
                                      </p:tavLst>
                                    </p:anim>
                                    <p:animEffect transition="in" filter="fade">
                                      <p:cBhvr>
                                        <p:cTn id="37" dur="1000"/>
                                        <p:tgtEl>
                                          <p:spTgt spid="13"/>
                                        </p:tgtEl>
                                      </p:cBhvr>
                                    </p:animEffect>
                                  </p:childTnLst>
                                </p:cTn>
                              </p:par>
                              <p:par>
                                <p:cTn id="38" presetID="14" presetClass="entr" presetSubtype="10"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randombar(horizontal)">
                                      <p:cBhvr>
                                        <p:cTn id="40" dur="500"/>
                                        <p:tgtEl>
                                          <p:spTgt spid="14"/>
                                        </p:tgtEl>
                                      </p:cBhvr>
                                    </p:animEffect>
                                  </p:childTnLst>
                                </p:cTn>
                              </p:par>
                              <p:par>
                                <p:cTn id="41" presetID="22" presetClass="entr" presetSubtype="4"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down)">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30712" y="404664"/>
            <a:ext cx="8005784" cy="825858"/>
          </a:xfrm>
        </p:spPr>
        <p:txBody>
          <a:bodyPr/>
          <a:lstStyle/>
          <a:p>
            <a:pPr algn="ctr"/>
            <a:r>
              <a:rPr lang="he-IL" sz="4400" b="1" dirty="0" smtClean="0">
                <a:solidFill>
                  <a:srgbClr val="FF99CC"/>
                </a:solidFill>
                <a:effectLst>
                  <a:glow rad="101600">
                    <a:srgbClr val="CC00CC">
                      <a:alpha val="60000"/>
                    </a:srgbClr>
                  </a:glow>
                </a:effectLst>
              </a:rPr>
              <a:t>בסיס לדבר האסור והמותר</a:t>
            </a:r>
            <a:endParaRPr lang="he-IL" sz="4400" b="1" dirty="0">
              <a:solidFill>
                <a:srgbClr val="FF99CC"/>
              </a:solidFill>
              <a:effectLst>
                <a:glow rad="101600">
                  <a:srgbClr val="CC00CC">
                    <a:alpha val="60000"/>
                  </a:srgbClr>
                </a:glow>
              </a:effectLst>
            </a:endParaRPr>
          </a:p>
        </p:txBody>
      </p:sp>
      <p:sp>
        <p:nvSpPr>
          <p:cNvPr id="3" name="מציין מיקום טקסט 2"/>
          <p:cNvSpPr>
            <a:spLocks noGrp="1"/>
          </p:cNvSpPr>
          <p:nvPr>
            <p:ph type="body" idx="1"/>
          </p:nvPr>
        </p:nvSpPr>
        <p:spPr>
          <a:xfrm>
            <a:off x="1337331" y="1416472"/>
            <a:ext cx="7555149" cy="860400"/>
          </a:xfrm>
        </p:spPr>
        <p:txBody>
          <a:bodyPr>
            <a:noAutofit/>
          </a:bodyPr>
          <a:lstStyle/>
          <a:p>
            <a:pPr algn="just"/>
            <a:r>
              <a:rPr lang="he-IL" sz="2800" b="1" dirty="0">
                <a:solidFill>
                  <a:srgbClr val="FF99CC"/>
                </a:solidFill>
                <a:effectLst>
                  <a:glow rad="101600">
                    <a:srgbClr val="660066">
                      <a:alpha val="60000"/>
                    </a:srgbClr>
                  </a:glow>
                </a:effectLst>
              </a:rPr>
              <a:t>בסיס לדבר האסור, שבנוסף למוקצה יש עליו גם חפץ המותר בשבת – </a:t>
            </a:r>
          </a:p>
          <a:p>
            <a:pPr algn="just"/>
            <a:r>
              <a:rPr lang="he-IL" sz="2800" b="1" dirty="0">
                <a:solidFill>
                  <a:srgbClr val="FF99CC"/>
                </a:solidFill>
                <a:effectLst>
                  <a:glow rad="101600">
                    <a:srgbClr val="660066">
                      <a:alpha val="60000"/>
                    </a:srgbClr>
                  </a:glow>
                </a:effectLst>
              </a:rPr>
              <a:t>אם החפץ המותר יקר וחשוב מהמוקצה – מותר לטלטל את הבסיס, אבל אם המוקצה יקר וחשוב מהחפץ המותר – אסור להזיז את הבסיס. </a:t>
            </a:r>
          </a:p>
          <a:p>
            <a:pPr algn="just">
              <a:spcBef>
                <a:spcPts val="0"/>
              </a:spcBef>
              <a:spcAft>
                <a:spcPts val="0"/>
              </a:spcAft>
            </a:pPr>
            <a:endParaRPr lang="he-IL" dirty="0" smtClean="0">
              <a:solidFill>
                <a:srgbClr val="FF99CC"/>
              </a:solidFill>
              <a:effectLst>
                <a:glow rad="101600">
                  <a:srgbClr val="660066">
                    <a:alpha val="60000"/>
                  </a:srgbClr>
                </a:glow>
              </a:effectLst>
            </a:endParaRPr>
          </a:p>
          <a:p>
            <a:pPr algn="just">
              <a:spcBef>
                <a:spcPts val="0"/>
              </a:spcBef>
              <a:spcAft>
                <a:spcPts val="0"/>
              </a:spcAft>
            </a:pPr>
            <a:endParaRPr lang="he-IL" dirty="0">
              <a:solidFill>
                <a:srgbClr val="FF99CC"/>
              </a:solidFill>
              <a:effectLst>
                <a:glow rad="101600">
                  <a:srgbClr val="660066">
                    <a:alpha val="60000"/>
                  </a:srgbClr>
                </a:glow>
              </a:effectLst>
            </a:endParaRPr>
          </a:p>
          <a:p>
            <a:pPr algn="just">
              <a:lnSpc>
                <a:spcPts val="2100"/>
              </a:lnSpc>
              <a:spcBef>
                <a:spcPts val="0"/>
              </a:spcBef>
              <a:spcAft>
                <a:spcPts val="0"/>
              </a:spcAft>
            </a:pPr>
            <a:endParaRPr lang="he-IL" dirty="0" smtClean="0">
              <a:solidFill>
                <a:srgbClr val="FF99CC"/>
              </a:solidFill>
              <a:effectLst>
                <a:glow rad="101600">
                  <a:srgbClr val="660066">
                    <a:alpha val="60000"/>
                  </a:srgbClr>
                </a:glow>
              </a:effectLst>
            </a:endParaRPr>
          </a:p>
          <a:p>
            <a:pPr algn="just">
              <a:lnSpc>
                <a:spcPts val="2100"/>
              </a:lnSpc>
              <a:spcBef>
                <a:spcPts val="0"/>
              </a:spcBef>
              <a:spcAft>
                <a:spcPts val="0"/>
              </a:spcAft>
            </a:pPr>
            <a:endParaRPr lang="he-IL" dirty="0">
              <a:solidFill>
                <a:srgbClr val="FF99CC"/>
              </a:solidFill>
              <a:effectLst>
                <a:glow rad="101600">
                  <a:srgbClr val="660066">
                    <a:alpha val="60000"/>
                  </a:srgbClr>
                </a:glow>
              </a:effectLst>
            </a:endParaRPr>
          </a:p>
        </p:txBody>
      </p:sp>
      <p:pic>
        <p:nvPicPr>
          <p:cNvPr id="8" name="תמונה 7"/>
          <p:cNvPicPr>
            <a:picLocks noChangeAspect="1"/>
          </p:cNvPicPr>
          <p:nvPr/>
        </p:nvPicPr>
        <p:blipFill>
          <a:blip r:embed="rId3">
            <a:extLst>
              <a:ext uri="{BEBA8EAE-BF5A-486C-A8C5-ECC9F3942E4B}">
                <a14:imgProps xmlns:a14="http://schemas.microsoft.com/office/drawing/2010/main">
                  <a14:imgLayer r:embed="rId4">
                    <a14:imgEffect>
                      <a14:backgroundRemoval t="9662" b="89372" l="0" r="100000"/>
                    </a14:imgEffect>
                  </a14:imgLayer>
                </a14:imgProps>
              </a:ext>
              <a:ext uri="{28A0092B-C50C-407E-A947-70E740481C1C}">
                <a14:useLocalDpi xmlns:a14="http://schemas.microsoft.com/office/drawing/2010/main" val="0"/>
              </a:ext>
            </a:extLst>
          </a:blip>
          <a:stretch>
            <a:fillRect/>
          </a:stretch>
        </p:blipFill>
        <p:spPr>
          <a:xfrm>
            <a:off x="-40508" y="3861048"/>
            <a:ext cx="4355975" cy="3710646"/>
          </a:xfrm>
          <a:prstGeom prst="rect">
            <a:avLst/>
          </a:prstGeom>
        </p:spPr>
      </p:pic>
      <p:pic>
        <p:nvPicPr>
          <p:cNvPr id="9" name="תמונה 8" descr="מסור.jpg"/>
          <p:cNvPicPr>
            <a:picLocks noChangeAspect="1"/>
          </p:cNvPicPr>
          <p:nvPr/>
        </p:nvPicPr>
        <p:blipFill>
          <a:blip r:embed="rId5">
            <a:clrChange>
              <a:clrFrom>
                <a:srgbClr val="F9FAFE"/>
              </a:clrFrom>
              <a:clrTo>
                <a:srgbClr val="F9FAFE">
                  <a:alpha val="0"/>
                </a:srgbClr>
              </a:clrTo>
            </a:clrChange>
          </a:blip>
          <a:stretch>
            <a:fillRect/>
          </a:stretch>
        </p:blipFill>
        <p:spPr>
          <a:xfrm>
            <a:off x="1428728" y="3786190"/>
            <a:ext cx="1928826" cy="1277468"/>
          </a:xfrm>
          <a:prstGeom prst="rect">
            <a:avLst/>
          </a:prstGeom>
          <a:scene3d>
            <a:camera prst="isometricOffAxis2Top"/>
            <a:lightRig rig="threePt" dir="t"/>
          </a:scene3d>
        </p:spPr>
      </p:pic>
      <p:pic>
        <p:nvPicPr>
          <p:cNvPr id="10" name="תמונה 9" descr="תכשיט.jpg"/>
          <p:cNvPicPr>
            <a:picLocks noChangeAspect="1"/>
          </p:cNvPicPr>
          <p:nvPr/>
        </p:nvPicPr>
        <p:blipFill>
          <a:blip r:embed="rId6">
            <a:clrChange>
              <a:clrFrom>
                <a:srgbClr val="FEFEFE"/>
              </a:clrFrom>
              <a:clrTo>
                <a:srgbClr val="FEFEFE">
                  <a:alpha val="0"/>
                </a:srgbClr>
              </a:clrTo>
            </a:clrChange>
          </a:blip>
          <a:stretch>
            <a:fillRect/>
          </a:stretch>
        </p:blipFill>
        <p:spPr>
          <a:xfrm>
            <a:off x="1357290" y="4143380"/>
            <a:ext cx="785818" cy="785818"/>
          </a:xfrm>
          <a:prstGeom prst="rect">
            <a:avLst/>
          </a:prstGeom>
        </p:spPr>
      </p:pic>
      <p:sp>
        <p:nvSpPr>
          <p:cNvPr id="4" name="מלבן 3"/>
          <p:cNvSpPr/>
          <p:nvPr/>
        </p:nvSpPr>
        <p:spPr>
          <a:xfrm>
            <a:off x="4572000" y="4397239"/>
            <a:ext cx="4283968" cy="1567096"/>
          </a:xfrm>
          <a:prstGeom prst="rect">
            <a:avLst/>
          </a:prstGeom>
        </p:spPr>
        <p:txBody>
          <a:bodyPr wrap="square">
            <a:spAutoFit/>
          </a:bodyPr>
          <a:lstStyle/>
          <a:p>
            <a:pPr algn="just">
              <a:lnSpc>
                <a:spcPts val="2300"/>
              </a:lnSpc>
              <a:spcBef>
                <a:spcPts val="0"/>
              </a:spcBef>
              <a:spcAft>
                <a:spcPts val="0"/>
              </a:spcAft>
            </a:pPr>
            <a:r>
              <a:rPr lang="he-IL" sz="2000" b="1" dirty="0">
                <a:solidFill>
                  <a:srgbClr val="FF99CC"/>
                </a:solidFill>
                <a:effectLst>
                  <a:glow rad="38100">
                    <a:srgbClr val="660066">
                      <a:alpha val="60000"/>
                    </a:srgbClr>
                  </a:glow>
                </a:effectLst>
              </a:rPr>
              <a:t>בתמונה – המסור הונח על השולחן לפני שבת, אך בכל זאת השולחן אינו </a:t>
            </a:r>
            <a:r>
              <a:rPr lang="he-IL" sz="2000" b="1" dirty="0" smtClean="0">
                <a:solidFill>
                  <a:srgbClr val="FF99CC"/>
                </a:solidFill>
                <a:effectLst>
                  <a:glow rad="38100">
                    <a:srgbClr val="660066">
                      <a:alpha val="60000"/>
                    </a:srgbClr>
                  </a:glow>
                </a:effectLst>
              </a:rPr>
              <a:t>בסיס </a:t>
            </a:r>
            <a:r>
              <a:rPr lang="he-IL" sz="2000" b="1" dirty="0">
                <a:solidFill>
                  <a:srgbClr val="FF99CC"/>
                </a:solidFill>
                <a:effectLst>
                  <a:glow rad="38100">
                    <a:srgbClr val="660066">
                      <a:alpha val="60000"/>
                    </a:srgbClr>
                  </a:glow>
                </a:effectLst>
              </a:rPr>
              <a:t>לדבר האסור,  משום שהטבעת מותרת לשימוש בשבת,  והיא יקרה מן המסור.    </a:t>
            </a:r>
          </a:p>
        </p:txBody>
      </p:sp>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6"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1000"/>
                                        <p:tgtEl>
                                          <p:spTgt spid="3">
                                            <p:txEl>
                                              <p:pRg st="0" end="0"/>
                                            </p:txEl>
                                          </p:spTgt>
                                        </p:tgtEl>
                                      </p:cBhvr>
                                    </p:animEffect>
                                  </p:childTnLst>
                                </p:cTn>
                              </p:par>
                            </p:childTnLst>
                          </p:cTn>
                        </p:par>
                        <p:par>
                          <p:cTn id="15" fill="hold">
                            <p:stCondLst>
                              <p:cond delay="3000"/>
                            </p:stCondLst>
                            <p:childTnLst>
                              <p:par>
                                <p:cTn id="16" presetID="6" presetClass="entr" presetSubtype="16" fill="hold"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1000"/>
                                        <p:tgtEl>
                                          <p:spTgt spid="3">
                                            <p:txEl>
                                              <p:pRg st="1" end="1"/>
                                            </p:txEl>
                                          </p:spTgt>
                                        </p:tgtEl>
                                      </p:cBhvr>
                                    </p:animEffect>
                                  </p:childTnLst>
                                </p:cTn>
                              </p:par>
                            </p:childTnLst>
                          </p:cTn>
                        </p:par>
                        <p:par>
                          <p:cTn id="19" fill="hold">
                            <p:stCondLst>
                              <p:cond delay="4000"/>
                            </p:stCondLst>
                            <p:childTnLst>
                              <p:par>
                                <p:cTn id="20" presetID="50" presetClass="entr" presetSubtype="0" decel="10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strVal val="#ppt_w+.3"/>
                                          </p:val>
                                        </p:tav>
                                        <p:tav tm="100000">
                                          <p:val>
                                            <p:strVal val="#ppt_w"/>
                                          </p:val>
                                        </p:tav>
                                      </p:tavLst>
                                    </p:anim>
                                    <p:anim calcmode="lin" valueType="num">
                                      <p:cBhvr>
                                        <p:cTn id="23" dur="1000" fill="hold"/>
                                        <p:tgtEl>
                                          <p:spTgt spid="10"/>
                                        </p:tgtEl>
                                        <p:attrNameLst>
                                          <p:attrName>ppt_h</p:attrName>
                                        </p:attrNameLst>
                                      </p:cBhvr>
                                      <p:tavLst>
                                        <p:tav tm="0">
                                          <p:val>
                                            <p:strVal val="#ppt_h"/>
                                          </p:val>
                                        </p:tav>
                                        <p:tav tm="100000">
                                          <p:val>
                                            <p:strVal val="#ppt_h"/>
                                          </p:val>
                                        </p:tav>
                                      </p:tavLst>
                                    </p:anim>
                                    <p:animEffect transition="in" filter="fade">
                                      <p:cBhvr>
                                        <p:cTn id="24" dur="1000"/>
                                        <p:tgtEl>
                                          <p:spTgt spid="10"/>
                                        </p:tgtEl>
                                      </p:cBhvr>
                                    </p:animEffect>
                                  </p:childTnLst>
                                </p:cTn>
                              </p:par>
                            </p:childTnLst>
                          </p:cTn>
                        </p:par>
                        <p:par>
                          <p:cTn id="25" fill="hold">
                            <p:stCondLst>
                              <p:cond delay="5000"/>
                            </p:stCondLst>
                            <p:childTnLst>
                              <p:par>
                                <p:cTn id="26" presetID="50" presetClass="entr" presetSubtype="0" decel="10000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strVal val="#ppt_w+.3"/>
                                          </p:val>
                                        </p:tav>
                                        <p:tav tm="100000">
                                          <p:val>
                                            <p:strVal val="#ppt_w"/>
                                          </p:val>
                                        </p:tav>
                                      </p:tavLst>
                                    </p:anim>
                                    <p:anim calcmode="lin" valueType="num">
                                      <p:cBhvr>
                                        <p:cTn id="29" dur="1000" fill="hold"/>
                                        <p:tgtEl>
                                          <p:spTgt spid="9"/>
                                        </p:tgtEl>
                                        <p:attrNameLst>
                                          <p:attrName>ppt_h</p:attrName>
                                        </p:attrNameLst>
                                      </p:cBhvr>
                                      <p:tavLst>
                                        <p:tav tm="0">
                                          <p:val>
                                            <p:strVal val="#ppt_h"/>
                                          </p:val>
                                        </p:tav>
                                        <p:tav tm="100000">
                                          <p:val>
                                            <p:strVal val="#ppt_h"/>
                                          </p:val>
                                        </p:tav>
                                      </p:tavLst>
                                    </p:anim>
                                    <p:animEffect transition="in" filter="fade">
                                      <p:cBhvr>
                                        <p:cTn id="30" dur="1000"/>
                                        <p:tgtEl>
                                          <p:spTgt spid="9"/>
                                        </p:tgtEl>
                                      </p:cBhvr>
                                    </p:animEffect>
                                  </p:childTnLst>
                                </p:cTn>
                              </p:par>
                            </p:childTnLst>
                          </p:cTn>
                        </p:par>
                        <p:par>
                          <p:cTn id="31" fill="hold">
                            <p:stCondLst>
                              <p:cond delay="6000"/>
                            </p:stCondLst>
                            <p:childTnLst>
                              <p:par>
                                <p:cTn id="32" presetID="21" presetClass="entr" presetSubtype="8"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heel(8)">
                                      <p:cBhvr>
                                        <p:cTn id="3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8560" y="836712"/>
            <a:ext cx="9612560" cy="682982"/>
          </a:xfrm>
        </p:spPr>
        <p:txBody>
          <a:bodyPr/>
          <a:lstStyle/>
          <a:p>
            <a:pPr algn="ctr">
              <a:lnSpc>
                <a:spcPts val="4700"/>
              </a:lnSpc>
            </a:pPr>
            <a:r>
              <a:rPr lang="he-IL" sz="4400" b="1" dirty="0">
                <a:solidFill>
                  <a:srgbClr val="FF99CC"/>
                </a:solidFill>
                <a:effectLst>
                  <a:glow rad="101600">
                    <a:srgbClr val="CC00CC">
                      <a:alpha val="60000"/>
                    </a:srgbClr>
                  </a:glow>
                </a:effectLst>
              </a:rPr>
              <a:t>בסיס </a:t>
            </a:r>
            <a:r>
              <a:rPr lang="he-IL" sz="4400" b="1" dirty="0" smtClean="0">
                <a:solidFill>
                  <a:srgbClr val="FF99CC"/>
                </a:solidFill>
                <a:effectLst>
                  <a:glow rad="101600">
                    <a:srgbClr val="CC00CC">
                      <a:alpha val="60000"/>
                    </a:srgbClr>
                  </a:glow>
                </a:effectLst>
              </a:rPr>
              <a:t>שמונח עליו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כלי </a:t>
            </a:r>
            <a:r>
              <a:rPr lang="he-IL" sz="4400" b="1" dirty="0">
                <a:solidFill>
                  <a:srgbClr val="FF99CC"/>
                </a:solidFill>
                <a:effectLst>
                  <a:glow rad="101600">
                    <a:srgbClr val="CC00CC">
                      <a:alpha val="60000"/>
                    </a:srgbClr>
                  </a:glow>
                </a:effectLst>
              </a:rPr>
              <a:t>שמלאכתו לאיסור</a:t>
            </a:r>
          </a:p>
        </p:txBody>
      </p:sp>
      <p:sp>
        <p:nvSpPr>
          <p:cNvPr id="3" name="מציין מיקום טקסט 2"/>
          <p:cNvSpPr>
            <a:spLocks noGrp="1"/>
          </p:cNvSpPr>
          <p:nvPr>
            <p:ph type="body" idx="1"/>
          </p:nvPr>
        </p:nvSpPr>
        <p:spPr>
          <a:xfrm>
            <a:off x="179512" y="1700808"/>
            <a:ext cx="8269529" cy="860400"/>
          </a:xfrm>
        </p:spPr>
        <p:txBody>
          <a:bodyPr>
            <a:noAutofit/>
          </a:bodyPr>
          <a:lstStyle/>
          <a:p>
            <a:pPr algn="r"/>
            <a:r>
              <a:rPr lang="he-IL" sz="2800" b="1" dirty="0">
                <a:solidFill>
                  <a:srgbClr val="FF99CC"/>
                </a:solidFill>
                <a:effectLst>
                  <a:glow rad="101600">
                    <a:srgbClr val="660066">
                      <a:alpha val="60000"/>
                    </a:srgbClr>
                  </a:glow>
                </a:effectLst>
              </a:rPr>
              <a:t>כאשר המוקצה שמונח על הבסיס הוא כלי שמלאכתו לאיסור, ישנה מחלוקת:</a:t>
            </a:r>
          </a:p>
          <a:p>
            <a:pPr algn="r"/>
            <a:r>
              <a:rPr lang="he-IL" sz="2800" b="1" dirty="0">
                <a:solidFill>
                  <a:srgbClr val="FF99CC"/>
                </a:solidFill>
                <a:effectLst>
                  <a:glow rad="101600">
                    <a:srgbClr val="660066">
                      <a:alpha val="60000"/>
                    </a:srgbClr>
                  </a:glow>
                </a:effectLst>
              </a:rPr>
              <a:t>יש אומרים שאין הבסיס נאסר כלל, ויש אומרים שהבסיס נאסר בטלטול כדינו של כלי שמלאכתו לאיסור, שמותר לטלטלו לצורך גופו ומקומו.</a:t>
            </a:r>
          </a:p>
        </p:txBody>
      </p:sp>
      <p:pic>
        <p:nvPicPr>
          <p:cNvPr id="5" name="תמונה 4"/>
          <p:cNvPicPr>
            <a:picLocks noChangeAspect="1"/>
          </p:cNvPicPr>
          <p:nvPr/>
        </p:nvPicPr>
        <p:blipFill>
          <a:blip r:embed="rId3">
            <a:clrChange>
              <a:clrFrom>
                <a:srgbClr val="DEDEDE"/>
              </a:clrFrom>
              <a:clrTo>
                <a:srgbClr val="DEDEDE">
                  <a:alpha val="0"/>
                </a:srgbClr>
              </a:clrTo>
            </a:clrChange>
            <a:extLst>
              <a:ext uri="{BEBA8EAE-BF5A-486C-A8C5-ECC9F3942E4B}">
                <a14:imgProps xmlns:a14="http://schemas.microsoft.com/office/drawing/2010/main">
                  <a14:imgLayer r:embed="rId4">
                    <a14:imgEffect>
                      <a14:backgroundRemoval t="9605" b="94915" l="0" r="100000"/>
                    </a14:imgEffect>
                  </a14:imgLayer>
                </a14:imgProps>
              </a:ext>
              <a:ext uri="{28A0092B-C50C-407E-A947-70E740481C1C}">
                <a14:useLocalDpi xmlns:a14="http://schemas.microsoft.com/office/drawing/2010/main" val="0"/>
              </a:ext>
            </a:extLst>
          </a:blip>
          <a:stretch>
            <a:fillRect/>
          </a:stretch>
        </p:blipFill>
        <p:spPr>
          <a:xfrm>
            <a:off x="515959" y="4293096"/>
            <a:ext cx="4056041" cy="2519014"/>
          </a:xfrm>
          <a:prstGeom prst="rect">
            <a:avLst/>
          </a:prstGeom>
        </p:spPr>
      </p:pic>
      <p:pic>
        <p:nvPicPr>
          <p:cNvPr id="6" name="תמונה 5" descr="_1.png"/>
          <p:cNvPicPr>
            <a:picLocks noChangeAspect="1"/>
          </p:cNvPicPr>
          <p:nvPr/>
        </p:nvPicPr>
        <p:blipFill>
          <a:blip r:embed="rId5">
            <a:clrChange>
              <a:clrFrom>
                <a:srgbClr val="FDFDFD"/>
              </a:clrFrom>
              <a:clrTo>
                <a:srgbClr val="FDFDFD">
                  <a:alpha val="0"/>
                </a:srgbClr>
              </a:clrTo>
            </a:clrChange>
          </a:blip>
          <a:stretch>
            <a:fillRect/>
          </a:stretch>
        </p:blipFill>
        <p:spPr>
          <a:xfrm rot="3764953">
            <a:off x="1716119" y="4850014"/>
            <a:ext cx="1310330" cy="982748"/>
          </a:xfrm>
          <a:prstGeom prst="rect">
            <a:avLst/>
          </a:prstGeom>
          <a:effectLst>
            <a:glow rad="228600">
              <a:schemeClr val="accent2">
                <a:satMod val="175000"/>
                <a:alpha val="40000"/>
              </a:schemeClr>
            </a:glow>
          </a:effectLst>
          <a:scene3d>
            <a:camera prst="perspectiveRight"/>
            <a:lightRig rig="threePt" dir="t"/>
          </a:scene3d>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par>
                          <p:cTn id="10" fill="hold">
                            <p:stCondLst>
                              <p:cond delay="1000"/>
                            </p:stCondLst>
                            <p:childTnLst>
                              <p:par>
                                <p:cTn id="11" presetID="39" presetClass="entr" presetSubtype="0" accel="10000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39" presetClass="entr" presetSubtype="0" accel="100000" fill="hold"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7504" y="1268760"/>
            <a:ext cx="8928992" cy="848315"/>
          </a:xfrm>
        </p:spPr>
        <p:txBody>
          <a:bodyPr/>
          <a:lstStyle/>
          <a:p>
            <a:pPr algn="ctr">
              <a:lnSpc>
                <a:spcPts val="3840"/>
              </a:lnSpc>
              <a:spcBef>
                <a:spcPts val="1200"/>
              </a:spcBef>
              <a:spcAft>
                <a:spcPts val="1200"/>
              </a:spcAft>
            </a:pPr>
            <a:r>
              <a:rPr lang="he-IL" sz="4400" b="1" dirty="0" smtClean="0">
                <a:solidFill>
                  <a:srgbClr val="FF99CC"/>
                </a:solidFill>
                <a:effectLst>
                  <a:glow rad="101600">
                    <a:srgbClr val="CC00CC">
                      <a:alpha val="60000"/>
                    </a:srgbClr>
                  </a:glow>
                </a:effectLst>
              </a:rPr>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 טלטול חפץ שמונח עליו מוקצה </a:t>
            </a:r>
            <a:br>
              <a:rPr lang="he-IL" sz="4400" b="1" dirty="0" smtClean="0">
                <a:solidFill>
                  <a:srgbClr val="FF99CC"/>
                </a:solidFill>
                <a:effectLst>
                  <a:glow rad="101600">
                    <a:srgbClr val="CC00CC">
                      <a:alpha val="60000"/>
                    </a:srgbClr>
                  </a:glow>
                </a:effectLst>
              </a:rPr>
            </a:br>
            <a:r>
              <a:rPr lang="he-IL" b="1" dirty="0" smtClean="0">
                <a:solidFill>
                  <a:srgbClr val="FF99CC"/>
                </a:solidFill>
                <a:effectLst>
                  <a:glow rad="101600">
                    <a:srgbClr val="CC00CC">
                      <a:alpha val="60000"/>
                    </a:srgbClr>
                  </a:glow>
                </a:effectLst>
              </a:rPr>
              <a:t>האם מותר לטלטלו כשלא נהפך לבסיס לדבר האסור?</a:t>
            </a:r>
            <a:endParaRPr lang="he-IL" sz="4400" b="1" dirty="0">
              <a:solidFill>
                <a:srgbClr val="FF99CC"/>
              </a:solidFill>
              <a:effectLst>
                <a:glow rad="101600">
                  <a:srgbClr val="CC00CC">
                    <a:alpha val="60000"/>
                  </a:srgbClr>
                </a:glow>
              </a:effectLst>
            </a:endParaRPr>
          </a:p>
        </p:txBody>
      </p:sp>
      <p:sp>
        <p:nvSpPr>
          <p:cNvPr id="3" name="מציין מיקום טקסט 2"/>
          <p:cNvSpPr>
            <a:spLocks noGrp="1"/>
          </p:cNvSpPr>
          <p:nvPr>
            <p:ph type="body" idx="1"/>
          </p:nvPr>
        </p:nvSpPr>
        <p:spPr>
          <a:xfrm>
            <a:off x="683568" y="2852936"/>
            <a:ext cx="8064896" cy="860400"/>
          </a:xfrm>
        </p:spPr>
        <p:txBody>
          <a:bodyPr>
            <a:noAutofit/>
          </a:bodyPr>
          <a:lstStyle/>
          <a:p>
            <a:pPr algn="just">
              <a:lnSpc>
                <a:spcPts val="3100"/>
              </a:lnSpc>
            </a:pPr>
            <a:r>
              <a:rPr lang="he-IL" sz="2800" b="1" dirty="0">
                <a:solidFill>
                  <a:srgbClr val="FF99CC"/>
                </a:solidFill>
                <a:effectLst>
                  <a:glow rad="101600">
                    <a:srgbClr val="660066">
                      <a:alpha val="60000"/>
                    </a:srgbClr>
                  </a:glow>
                </a:effectLst>
              </a:rPr>
              <a:t>חפץ שמונח עליו מוקצה, גם במקרה שלא נתקיימו התנאים ולא נהפך ל"בסיס לדבר האסור</a:t>
            </a:r>
            <a:r>
              <a:rPr lang="he-IL" sz="2800" b="1" dirty="0" smtClean="0">
                <a:solidFill>
                  <a:srgbClr val="FF99CC"/>
                </a:solidFill>
                <a:effectLst>
                  <a:glow rad="101600">
                    <a:srgbClr val="660066">
                      <a:alpha val="60000"/>
                    </a:srgbClr>
                  </a:glow>
                </a:effectLst>
              </a:rPr>
              <a:t>" - אם </a:t>
            </a:r>
            <a:r>
              <a:rPr lang="he-IL" sz="2800" b="1" dirty="0">
                <a:solidFill>
                  <a:srgbClr val="FF99CC"/>
                </a:solidFill>
                <a:effectLst>
                  <a:glow rad="101600">
                    <a:srgbClr val="660066">
                      <a:alpha val="60000"/>
                    </a:srgbClr>
                  </a:glow>
                </a:effectLst>
              </a:rPr>
              <a:t>רוצים לטלטלו, יש לנער אותו כדי שהמוקצה </a:t>
            </a:r>
            <a:r>
              <a:rPr lang="he-IL" sz="2800" b="1" dirty="0" err="1" smtClean="0">
                <a:solidFill>
                  <a:srgbClr val="FF99CC"/>
                </a:solidFill>
                <a:effectLst>
                  <a:glow rad="101600">
                    <a:srgbClr val="660066">
                      <a:alpha val="60000"/>
                    </a:srgbClr>
                  </a:glow>
                </a:effectLst>
              </a:rPr>
              <a:t>יפול</a:t>
            </a:r>
            <a:r>
              <a:rPr lang="he-IL" sz="2800" b="1" dirty="0">
                <a:solidFill>
                  <a:srgbClr val="FF99CC"/>
                </a:solidFill>
                <a:effectLst>
                  <a:glow rad="101600">
                    <a:srgbClr val="660066">
                      <a:alpha val="60000"/>
                    </a:srgbClr>
                  </a:glow>
                </a:effectLst>
              </a:rPr>
              <a:t> </a:t>
            </a:r>
            <a:r>
              <a:rPr lang="he-IL" sz="2800" b="1" dirty="0" smtClean="0">
                <a:solidFill>
                  <a:srgbClr val="FF99CC"/>
                </a:solidFill>
                <a:effectLst>
                  <a:glow rad="101600">
                    <a:srgbClr val="660066">
                      <a:alpha val="60000"/>
                    </a:srgbClr>
                  </a:glow>
                </a:effectLst>
              </a:rPr>
              <a:t>מעליו.</a:t>
            </a:r>
            <a:endParaRPr lang="he-IL" sz="2800" b="1" dirty="0">
              <a:solidFill>
                <a:srgbClr val="FF99CC"/>
              </a:solidFill>
              <a:effectLst>
                <a:glow rad="101600">
                  <a:srgbClr val="660066">
                    <a:alpha val="60000"/>
                  </a:srgbClr>
                </a:glow>
              </a:effectLst>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600" fill="hold">
                                          <p:stCondLst>
                                            <p:cond delay="0"/>
                                          </p:stCondLst>
                                        </p:cTn>
                                        <p:tgtEl>
                                          <p:spTgt spid="2"/>
                                        </p:tgtEl>
                                        <p:attrNameLst>
                                          <p:attrName>ppt_x</p:attrName>
                                        </p:attrNameLst>
                                      </p:cBhvr>
                                    </p:anim>
                                    <p:anim from="0" to="-1.0" calcmode="lin" valueType="num">
                                      <p:cBhvr>
                                        <p:cTn id="8" dur="200" decel="50000" autoRev="1" fill="hold">
                                          <p:stCondLst>
                                            <p:cond delay="600"/>
                                          </p:stCondLst>
                                        </p:cTn>
                                        <p:tgtEl>
                                          <p:spTgt spid="2"/>
                                        </p:tgtEl>
                                        <p:attrNameLst>
                                          <p:attrName>xshear</p:attrName>
                                        </p:attrNameLst>
                                      </p:cBhvr>
                                    </p:anim>
                                    <p:animScale>
                                      <p:cBhvr>
                                        <p:cTn id="9" dur="200" decel="100000" autoRev="1" fill="hold">
                                          <p:stCondLst>
                                            <p:cond delay="600"/>
                                          </p:stCondLst>
                                        </p:cTn>
                                        <p:tgtEl>
                                          <p:spTgt spid="2"/>
                                        </p:tgtEl>
                                      </p:cBhvr>
                                      <p:from x="100000" y="100000"/>
                                      <p:to x="80000" y="100000"/>
                                    </p:animScale>
                                    <p:anim by="(#ppt_h/3+#ppt_w*0.1)" calcmode="lin" valueType="num">
                                      <p:cBhvr additive="sum">
                                        <p:cTn id="10" dur="200" decel="100000" autoRev="1" fill="hold">
                                          <p:stCondLst>
                                            <p:cond delay="600"/>
                                          </p:stCondLst>
                                        </p:cTn>
                                        <p:tgtEl>
                                          <p:spTgt spid="2"/>
                                        </p:tgtEl>
                                        <p:attrNameLst>
                                          <p:attrName>ppt_x</p:attrName>
                                        </p:attrNameLst>
                                      </p:cBhvr>
                                    </p:anim>
                                  </p:childTnLst>
                                </p:cTn>
                              </p:par>
                            </p:childTnLst>
                          </p:cTn>
                        </p:par>
                        <p:par>
                          <p:cTn id="11" fill="hold">
                            <p:stCondLst>
                              <p:cond delay="1000"/>
                            </p:stCondLst>
                            <p:childTnLst>
                              <p:par>
                                <p:cTn id="12" presetID="19" presetClass="entr" presetSubtype="1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טקסט 2"/>
          <p:cNvSpPr>
            <a:spLocks noGrp="1"/>
          </p:cNvSpPr>
          <p:nvPr>
            <p:ph type="body" idx="1"/>
          </p:nvPr>
        </p:nvSpPr>
        <p:spPr>
          <a:xfrm>
            <a:off x="788023" y="1776512"/>
            <a:ext cx="8141619" cy="860400"/>
          </a:xfrm>
        </p:spPr>
        <p:txBody>
          <a:bodyPr>
            <a:noAutofit/>
          </a:bodyPr>
          <a:lstStyle/>
          <a:p>
            <a:pPr algn="just">
              <a:lnSpc>
                <a:spcPts val="4000"/>
              </a:lnSpc>
              <a:spcAft>
                <a:spcPts val="0"/>
              </a:spcAft>
            </a:pPr>
            <a:r>
              <a:rPr lang="he-IL" sz="2800" b="1" dirty="0" smtClean="0">
                <a:solidFill>
                  <a:srgbClr val="FF99CC"/>
                </a:solidFill>
                <a:effectLst>
                  <a:glow rad="101600">
                    <a:srgbClr val="660066">
                      <a:alpha val="60000"/>
                    </a:srgbClr>
                  </a:glow>
                </a:effectLst>
              </a:rPr>
              <a:t>אם אי אפשר לנער את המוקצה  מחשש שיישבר או יינזק, או שהאדם צריך את המקום שאליו ייפול המוקצה – מותר לטלטל את החפץ כשעליו מונח המוקצה, כדין טלטול מן הצד.</a:t>
            </a:r>
          </a:p>
          <a:p>
            <a:pPr algn="r"/>
            <a:endParaRPr lang="he-IL" sz="2400" b="1" dirty="0" smtClean="0">
              <a:solidFill>
                <a:srgbClr val="FF99CC"/>
              </a:solidFill>
              <a:effectLst>
                <a:glow rad="101600">
                  <a:srgbClr val="660066">
                    <a:alpha val="60000"/>
                  </a:srgbClr>
                </a:glow>
              </a:effectLst>
            </a:endParaRPr>
          </a:p>
          <a:p>
            <a:pPr algn="r">
              <a:spcAft>
                <a:spcPts val="0"/>
              </a:spcAft>
            </a:pPr>
            <a:r>
              <a:rPr lang="he-IL" sz="2400" b="1" dirty="0">
                <a:solidFill>
                  <a:srgbClr val="FF99CC"/>
                </a:solidFill>
                <a:effectLst>
                  <a:glow rad="38100">
                    <a:srgbClr val="660066">
                      <a:alpha val="60000"/>
                    </a:srgbClr>
                  </a:glow>
                </a:effectLst>
              </a:rPr>
              <a:t>בתמונה – המנורה היא מוקצה, </a:t>
            </a:r>
          </a:p>
          <a:p>
            <a:pPr algn="r">
              <a:spcBef>
                <a:spcPts val="0"/>
              </a:spcBef>
              <a:spcAft>
                <a:spcPts val="0"/>
              </a:spcAft>
            </a:pPr>
            <a:r>
              <a:rPr lang="he-IL" sz="2400" b="1" dirty="0" smtClean="0">
                <a:solidFill>
                  <a:srgbClr val="FF99CC"/>
                </a:solidFill>
                <a:effectLst>
                  <a:glow rad="101600">
                    <a:srgbClr val="660066">
                      <a:alpha val="60000"/>
                    </a:srgbClr>
                  </a:glow>
                </a:effectLst>
              </a:rPr>
              <a:t>אך אי אפשר לנער אותה מעל פני השולחן, </a:t>
            </a:r>
          </a:p>
          <a:p>
            <a:pPr algn="r">
              <a:spcBef>
                <a:spcPts val="0"/>
              </a:spcBef>
              <a:spcAft>
                <a:spcPts val="0"/>
              </a:spcAft>
            </a:pPr>
            <a:r>
              <a:rPr lang="he-IL" sz="2400" b="1" dirty="0" smtClean="0">
                <a:solidFill>
                  <a:srgbClr val="FF99CC"/>
                </a:solidFill>
                <a:effectLst>
                  <a:glow rad="101600">
                    <a:srgbClr val="660066">
                      <a:alpha val="60000"/>
                    </a:srgbClr>
                  </a:glow>
                </a:effectLst>
              </a:rPr>
              <a:t>כי אם המנורה תיפול, היא תישבר.</a:t>
            </a:r>
          </a:p>
          <a:p>
            <a:endParaRPr lang="he-IL" sz="4000" dirty="0"/>
          </a:p>
        </p:txBody>
      </p:sp>
      <p:sp>
        <p:nvSpPr>
          <p:cNvPr id="5" name="TextBox 4"/>
          <p:cNvSpPr txBox="1"/>
          <p:nvPr/>
        </p:nvSpPr>
        <p:spPr>
          <a:xfrm>
            <a:off x="0" y="632882"/>
            <a:ext cx="8929718" cy="646331"/>
          </a:xfrm>
          <a:prstGeom prst="rect">
            <a:avLst/>
          </a:prstGeom>
          <a:noFill/>
        </p:spPr>
        <p:txBody>
          <a:bodyPr wrap="square" rtlCol="1">
            <a:spAutoFit/>
          </a:bodyPr>
          <a:lstStyle/>
          <a:p>
            <a:pPr algn="ctr"/>
            <a:r>
              <a:rPr lang="he-IL" sz="3600" b="1" dirty="0">
                <a:solidFill>
                  <a:srgbClr val="FF99CC"/>
                </a:solidFill>
                <a:effectLst>
                  <a:glow rad="101600">
                    <a:srgbClr val="CC00CC">
                      <a:alpha val="60000"/>
                    </a:srgbClr>
                  </a:glow>
                </a:effectLst>
              </a:rPr>
              <a:t>טלטול חפץ שמונח עליו </a:t>
            </a:r>
            <a:r>
              <a:rPr lang="he-IL" sz="3600" b="1" dirty="0" smtClean="0">
                <a:solidFill>
                  <a:srgbClr val="FF99CC"/>
                </a:solidFill>
                <a:effectLst>
                  <a:glow rad="101600">
                    <a:srgbClr val="CC00CC">
                      <a:alpha val="60000"/>
                    </a:srgbClr>
                  </a:glow>
                </a:effectLst>
              </a:rPr>
              <a:t>מוקצה - המשך</a:t>
            </a:r>
            <a:endParaRPr lang="he-IL" sz="3600" b="1" dirty="0">
              <a:solidFill>
                <a:srgbClr val="FF99CC"/>
              </a:solidFill>
              <a:effectLst>
                <a:glow rad="101600">
                  <a:srgbClr val="660066">
                    <a:alpha val="60000"/>
                  </a:srgbClr>
                </a:glow>
                <a:outerShdw blurRad="38100" dist="38100" dir="2700000" algn="tl">
                  <a:srgbClr val="000000">
                    <a:alpha val="43137"/>
                  </a:srgbClr>
                </a:outerShdw>
              </a:effectLst>
            </a:endParaRPr>
          </a:p>
        </p:txBody>
      </p:sp>
      <p:pic>
        <p:nvPicPr>
          <p:cNvPr id="8" name="תמונה 7"/>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backgroundMark x1="59926" y1="67027" x2="60662" y2="84865"/>
                        <a14:backgroundMark x1="30515" y1="72432" x2="34191" y2="91351"/>
                        <a14:backgroundMark x1="34926" y1="95676" x2="43015" y2="96757"/>
                      </a14:backgroundRemoval>
                    </a14:imgEffect>
                  </a14:imgLayer>
                </a14:imgProps>
              </a:ext>
              <a:ext uri="{28A0092B-C50C-407E-A947-70E740481C1C}">
                <a14:useLocalDpi xmlns:a14="http://schemas.microsoft.com/office/drawing/2010/main" val="0"/>
              </a:ext>
            </a:extLst>
          </a:blip>
          <a:stretch>
            <a:fillRect/>
          </a:stretch>
        </p:blipFill>
        <p:spPr>
          <a:xfrm>
            <a:off x="67943" y="5072308"/>
            <a:ext cx="2559841" cy="1741068"/>
          </a:xfrm>
          <a:prstGeom prst="rect">
            <a:avLst/>
          </a:prstGeom>
        </p:spPr>
      </p:pic>
      <p:pic>
        <p:nvPicPr>
          <p:cNvPr id="9" name="תמונה 8"/>
          <p:cNvPicPr>
            <a:picLocks noChangeAspect="1"/>
          </p:cNvPicPr>
          <p:nvPr/>
        </p:nvPicPr>
        <p:blipFill>
          <a:blip r:embed="rId4">
            <a:extLst>
              <a:ext uri="{BEBA8EAE-BF5A-486C-A8C5-ECC9F3942E4B}">
                <a14:imgProps xmlns:a14="http://schemas.microsoft.com/office/drawing/2010/main">
                  <a14:imgLayer r:embed="rId5">
                    <a14:imgEffect>
                      <a14:backgroundRemoval t="0" b="100000" l="3182" r="90000"/>
                    </a14:imgEffect>
                  </a14:imgLayer>
                </a14:imgProps>
              </a:ext>
              <a:ext uri="{28A0092B-C50C-407E-A947-70E740481C1C}">
                <a14:useLocalDpi xmlns:a14="http://schemas.microsoft.com/office/drawing/2010/main" val="0"/>
              </a:ext>
            </a:extLst>
          </a:blip>
          <a:stretch>
            <a:fillRect/>
          </a:stretch>
        </p:blipFill>
        <p:spPr>
          <a:xfrm>
            <a:off x="788023" y="4426620"/>
            <a:ext cx="1047749" cy="1090612"/>
          </a:xfrm>
          <a:prstGeom prst="rect">
            <a:avLst/>
          </a:prstGeom>
        </p:spPr>
      </p:pic>
      <p:sp>
        <p:nvSpPr>
          <p:cNvPr id="4" name="צורה חופשית 3"/>
          <p:cNvSpPr/>
          <p:nvPr/>
        </p:nvSpPr>
        <p:spPr>
          <a:xfrm>
            <a:off x="3275857" y="6165303"/>
            <a:ext cx="288032" cy="282679"/>
          </a:xfrm>
          <a:custGeom>
            <a:avLst/>
            <a:gdLst>
              <a:gd name="connsiteX0" fmla="*/ 232029 w 232029"/>
              <a:gd name="connsiteY0" fmla="*/ 320842 h 320842"/>
              <a:gd name="connsiteX1" fmla="*/ 135777 w 232029"/>
              <a:gd name="connsiteY1" fmla="*/ 192505 h 320842"/>
              <a:gd name="connsiteX2" fmla="*/ 119735 w 232029"/>
              <a:gd name="connsiteY2" fmla="*/ 144379 h 320842"/>
              <a:gd name="connsiteX3" fmla="*/ 71608 w 232029"/>
              <a:gd name="connsiteY3" fmla="*/ 128337 h 320842"/>
              <a:gd name="connsiteX4" fmla="*/ 7440 w 232029"/>
              <a:gd name="connsiteY4" fmla="*/ 112295 h 320842"/>
              <a:gd name="connsiteX5" fmla="*/ 7440 w 232029"/>
              <a:gd name="connsiteY5" fmla="*/ 0 h 320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2029" h="320842">
                <a:moveTo>
                  <a:pt x="232029" y="320842"/>
                </a:moveTo>
                <a:cubicBezTo>
                  <a:pt x="216284" y="301161"/>
                  <a:pt x="152804" y="226560"/>
                  <a:pt x="135777" y="192505"/>
                </a:cubicBezTo>
                <a:cubicBezTo>
                  <a:pt x="128215" y="177380"/>
                  <a:pt x="131692" y="156336"/>
                  <a:pt x="119735" y="144379"/>
                </a:cubicBezTo>
                <a:cubicBezTo>
                  <a:pt x="107778" y="132422"/>
                  <a:pt x="87867" y="132983"/>
                  <a:pt x="71608" y="128337"/>
                </a:cubicBezTo>
                <a:cubicBezTo>
                  <a:pt x="50409" y="122280"/>
                  <a:pt x="17300" y="132015"/>
                  <a:pt x="7440" y="112295"/>
                </a:cubicBezTo>
                <a:cubicBezTo>
                  <a:pt x="-9300" y="78815"/>
                  <a:pt x="7440" y="37432"/>
                  <a:pt x="7440" y="0"/>
                </a:cubicBezTo>
              </a:path>
            </a:pathLst>
          </a:custGeom>
          <a:ln>
            <a:solidFill>
              <a:schemeClr val="tx1">
                <a:lumMod val="65000"/>
              </a:schemeClr>
            </a:solidFill>
          </a:ln>
        </p:spPr>
        <p:style>
          <a:lnRef idx="1">
            <a:schemeClr val="dk1"/>
          </a:lnRef>
          <a:fillRef idx="0">
            <a:schemeClr val="dk1"/>
          </a:fillRef>
          <a:effectRef idx="0">
            <a:schemeClr val="dk1"/>
          </a:effectRef>
          <a:fontRef idx="minor">
            <a:schemeClr val="tx1"/>
          </a:fontRef>
        </p:style>
        <p:txBody>
          <a:bodyPr rtlCol="1" anchor="ctr"/>
          <a:lstStyle/>
          <a:p>
            <a:pPr algn="ctr"/>
            <a:endParaRPr lang="he-IL"/>
          </a:p>
        </p:txBody>
      </p:sp>
      <p:sp>
        <p:nvSpPr>
          <p:cNvPr id="7" name="צורה חופשית 6"/>
          <p:cNvSpPr/>
          <p:nvPr/>
        </p:nvSpPr>
        <p:spPr>
          <a:xfrm>
            <a:off x="3449053" y="6320589"/>
            <a:ext cx="257488" cy="240632"/>
          </a:xfrm>
          <a:custGeom>
            <a:avLst/>
            <a:gdLst>
              <a:gd name="connsiteX0" fmla="*/ 0 w 257488"/>
              <a:gd name="connsiteY0" fmla="*/ 240632 h 240632"/>
              <a:gd name="connsiteX1" fmla="*/ 96252 w 257488"/>
              <a:gd name="connsiteY1" fmla="*/ 224590 h 240632"/>
              <a:gd name="connsiteX2" fmla="*/ 144379 w 257488"/>
              <a:gd name="connsiteY2" fmla="*/ 208548 h 240632"/>
              <a:gd name="connsiteX3" fmla="*/ 208547 w 257488"/>
              <a:gd name="connsiteY3" fmla="*/ 192506 h 240632"/>
              <a:gd name="connsiteX4" fmla="*/ 224589 w 257488"/>
              <a:gd name="connsiteY4" fmla="*/ 96253 h 240632"/>
              <a:gd name="connsiteX5" fmla="*/ 256673 w 257488"/>
              <a:gd name="connsiteY5" fmla="*/ 0 h 240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7488" h="240632">
                <a:moveTo>
                  <a:pt x="0" y="240632"/>
                </a:moveTo>
                <a:cubicBezTo>
                  <a:pt x="32084" y="235285"/>
                  <a:pt x="64500" y="231646"/>
                  <a:pt x="96252" y="224590"/>
                </a:cubicBezTo>
                <a:cubicBezTo>
                  <a:pt x="112759" y="220922"/>
                  <a:pt x="128120" y="213194"/>
                  <a:pt x="144379" y="208548"/>
                </a:cubicBezTo>
                <a:cubicBezTo>
                  <a:pt x="165578" y="202491"/>
                  <a:pt x="187158" y="197853"/>
                  <a:pt x="208547" y="192506"/>
                </a:cubicBezTo>
                <a:cubicBezTo>
                  <a:pt x="213894" y="160422"/>
                  <a:pt x="214303" y="127111"/>
                  <a:pt x="224589" y="96253"/>
                </a:cubicBezTo>
                <a:cubicBezTo>
                  <a:pt x="265572" y="-26696"/>
                  <a:pt x="256673" y="118558"/>
                  <a:pt x="256673" y="0"/>
                </a:cubicBezTo>
              </a:path>
            </a:pathLst>
          </a:custGeom>
          <a:no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צורה חופשית 9"/>
          <p:cNvSpPr/>
          <p:nvPr/>
        </p:nvSpPr>
        <p:spPr>
          <a:xfrm>
            <a:off x="3512671" y="6128084"/>
            <a:ext cx="257224" cy="240632"/>
          </a:xfrm>
          <a:custGeom>
            <a:avLst/>
            <a:gdLst>
              <a:gd name="connsiteX0" fmla="*/ 257224 w 257224"/>
              <a:gd name="connsiteY0" fmla="*/ 0 h 240632"/>
              <a:gd name="connsiteX1" fmla="*/ 193055 w 257224"/>
              <a:gd name="connsiteY1" fmla="*/ 80211 h 240632"/>
              <a:gd name="connsiteX2" fmla="*/ 80761 w 257224"/>
              <a:gd name="connsiteY2" fmla="*/ 112295 h 240632"/>
              <a:gd name="connsiteX3" fmla="*/ 550 w 257224"/>
              <a:gd name="connsiteY3" fmla="*/ 192505 h 240632"/>
              <a:gd name="connsiteX4" fmla="*/ 48676 w 257224"/>
              <a:gd name="connsiteY4" fmla="*/ 208548 h 240632"/>
              <a:gd name="connsiteX5" fmla="*/ 48676 w 257224"/>
              <a:gd name="connsiteY5" fmla="*/ 240632 h 240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7224" h="240632">
                <a:moveTo>
                  <a:pt x="257224" y="0"/>
                </a:moveTo>
                <a:cubicBezTo>
                  <a:pt x="235834" y="26737"/>
                  <a:pt x="219052" y="57928"/>
                  <a:pt x="193055" y="80211"/>
                </a:cubicBezTo>
                <a:cubicBezTo>
                  <a:pt x="183579" y="88334"/>
                  <a:pt x="83670" y="111568"/>
                  <a:pt x="80761" y="112295"/>
                </a:cubicBezTo>
                <a:cubicBezTo>
                  <a:pt x="67011" y="121462"/>
                  <a:pt x="-7089" y="161948"/>
                  <a:pt x="550" y="192505"/>
                </a:cubicBezTo>
                <a:cubicBezTo>
                  <a:pt x="4651" y="208910"/>
                  <a:pt x="36719" y="196591"/>
                  <a:pt x="48676" y="208548"/>
                </a:cubicBezTo>
                <a:lnTo>
                  <a:pt x="48676" y="240632"/>
                </a:lnTo>
              </a:path>
            </a:pathLst>
          </a:custGeom>
          <a:noFill/>
          <a:ln w="9525">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54527275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strVal val="#ppt_w*0.05"/>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anim calcmode="lin" valueType="num">
                                      <p:cBhvr>
                                        <p:cTn id="9" dur="2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0" dur="2000" fill="hold"/>
                                        <p:tgtEl>
                                          <p:spTgt spid="5">
                                            <p:txEl>
                                              <p:pRg st="0" end="0"/>
                                            </p:txEl>
                                          </p:spTgt>
                                        </p:tgtEl>
                                        <p:attrNameLst>
                                          <p:attrName>ppt_y</p:attrName>
                                        </p:attrNameLst>
                                      </p:cBhvr>
                                      <p:tavLst>
                                        <p:tav tm="0">
                                          <p:val>
                                            <p:strVal val="#ppt_y"/>
                                          </p:val>
                                        </p:tav>
                                        <p:tav tm="100000">
                                          <p:val>
                                            <p:strVal val="#ppt_y"/>
                                          </p:val>
                                        </p:tav>
                                      </p:tavLst>
                                    </p:anim>
                                    <p:animEffect transition="in" filter="fade">
                                      <p:cBhvr>
                                        <p:cTn id="11" dur="2000"/>
                                        <p:tgtEl>
                                          <p:spTgt spid="5">
                                            <p:txEl>
                                              <p:pRg st="0" end="0"/>
                                            </p:txEl>
                                          </p:spTgt>
                                        </p:tgtEl>
                                      </p:cBhvr>
                                    </p:animEffect>
                                  </p:childTnLst>
                                </p:cTn>
                              </p:par>
                            </p:childTnLst>
                          </p:cTn>
                        </p:par>
                        <p:par>
                          <p:cTn id="12" fill="hold">
                            <p:stCondLst>
                              <p:cond delay="2000"/>
                            </p:stCondLst>
                            <p:childTnLst>
                              <p:par>
                                <p:cTn id="13" presetID="12" presetClass="entr" presetSubtype="2" fill="hold" grpId="0"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slide(fromRight)">
                                      <p:cBhvr>
                                        <p:cTn id="15" dur="500"/>
                                        <p:tgtEl>
                                          <p:spTgt spid="3">
                                            <p:txEl>
                                              <p:pRg st="0" end="0"/>
                                            </p:txEl>
                                          </p:spTgt>
                                        </p:tgtEl>
                                      </p:cBhvr>
                                    </p:animEffect>
                                  </p:childTnLst>
                                </p:cTn>
                              </p:par>
                            </p:childTnLst>
                          </p:cTn>
                        </p:par>
                        <p:par>
                          <p:cTn id="16" fill="hold">
                            <p:stCondLst>
                              <p:cond delay="2500"/>
                            </p:stCondLst>
                            <p:childTnLst>
                              <p:par>
                                <p:cTn id="17" presetID="12" presetClass="entr" presetSubtype="2"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slide(fromRight)">
                                      <p:cBhvr>
                                        <p:cTn id="19" dur="500"/>
                                        <p:tgtEl>
                                          <p:spTgt spid="3">
                                            <p:txEl>
                                              <p:pRg st="2" end="2"/>
                                            </p:txEl>
                                          </p:spTgt>
                                        </p:tgtEl>
                                      </p:cBhvr>
                                    </p:animEffect>
                                  </p:childTnLst>
                                </p:cTn>
                              </p:par>
                            </p:childTnLst>
                          </p:cTn>
                        </p:par>
                        <p:par>
                          <p:cTn id="20" fill="hold">
                            <p:stCondLst>
                              <p:cond delay="3000"/>
                            </p:stCondLst>
                            <p:childTnLst>
                              <p:par>
                                <p:cTn id="21" presetID="12" presetClass="entr" presetSubtype="2"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slide(fromRight)">
                                      <p:cBhvr>
                                        <p:cTn id="23" dur="500"/>
                                        <p:tgtEl>
                                          <p:spTgt spid="3">
                                            <p:txEl>
                                              <p:pRg st="3" end="3"/>
                                            </p:txEl>
                                          </p:spTgt>
                                        </p:tgtEl>
                                      </p:cBhvr>
                                    </p:animEffect>
                                  </p:childTnLst>
                                </p:cTn>
                              </p:par>
                            </p:childTnLst>
                          </p:cTn>
                        </p:par>
                        <p:par>
                          <p:cTn id="24" fill="hold">
                            <p:stCondLst>
                              <p:cond delay="3500"/>
                            </p:stCondLst>
                            <p:childTnLst>
                              <p:par>
                                <p:cTn id="25" presetID="12" presetClass="entr" presetSubtype="2"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Right)">
                                      <p:cBhvr>
                                        <p:cTn id="27" dur="500"/>
                                        <p:tgtEl>
                                          <p:spTgt spid="3">
                                            <p:txEl>
                                              <p:pRg st="4" end="4"/>
                                            </p:txEl>
                                          </p:spTgt>
                                        </p:tgtEl>
                                      </p:cBhvr>
                                    </p:animEffect>
                                  </p:childTnLst>
                                </p:cTn>
                              </p:par>
                            </p:childTnLst>
                          </p:cTn>
                        </p:par>
                        <p:par>
                          <p:cTn id="28" fill="hold">
                            <p:stCondLst>
                              <p:cond delay="4000"/>
                            </p:stCondLst>
                            <p:childTnLst>
                              <p:par>
                                <p:cTn id="29" presetID="7" presetClass="entr" presetSubtype="4"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1+#ppt_h/2"/>
                                          </p:val>
                                        </p:tav>
                                        <p:tav tm="100000">
                                          <p:val>
                                            <p:strVal val="#ppt_y"/>
                                          </p:val>
                                        </p:tav>
                                      </p:tavLst>
                                    </p:anim>
                                  </p:childTnLst>
                                </p:cTn>
                              </p:par>
                            </p:childTnLst>
                          </p:cTn>
                        </p:par>
                        <p:par>
                          <p:cTn id="33" fill="hold">
                            <p:stCondLst>
                              <p:cond delay="6000"/>
                            </p:stCondLst>
                            <p:childTnLst>
                              <p:par>
                                <p:cTn id="34" presetID="31"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childTnLst>
                          </p:cTn>
                        </p:par>
                        <p:par>
                          <p:cTn id="40" fill="hold">
                            <p:stCondLst>
                              <p:cond delay="7000"/>
                            </p:stCondLst>
                            <p:childTnLst>
                              <p:par>
                                <p:cTn id="41" presetID="0" presetClass="path" presetSubtype="0" accel="50000" decel="50000" fill="hold" nodeType="afterEffect">
                                  <p:stCondLst>
                                    <p:cond delay="0"/>
                                  </p:stCondLst>
                                  <p:childTnLst>
                                    <p:animMotion origin="layout" path="M -3.05556E-6 1.11111E-6 L -3.05556E-6 1.11111E-6 C 0.00486 -0.00139 0.00955 -0.00208 0.01441 -0.0037 C 0.01875 -0.00509 0.02292 -0.00764 0.02726 -0.0088 C 0.03108 -0.00995 0.03507 -0.00972 0.03906 -0.01042 C 0.06875 -0.0169 0.03524 -0.01181 0.06493 -0.01574 C 0.06736 -0.0169 0.07726 -0.02245 0.07934 -0.02269 L 0.09497 -0.02431 C 0.07622 -0.01736 0.09653 -0.02431 0.07153 -0.01921 C 0.06754 -0.01852 0.06372 -0.0162 0.05972 -0.01574 C 0.0507 -0.01458 0.04167 -0.01458 0.03247 -0.01412 C -0.01267 -0.00185 0.05365 -0.01898 0.00521 -0.0088 C 0.00174 -0.0081 -0.00174 -0.00625 -0.00521 -0.00532 C -0.0118 -0.00347 -0.02587 -0.00208 -0.03108 -0.00185 C -0.04201 -0.00139 -0.05278 -0.00185 -0.06354 -0.00185 L -0.05712 -0.00185 " pathEditMode="relative" ptsTypes="AAAAAAAAAAAAAAAA">
                                      <p:cBhvr>
                                        <p:cTn id="42" dur="2000" fill="hold"/>
                                        <p:tgtEl>
                                          <p:spTgt spid="8"/>
                                        </p:tgtEl>
                                        <p:attrNameLst>
                                          <p:attrName>ppt_x</p:attrName>
                                          <p:attrName>ppt_y</p:attrName>
                                        </p:attrNameLst>
                                      </p:cBhvr>
                                    </p:animMotion>
                                  </p:childTnLst>
                                </p:cTn>
                              </p:par>
                            </p:childTnLst>
                          </p:cTn>
                        </p:par>
                        <p:par>
                          <p:cTn id="43" fill="hold">
                            <p:stCondLst>
                              <p:cond delay="9000"/>
                            </p:stCondLst>
                            <p:childTnLst>
                              <p:par>
                                <p:cTn id="44" presetID="0" presetClass="path" presetSubtype="0" accel="50000" decel="50000" fill="hold" nodeType="afterEffect">
                                  <p:stCondLst>
                                    <p:cond delay="0"/>
                                  </p:stCondLst>
                                  <p:childTnLst>
                                    <p:animMotion origin="layout" path="M -2.77778E-6 -0.00046 C 0.03247 -0.0044 0.03334 -0.0088 0.06441 0.0037 C 0.06788 0.00532 0.07136 0.00903 0.07483 0.0118 L 0.08004 0.01597 C 0.09618 0.04074 0.07101 0.00069 0.09236 0.04028 C 0.09566 0.04629 0.09931 0.05092 0.10261 0.05602 C 0.10955 0.06667 0.10591 0.06296 0.11302 0.06829 C 0.12153 0.08125 0.1165 0.07523 0.12882 0.08472 L 0.13403 0.08889 C 0.13577 0.09004 0.1375 0.0919 0.13941 0.09259 C 0.14445 0.09491 0.14861 0.09606 0.15348 0.10116 C 0.15556 0.10324 0.15816 0.10555 0.16025 0.10903 C 0.1625 0.1125 0.16354 0.11782 0.16563 0.12129 C 0.16893 0.12685 0.17309 0.13032 0.17604 0.13727 C 0.17778 0.1412 0.179 0.14676 0.18125 0.1493 C 0.18455 0.15347 0.18872 0.15278 0.19167 0.15787 C 0.19705 0.16574 0.19792 0.16759 0.204 0.17361 C 0.20747 0.17708 0.21268 0.17986 0.21615 0.18217 C 0.2217 0.19074 0.22153 0.18518 0.22153 0.19444 " pathEditMode="relative" rAng="0" ptsTypes="AAAAAAAAAAAAAAAAAAA">
                                      <p:cBhvr>
                                        <p:cTn id="45" dur="10" fill="hold"/>
                                        <p:tgtEl>
                                          <p:spTgt spid="9"/>
                                        </p:tgtEl>
                                        <p:attrNameLst>
                                          <p:attrName>ppt_x</p:attrName>
                                          <p:attrName>ppt_y</p:attrName>
                                        </p:attrNameLst>
                                      </p:cBhvr>
                                      <p:rCtr x="11076" y="9537"/>
                                    </p:animMotion>
                                  </p:childTnLst>
                                </p:cTn>
                              </p:par>
                            </p:childTnLst>
                          </p:cTn>
                        </p:par>
                        <p:par>
                          <p:cTn id="46" fill="hold">
                            <p:stCondLst>
                              <p:cond delay="9010"/>
                            </p:stCondLst>
                            <p:childTnLst>
                              <p:par>
                                <p:cTn id="47" presetID="8" presetClass="emph" presetSubtype="0" fill="hold" nodeType="afterEffect">
                                  <p:stCondLst>
                                    <p:cond delay="0"/>
                                  </p:stCondLst>
                                  <p:childTnLst>
                                    <p:animRot by="5400000">
                                      <p:cBhvr>
                                        <p:cTn id="48" dur="250" fill="hold"/>
                                        <p:tgtEl>
                                          <p:spTgt spid="9"/>
                                        </p:tgtEl>
                                        <p:attrNameLst>
                                          <p:attrName>r</p:attrName>
                                        </p:attrNameLst>
                                      </p:cBhvr>
                                    </p:animRot>
                                  </p:childTnLst>
                                </p:cTn>
                              </p:par>
                              <p:par>
                                <p:cTn id="49" presetID="1" presetClass="entr" presetSubtype="0"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7"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03294" y="850783"/>
            <a:ext cx="7117178" cy="634001"/>
          </a:xfrm>
        </p:spPr>
        <p:txBody>
          <a:bodyPr/>
          <a:lstStyle/>
          <a:p>
            <a:r>
              <a:rPr lang="he-IL" sz="3600" b="1" dirty="0">
                <a:solidFill>
                  <a:srgbClr val="FF99CC"/>
                </a:solidFill>
                <a:effectLst>
                  <a:glow rad="101600">
                    <a:srgbClr val="CC00CC">
                      <a:alpha val="60000"/>
                    </a:srgbClr>
                  </a:glow>
                </a:effectLst>
                <a:latin typeface="+mn-lt"/>
                <a:ea typeface="+mn-ea"/>
                <a:cs typeface="+mn-cs"/>
              </a:rPr>
              <a:t>האם מגירה נחשבת בסיס?</a:t>
            </a:r>
          </a:p>
        </p:txBody>
      </p:sp>
      <p:sp>
        <p:nvSpPr>
          <p:cNvPr id="3" name="מציין מיקום טקסט 2"/>
          <p:cNvSpPr>
            <a:spLocks noGrp="1"/>
          </p:cNvSpPr>
          <p:nvPr>
            <p:ph type="body" idx="1"/>
          </p:nvPr>
        </p:nvSpPr>
        <p:spPr>
          <a:xfrm>
            <a:off x="395536" y="1785926"/>
            <a:ext cx="8136904" cy="860400"/>
          </a:xfrm>
        </p:spPr>
        <p:txBody>
          <a:bodyPr>
            <a:noAutofit/>
          </a:bodyPr>
          <a:lstStyle/>
          <a:p>
            <a:pPr algn="r"/>
            <a:r>
              <a:rPr lang="he-IL" sz="2800" b="1" dirty="0">
                <a:solidFill>
                  <a:srgbClr val="FF99CC"/>
                </a:solidFill>
                <a:effectLst>
                  <a:glow rad="101600">
                    <a:srgbClr val="660066">
                      <a:alpha val="60000"/>
                    </a:srgbClr>
                  </a:glow>
                </a:effectLst>
              </a:rPr>
              <a:t>מגירה שיש בה דברי מוקצה ונתקיימו כל התנאים להפיכתה לבסיס לדבר </a:t>
            </a:r>
            <a:r>
              <a:rPr lang="he-IL" sz="2800" b="1" dirty="0" smtClean="0">
                <a:solidFill>
                  <a:srgbClr val="FF99CC"/>
                </a:solidFill>
                <a:effectLst>
                  <a:glow rad="101600">
                    <a:srgbClr val="660066">
                      <a:alpha val="60000"/>
                    </a:srgbClr>
                  </a:glow>
                </a:effectLst>
              </a:rPr>
              <a:t>האסור, אסור </a:t>
            </a:r>
            <a:r>
              <a:rPr lang="he-IL" sz="2800" b="1" dirty="0">
                <a:solidFill>
                  <a:srgbClr val="FF99CC"/>
                </a:solidFill>
                <a:effectLst>
                  <a:glow rad="101600">
                    <a:srgbClr val="660066">
                      <a:alpha val="60000"/>
                    </a:srgbClr>
                  </a:glow>
                </a:effectLst>
              </a:rPr>
              <a:t>לפותחה בשבת. אבל כפי שביארנו לעיל, אם יש במגירה דברי היתר החשובים או יקרים יותר מן המוקצה, מותר לפותחה. </a:t>
            </a:r>
          </a:p>
          <a:p>
            <a:pPr algn="r"/>
            <a:endParaRPr lang="he-IL" sz="2000" dirty="0">
              <a:solidFill>
                <a:srgbClr val="FF99CC"/>
              </a:solidFill>
              <a:effectLst>
                <a:glow rad="101600">
                  <a:srgbClr val="660066">
                    <a:alpha val="60000"/>
                  </a:srgbClr>
                </a:glow>
              </a:effectLst>
            </a:endParaRPr>
          </a:p>
          <a:p>
            <a:pPr algn="r">
              <a:spcBef>
                <a:spcPts val="0"/>
              </a:spcBef>
              <a:spcAft>
                <a:spcPts val="0"/>
              </a:spcAft>
            </a:pPr>
            <a:r>
              <a:rPr lang="he-IL" sz="2400" b="1" dirty="0">
                <a:solidFill>
                  <a:srgbClr val="FF99CC"/>
                </a:solidFill>
                <a:effectLst>
                  <a:glow rad="38100">
                    <a:srgbClr val="660066">
                      <a:alpha val="60000"/>
                    </a:srgbClr>
                  </a:glow>
                </a:effectLst>
              </a:rPr>
              <a:t>בתמונה – מותר לפתוח את המגירה </a:t>
            </a:r>
          </a:p>
          <a:p>
            <a:pPr algn="r">
              <a:spcBef>
                <a:spcPts val="0"/>
              </a:spcBef>
              <a:spcAft>
                <a:spcPts val="0"/>
              </a:spcAft>
            </a:pPr>
            <a:r>
              <a:rPr lang="he-IL" sz="2400" b="1" dirty="0">
                <a:solidFill>
                  <a:srgbClr val="FF99CC"/>
                </a:solidFill>
                <a:effectLst>
                  <a:glow rad="101600">
                    <a:srgbClr val="660066">
                      <a:alpha val="60000"/>
                    </a:srgbClr>
                  </a:glow>
                </a:effectLst>
              </a:rPr>
              <a:t>משום שבנוסף לדברי המוקצה, יש בה גם </a:t>
            </a:r>
          </a:p>
          <a:p>
            <a:pPr algn="r">
              <a:spcBef>
                <a:spcPts val="0"/>
              </a:spcBef>
              <a:spcAft>
                <a:spcPts val="0"/>
              </a:spcAft>
            </a:pPr>
            <a:r>
              <a:rPr lang="he-IL" sz="2400" b="1" dirty="0">
                <a:solidFill>
                  <a:srgbClr val="FF99CC"/>
                </a:solidFill>
                <a:effectLst>
                  <a:glow rad="101600">
                    <a:srgbClr val="660066">
                      <a:alpha val="60000"/>
                    </a:srgbClr>
                  </a:glow>
                </a:effectLst>
              </a:rPr>
              <a:t>תכשיט יקר שאינו מוקצה והוא</a:t>
            </a:r>
            <a:r>
              <a:rPr lang="he-IL" sz="2400" b="1" dirty="0">
                <a:solidFill>
                  <a:schemeClr val="tx1"/>
                </a:solidFill>
                <a:effectLst>
                  <a:glow rad="101600">
                    <a:srgbClr val="660066">
                      <a:alpha val="60000"/>
                    </a:srgbClr>
                  </a:glow>
                </a:effectLst>
              </a:rPr>
              <a:t> </a:t>
            </a:r>
            <a:r>
              <a:rPr lang="he-IL" sz="2400" b="1" dirty="0">
                <a:solidFill>
                  <a:srgbClr val="FF99CC"/>
                </a:solidFill>
                <a:effectLst>
                  <a:glow rad="101600">
                    <a:srgbClr val="660066">
                      <a:alpha val="60000"/>
                    </a:srgbClr>
                  </a:glow>
                </a:effectLst>
              </a:rPr>
              <a:t>חשוב יותר </a:t>
            </a:r>
          </a:p>
          <a:p>
            <a:pPr algn="r">
              <a:lnSpc>
                <a:spcPts val="2880"/>
              </a:lnSpc>
              <a:spcBef>
                <a:spcPts val="0"/>
              </a:spcBef>
              <a:spcAft>
                <a:spcPts val="0"/>
              </a:spcAft>
            </a:pPr>
            <a:r>
              <a:rPr lang="he-IL" sz="2400" b="1" dirty="0">
                <a:solidFill>
                  <a:srgbClr val="FF99CC"/>
                </a:solidFill>
                <a:effectLst>
                  <a:glow rad="101600">
                    <a:srgbClr val="660066">
                      <a:alpha val="60000"/>
                    </a:srgbClr>
                  </a:glow>
                </a:effectLst>
              </a:rPr>
              <a:t>מדברי המוקצה. </a:t>
            </a:r>
          </a:p>
          <a:p>
            <a:pPr algn="ctr"/>
            <a:endParaRPr lang="he-IL" sz="2400" dirty="0">
              <a:solidFill>
                <a:srgbClr val="FF99CC"/>
              </a:solidFill>
              <a:effectLst>
                <a:glow rad="101600">
                  <a:srgbClr val="660066">
                    <a:alpha val="60000"/>
                  </a:srgbClr>
                </a:glow>
              </a:effectLst>
            </a:endParaRPr>
          </a:p>
        </p:txBody>
      </p:sp>
      <p:pic>
        <p:nvPicPr>
          <p:cNvPr id="4" name="תמונה 3" descr="תמונה1.png"/>
          <p:cNvPicPr>
            <a:picLocks noChangeAspect="1"/>
          </p:cNvPicPr>
          <p:nvPr/>
        </p:nvPicPr>
        <p:blipFill>
          <a:blip r:embed="rId3"/>
          <a:stretch>
            <a:fillRect/>
          </a:stretch>
        </p:blipFill>
        <p:spPr>
          <a:xfrm flipH="1">
            <a:off x="768583" y="4581128"/>
            <a:ext cx="1931209" cy="1918355"/>
          </a:xfrm>
          <a:prstGeom prst="rect">
            <a:avLst/>
          </a:prstGeom>
        </p:spPr>
      </p:pic>
      <p:pic>
        <p:nvPicPr>
          <p:cNvPr id="5" name="תמונה 4" descr="th (19).jpg"/>
          <p:cNvPicPr>
            <a:picLocks noChangeAspect="1"/>
          </p:cNvPicPr>
          <p:nvPr/>
        </p:nvPicPr>
        <p:blipFill>
          <a:blip r:embed="rId4">
            <a:clrChange>
              <a:clrFrom>
                <a:srgbClr val="F9F9F9"/>
              </a:clrFrom>
              <a:clrTo>
                <a:srgbClr val="F9F9F9">
                  <a:alpha val="0"/>
                </a:srgbClr>
              </a:clrTo>
            </a:clrChange>
          </a:blip>
          <a:stretch>
            <a:fillRect/>
          </a:stretch>
        </p:blipFill>
        <p:spPr>
          <a:xfrm>
            <a:off x="1613687" y="5733256"/>
            <a:ext cx="510041" cy="395282"/>
          </a:xfrm>
          <a:prstGeom prst="rect">
            <a:avLst/>
          </a:prstGeom>
          <a:effectLst>
            <a:glow rad="228600">
              <a:srgbClr val="00B0F0">
                <a:alpha val="40000"/>
              </a:srgbClr>
            </a:glow>
          </a:effectLst>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1000"/>
                                        <p:tgtEl>
                                          <p:spTgt spid="3">
                                            <p:txEl>
                                              <p:pRg st="0" end="0"/>
                                            </p:txEl>
                                          </p:spTgt>
                                        </p:tgtEl>
                                      </p:cBhvr>
                                    </p:animEffect>
                                  </p:childTnLst>
                                </p:cTn>
                              </p:par>
                            </p:childTnLst>
                          </p:cTn>
                        </p:par>
                        <p:par>
                          <p:cTn id="12" fill="hold">
                            <p:stCondLst>
                              <p:cond delay="3000"/>
                            </p:stCondLst>
                            <p:childTnLst>
                              <p:par>
                                <p:cTn id="13" presetID="14" presetClass="entr" presetSubtype="1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par>
                                <p:cTn id="16" presetID="14"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85786" y="620688"/>
            <a:ext cx="7117178" cy="562563"/>
          </a:xfrm>
        </p:spPr>
        <p:txBody>
          <a:bodyPr/>
          <a:lstStyle/>
          <a:p>
            <a:pPr algn="ctr"/>
            <a:r>
              <a:rPr lang="he-IL" sz="5400" dirty="0">
                <a:ln>
                  <a:solidFill>
                    <a:srgbClr val="CC3399"/>
                  </a:solidFill>
                </a:ln>
                <a:solidFill>
                  <a:srgbClr val="FF99CC"/>
                </a:solidFill>
                <a:effectLst>
                  <a:glow rad="101600">
                    <a:srgbClr val="CC00CC">
                      <a:alpha val="60000"/>
                    </a:srgbClr>
                  </a:glow>
                </a:effectLst>
              </a:rPr>
              <a:t>האם דלת נחשבת בסיס?</a:t>
            </a:r>
          </a:p>
        </p:txBody>
      </p:sp>
      <p:sp>
        <p:nvSpPr>
          <p:cNvPr id="3" name="מציין מיקום טקסט 2"/>
          <p:cNvSpPr>
            <a:spLocks noGrp="1"/>
          </p:cNvSpPr>
          <p:nvPr>
            <p:ph type="body" idx="1"/>
          </p:nvPr>
        </p:nvSpPr>
        <p:spPr>
          <a:xfrm>
            <a:off x="323528" y="1214422"/>
            <a:ext cx="8424936" cy="860400"/>
          </a:xfrm>
        </p:spPr>
        <p:txBody>
          <a:bodyPr>
            <a:noAutofit/>
          </a:bodyPr>
          <a:lstStyle/>
          <a:p>
            <a:pPr algn="r">
              <a:spcBef>
                <a:spcPts val="0"/>
              </a:spcBef>
              <a:spcAft>
                <a:spcPts val="0"/>
              </a:spcAft>
            </a:pPr>
            <a:endParaRPr lang="he-IL" sz="2000" dirty="0" smtClean="0">
              <a:solidFill>
                <a:srgbClr val="FF99CC"/>
              </a:solidFill>
              <a:effectLst>
                <a:glow rad="101600">
                  <a:srgbClr val="660066">
                    <a:alpha val="60000"/>
                  </a:srgbClr>
                </a:glow>
              </a:effectLst>
            </a:endParaRPr>
          </a:p>
          <a:p>
            <a:pPr algn="just">
              <a:spcBef>
                <a:spcPts val="0"/>
              </a:spcBef>
              <a:spcAft>
                <a:spcPts val="0"/>
              </a:spcAft>
            </a:pPr>
            <a:r>
              <a:rPr lang="he-IL" sz="2800" b="1" dirty="0">
                <a:solidFill>
                  <a:srgbClr val="FF99CC"/>
                </a:solidFill>
                <a:effectLst>
                  <a:glow rad="101600">
                    <a:srgbClr val="660066">
                      <a:alpha val="60000"/>
                    </a:srgbClr>
                  </a:glow>
                </a:effectLst>
              </a:rPr>
              <a:t>דלת של ארון או של בית שתלוי עליה חפץ מוקצה - אין הדלת נאסרת מדין בסיס. מפני חשיבותה, היא אינה בטלה לגבי המוקצה שתלוי עליה, ומותר </a:t>
            </a:r>
            <a:r>
              <a:rPr lang="he-IL" sz="2800" b="1" dirty="0" err="1">
                <a:solidFill>
                  <a:srgbClr val="FF99CC"/>
                </a:solidFill>
                <a:effectLst>
                  <a:glow rad="101600">
                    <a:srgbClr val="660066">
                      <a:alpha val="60000"/>
                    </a:srgbClr>
                  </a:glow>
                </a:effectLst>
              </a:rPr>
              <a:t>לפותחה</a:t>
            </a:r>
            <a:r>
              <a:rPr lang="he-IL" sz="2800" b="1" dirty="0">
                <a:solidFill>
                  <a:srgbClr val="FF99CC"/>
                </a:solidFill>
                <a:effectLst>
                  <a:glow rad="101600">
                    <a:srgbClr val="660066">
                      <a:alpha val="60000"/>
                    </a:srgbClr>
                  </a:glow>
                </a:effectLst>
              </a:rPr>
              <a:t> ולסוגרה. </a:t>
            </a:r>
            <a:endParaRPr lang="en-US" sz="2800" b="1" dirty="0">
              <a:solidFill>
                <a:srgbClr val="FF99CC"/>
              </a:solidFill>
              <a:effectLst>
                <a:glow rad="101600">
                  <a:srgbClr val="660066">
                    <a:alpha val="60000"/>
                  </a:srgbClr>
                </a:glow>
              </a:effectLst>
            </a:endParaRPr>
          </a:p>
          <a:p>
            <a:pPr algn="r">
              <a:spcBef>
                <a:spcPts val="0"/>
              </a:spcBef>
              <a:spcAft>
                <a:spcPts val="0"/>
              </a:spcAft>
            </a:pPr>
            <a:r>
              <a:rPr lang="he-IL" sz="2800" b="1" dirty="0">
                <a:solidFill>
                  <a:srgbClr val="FF99CC"/>
                </a:solidFill>
                <a:effectLst>
                  <a:glow rad="101600">
                    <a:srgbClr val="660066">
                      <a:alpha val="60000"/>
                    </a:srgbClr>
                  </a:glow>
                </a:effectLst>
              </a:rPr>
              <a:t>ורצוי להוריד </a:t>
            </a:r>
            <a:r>
              <a:rPr lang="he-IL" sz="2800" b="1" dirty="0">
                <a:solidFill>
                  <a:srgbClr val="FF99CC"/>
                </a:solidFill>
                <a:effectLst>
                  <a:glow rad="25400">
                    <a:srgbClr val="660066">
                      <a:alpha val="60000"/>
                    </a:srgbClr>
                  </a:glow>
                </a:effectLst>
              </a:rPr>
              <a:t>את</a:t>
            </a:r>
            <a:r>
              <a:rPr lang="he-IL" sz="2800" b="1" dirty="0">
                <a:solidFill>
                  <a:srgbClr val="FF99CC"/>
                </a:solidFill>
                <a:effectLst>
                  <a:glow rad="101600">
                    <a:srgbClr val="660066">
                      <a:alpha val="60000"/>
                    </a:srgbClr>
                  </a:glow>
                </a:effectLst>
              </a:rPr>
              <a:t> המוקצה קודם השבת מהדלת.                    </a:t>
            </a:r>
          </a:p>
          <a:p>
            <a:pPr algn="r">
              <a:spcBef>
                <a:spcPts val="0"/>
              </a:spcBef>
              <a:spcAft>
                <a:spcPts val="0"/>
              </a:spcAft>
            </a:pPr>
            <a:r>
              <a:rPr lang="he-IL" sz="3200" b="1" dirty="0">
                <a:solidFill>
                  <a:srgbClr val="FF99CC"/>
                </a:solidFill>
                <a:effectLst>
                  <a:glow rad="101600">
                    <a:srgbClr val="660066">
                      <a:alpha val="60000"/>
                    </a:srgbClr>
                  </a:glow>
                </a:effectLst>
              </a:rPr>
              <a:t>        </a:t>
            </a:r>
            <a:r>
              <a:rPr lang="he-IL" sz="3200" b="1" dirty="0" smtClean="0">
                <a:solidFill>
                  <a:srgbClr val="FF99CC"/>
                </a:solidFill>
                <a:effectLst>
                  <a:glow rad="101600">
                    <a:srgbClr val="660066">
                      <a:alpha val="60000"/>
                    </a:srgbClr>
                  </a:glow>
                </a:effectLst>
              </a:rPr>
              <a:t>                  </a:t>
            </a:r>
            <a:r>
              <a:rPr lang="he-IL" b="1" dirty="0" smtClean="0">
                <a:solidFill>
                  <a:srgbClr val="FF99CC"/>
                </a:solidFill>
                <a:effectLst>
                  <a:glow rad="12700">
                    <a:srgbClr val="660066">
                      <a:alpha val="60000"/>
                    </a:srgbClr>
                  </a:glow>
                </a:effectLst>
              </a:rPr>
              <a:t>(</a:t>
            </a:r>
            <a:r>
              <a:rPr lang="he-IL" b="1" dirty="0">
                <a:solidFill>
                  <a:srgbClr val="FF99CC"/>
                </a:solidFill>
                <a:effectLst>
                  <a:glow rad="12700">
                    <a:srgbClr val="660066">
                      <a:alpha val="60000"/>
                    </a:srgbClr>
                  </a:glow>
                </a:effectLst>
              </a:rPr>
              <a:t>על פי שמירת שבת כהלכתה פרק כ סעיף עז)</a:t>
            </a:r>
          </a:p>
          <a:p>
            <a:pPr algn="r"/>
            <a:endParaRPr lang="he-IL" sz="3200" dirty="0">
              <a:solidFill>
                <a:srgbClr val="FF99CC"/>
              </a:solidFill>
              <a:effectLst>
                <a:glow rad="25400">
                  <a:srgbClr val="660066">
                    <a:alpha val="60000"/>
                  </a:srgbClr>
                </a:glow>
              </a:effectLst>
            </a:endParaRPr>
          </a:p>
        </p:txBody>
      </p:sp>
      <p:sp>
        <p:nvSpPr>
          <p:cNvPr id="5" name="מלבן 4"/>
          <p:cNvSpPr/>
          <p:nvPr/>
        </p:nvSpPr>
        <p:spPr>
          <a:xfrm>
            <a:off x="3786182" y="5606585"/>
            <a:ext cx="4572000" cy="1015663"/>
          </a:xfrm>
          <a:prstGeom prst="rect">
            <a:avLst/>
          </a:prstGeom>
        </p:spPr>
        <p:txBody>
          <a:bodyPr>
            <a:spAutoFit/>
          </a:bodyPr>
          <a:lstStyle/>
          <a:p>
            <a:r>
              <a:rPr lang="he-IL" sz="2000" b="1" dirty="0">
                <a:solidFill>
                  <a:srgbClr val="FF99CC"/>
                </a:solidFill>
                <a:effectLst>
                  <a:glow rad="38100">
                    <a:srgbClr val="660066">
                      <a:alpha val="60000"/>
                    </a:srgbClr>
                  </a:glow>
                </a:effectLst>
              </a:rPr>
              <a:t>בתמונה – על הדלת </a:t>
            </a:r>
            <a:r>
              <a:rPr lang="he-IL" sz="2000" b="1" dirty="0" smtClean="0">
                <a:solidFill>
                  <a:srgbClr val="FF99CC"/>
                </a:solidFill>
                <a:effectLst>
                  <a:glow rad="38100">
                    <a:srgbClr val="660066">
                      <a:alpha val="60000"/>
                    </a:srgbClr>
                  </a:glow>
                </a:effectLst>
              </a:rPr>
              <a:t>תלויה מצלמה, אך </a:t>
            </a:r>
            <a:r>
              <a:rPr lang="he-IL" sz="2000" b="1" dirty="0">
                <a:solidFill>
                  <a:srgbClr val="FF99CC"/>
                </a:solidFill>
                <a:effectLst>
                  <a:glow rad="38100">
                    <a:srgbClr val="660066">
                      <a:alpha val="60000"/>
                    </a:srgbClr>
                  </a:glow>
                </a:effectLst>
              </a:rPr>
              <a:t>בכל זאת </a:t>
            </a:r>
            <a:r>
              <a:rPr lang="he-IL" sz="2000" b="1" dirty="0" smtClean="0">
                <a:solidFill>
                  <a:srgbClr val="FF99CC"/>
                </a:solidFill>
                <a:effectLst>
                  <a:glow rad="38100">
                    <a:srgbClr val="660066">
                      <a:alpha val="60000"/>
                    </a:srgbClr>
                  </a:glow>
                </a:effectLst>
              </a:rPr>
              <a:t>מותר </a:t>
            </a:r>
            <a:r>
              <a:rPr lang="he-IL" sz="2000" b="1" dirty="0">
                <a:solidFill>
                  <a:srgbClr val="FF99CC"/>
                </a:solidFill>
                <a:effectLst>
                  <a:glow rad="38100">
                    <a:srgbClr val="660066">
                      <a:alpha val="60000"/>
                    </a:srgbClr>
                  </a:glow>
                </a:effectLst>
              </a:rPr>
              <a:t>לפתוח </a:t>
            </a:r>
            <a:r>
              <a:rPr lang="he-IL" sz="2000" b="1" dirty="0" smtClean="0">
                <a:solidFill>
                  <a:srgbClr val="FF99CC"/>
                </a:solidFill>
                <a:effectLst>
                  <a:glow rad="38100">
                    <a:srgbClr val="660066">
                      <a:alpha val="60000"/>
                    </a:srgbClr>
                  </a:glow>
                </a:effectLst>
              </a:rPr>
              <a:t>אותה, כי הדלת חשובה יותר.</a:t>
            </a:r>
            <a:endParaRPr lang="he-IL" sz="2000" b="1" dirty="0">
              <a:solidFill>
                <a:srgbClr val="FF99CC"/>
              </a:solidFill>
              <a:effectLst>
                <a:glow rad="38100">
                  <a:srgbClr val="660066">
                    <a:alpha val="60000"/>
                  </a:srgbClr>
                </a:glow>
              </a:effectLst>
            </a:endParaRP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394000" y="4309409"/>
            <a:ext cx="1800200" cy="2359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
                                            <p:txEl>
                                              <p:pRg st="1" end="1"/>
                                            </p:txEl>
                                          </p:spTgt>
                                        </p:tgtEl>
                                        <p:attrNameLst>
                                          <p:attrName>style.visibility</p:attrName>
                                        </p:attrNameLst>
                                      </p:cBhvr>
                                      <p:to>
                                        <p:strVal val="visible"/>
                                      </p:to>
                                    </p:set>
                                    <p:anim calcmode="discrete" valueType="clr">
                                      <p:cBhvr override="childStyle">
                                        <p:cTn id="13" dur="80"/>
                                        <p:tgtEl>
                                          <p:spTgt spid="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3">
                                            <p:txEl>
                                              <p:pRg st="1" end="1"/>
                                            </p:txEl>
                                          </p:spTgt>
                                        </p:tgtEl>
                                        <p:attrNameLst>
                                          <p:attrName>fill.type</p:attrName>
                                        </p:attrNameLst>
                                      </p:cBhvr>
                                      <p:to>
                                        <p:strVal val="solid"/>
                                      </p:to>
                                    </p:set>
                                  </p:childTnLst>
                                </p:cTn>
                              </p:par>
                            </p:childTnLst>
                          </p:cTn>
                        </p:par>
                        <p:par>
                          <p:cTn id="16" fill="hold">
                            <p:stCondLst>
                              <p:cond delay="572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19" dur="8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
                                            <p:txEl>
                                              <p:pRg st="2" end="2"/>
                                            </p:txEl>
                                          </p:spTgt>
                                        </p:tgtEl>
                                        <p:attrNameLst>
                                          <p:attrName>fill.type</p:attrName>
                                        </p:attrNameLst>
                                      </p:cBhvr>
                                      <p:to>
                                        <p:strVal val="solid"/>
                                      </p:to>
                                    </p:set>
                                  </p:childTnLst>
                                </p:cTn>
                              </p:par>
                            </p:childTnLst>
                          </p:cTn>
                        </p:par>
                        <p:par>
                          <p:cTn id="22" fill="hold">
                            <p:stCondLst>
                              <p:cond delay="7080"/>
                            </p:stCondLst>
                            <p:childTnLst>
                              <p:par>
                                <p:cTn id="23" presetID="27" presetClass="entr" presetSubtype="0" fill="hold" nodeType="afterEffect">
                                  <p:stCondLst>
                                    <p:cond delay="0"/>
                                  </p:stCondLst>
                                  <p:iterate type="lt">
                                    <p:tmPct val="50000"/>
                                  </p:iterate>
                                  <p:childTnLst>
                                    <p:set>
                                      <p:cBhvr>
                                        <p:cTn id="24" dur="1" fill="hold">
                                          <p:stCondLst>
                                            <p:cond delay="0"/>
                                          </p:stCondLst>
                                        </p:cTn>
                                        <p:tgtEl>
                                          <p:spTgt spid="3">
                                            <p:txEl>
                                              <p:pRg st="3" end="3"/>
                                            </p:txEl>
                                          </p:spTgt>
                                        </p:tgtEl>
                                        <p:attrNameLst>
                                          <p:attrName>style.visibility</p:attrName>
                                        </p:attrNameLst>
                                      </p:cBhvr>
                                      <p:to>
                                        <p:strVal val="visible"/>
                                      </p:to>
                                    </p:set>
                                    <p:anim calcmode="discrete" valueType="clr">
                                      <p:cBhvr override="childStyle">
                                        <p:cTn id="25" dur="80"/>
                                        <p:tgtEl>
                                          <p:spTgt spid="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3">
                                            <p:txEl>
                                              <p:pRg st="3" end="3"/>
                                            </p:txEl>
                                          </p:spTgt>
                                        </p:tgtEl>
                                        <p:attrNameLst>
                                          <p:attrName>fillcolor</p:attrName>
                                        </p:attrNameLst>
                                      </p:cBhvr>
                                      <p:tavLst>
                                        <p:tav tm="0">
                                          <p:val>
                                            <p:clrVal>
                                              <a:schemeClr val="accent2"/>
                                            </p:clrVal>
                                          </p:val>
                                        </p:tav>
                                        <p:tav tm="50000">
                                          <p:val>
                                            <p:clrVal>
                                              <a:schemeClr val="hlink"/>
                                            </p:clrVal>
                                          </p:val>
                                        </p:tav>
                                      </p:tavLst>
                                    </p:anim>
                                    <p:set>
                                      <p:cBhvr>
                                        <p:cTn id="27" dur="80"/>
                                        <p:tgtEl>
                                          <p:spTgt spid="3">
                                            <p:txEl>
                                              <p:pRg st="3" end="3"/>
                                            </p:txEl>
                                          </p:spTgt>
                                        </p:tgtEl>
                                        <p:attrNameLst>
                                          <p:attrName>fill.type</p:attrName>
                                        </p:attrNameLst>
                                      </p:cBhvr>
                                      <p:to>
                                        <p:strVal val="solid"/>
                                      </p:to>
                                    </p:set>
                                  </p:childTnLst>
                                </p:cTn>
                              </p:par>
                            </p:childTnLst>
                          </p:cTn>
                        </p:par>
                        <p:par>
                          <p:cTn id="28" fill="hold">
                            <p:stCondLst>
                              <p:cond delay="8320"/>
                            </p:stCondLst>
                            <p:childTnLst>
                              <p:par>
                                <p:cTn id="29" presetID="14" presetClass="entr" presetSubtype="5"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randombar(vertical)">
                                      <p:cBhvr>
                                        <p:cTn id="3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7504" y="764704"/>
            <a:ext cx="8928992" cy="848315"/>
          </a:xfrm>
        </p:spPr>
        <p:txBody>
          <a:bodyPr/>
          <a:lstStyle/>
          <a:p>
            <a:pPr algn="ctr">
              <a:lnSpc>
                <a:spcPts val="3840"/>
              </a:lnSpc>
              <a:spcBef>
                <a:spcPts val="1200"/>
              </a:spcBef>
              <a:spcAft>
                <a:spcPts val="1200"/>
              </a:spcAft>
            </a:pPr>
            <a:r>
              <a:rPr lang="he-IL" sz="4400" b="1" dirty="0" smtClean="0">
                <a:solidFill>
                  <a:srgbClr val="FF99CC"/>
                </a:solidFill>
                <a:effectLst>
                  <a:glow rad="101600">
                    <a:srgbClr val="CC00CC">
                      <a:alpha val="60000"/>
                    </a:srgbClr>
                  </a:glow>
                </a:effectLst>
              </a:rPr>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
            </a:r>
            <a:br>
              <a:rPr lang="he-IL" sz="4400" b="1" dirty="0" smtClean="0">
                <a:solidFill>
                  <a:srgbClr val="FF99CC"/>
                </a:solidFill>
                <a:effectLst>
                  <a:glow rad="101600">
                    <a:srgbClr val="CC00CC">
                      <a:alpha val="60000"/>
                    </a:srgbClr>
                  </a:glow>
                </a:effectLst>
              </a:rPr>
            </a:br>
            <a:r>
              <a:rPr lang="he-IL" sz="4400" b="1" dirty="0" smtClean="0">
                <a:solidFill>
                  <a:srgbClr val="FF99CC"/>
                </a:solidFill>
                <a:effectLst>
                  <a:glow rad="101600">
                    <a:srgbClr val="CC00CC">
                      <a:alpha val="60000"/>
                    </a:srgbClr>
                  </a:glow>
                </a:effectLst>
              </a:rPr>
              <a:t> הרמת </a:t>
            </a:r>
            <a:r>
              <a:rPr lang="he-IL" sz="4400" b="1" dirty="0">
                <a:solidFill>
                  <a:srgbClr val="FF99CC"/>
                </a:solidFill>
                <a:effectLst>
                  <a:glow rad="101600">
                    <a:srgbClr val="CC00CC">
                      <a:alpha val="60000"/>
                    </a:srgbClr>
                  </a:glow>
                </a:effectLst>
              </a:rPr>
              <a:t>ילד שמחזיק </a:t>
            </a:r>
            <a:r>
              <a:rPr lang="he-IL" sz="4400" b="1" dirty="0" smtClean="0">
                <a:solidFill>
                  <a:srgbClr val="FF99CC"/>
                </a:solidFill>
                <a:effectLst>
                  <a:glow rad="101600">
                    <a:srgbClr val="CC00CC">
                      <a:alpha val="60000"/>
                    </a:srgbClr>
                  </a:glow>
                </a:effectLst>
              </a:rPr>
              <a:t>מוקצה</a:t>
            </a:r>
            <a:br>
              <a:rPr lang="he-IL" sz="4400" b="1" dirty="0" smtClean="0">
                <a:solidFill>
                  <a:srgbClr val="FF99CC"/>
                </a:solidFill>
                <a:effectLst>
                  <a:glow rad="101600">
                    <a:srgbClr val="CC00CC">
                      <a:alpha val="60000"/>
                    </a:srgbClr>
                  </a:glow>
                </a:effectLst>
              </a:rPr>
            </a:br>
            <a:endParaRPr lang="he-IL" sz="4400" b="1" dirty="0">
              <a:solidFill>
                <a:srgbClr val="FF99CC"/>
              </a:solidFill>
              <a:effectLst>
                <a:glow rad="101600">
                  <a:srgbClr val="CC00CC">
                    <a:alpha val="60000"/>
                  </a:srgbClr>
                </a:glow>
              </a:effectLst>
            </a:endParaRPr>
          </a:p>
        </p:txBody>
      </p:sp>
      <p:sp>
        <p:nvSpPr>
          <p:cNvPr id="3" name="מציין מיקום טקסט 2"/>
          <p:cNvSpPr>
            <a:spLocks noGrp="1"/>
          </p:cNvSpPr>
          <p:nvPr>
            <p:ph type="body" idx="1"/>
          </p:nvPr>
        </p:nvSpPr>
        <p:spPr>
          <a:xfrm>
            <a:off x="785786" y="1704504"/>
            <a:ext cx="7117178" cy="860400"/>
          </a:xfrm>
        </p:spPr>
        <p:txBody>
          <a:bodyPr>
            <a:noAutofit/>
          </a:bodyPr>
          <a:lstStyle/>
          <a:p>
            <a:pPr algn="just">
              <a:lnSpc>
                <a:spcPts val="3400"/>
              </a:lnSpc>
            </a:pPr>
            <a:r>
              <a:rPr lang="he-IL" sz="2400" b="1" dirty="0">
                <a:solidFill>
                  <a:srgbClr val="FF99CC"/>
                </a:solidFill>
                <a:effectLst>
                  <a:glow rad="101600">
                    <a:srgbClr val="660066">
                      <a:alpha val="60000"/>
                    </a:srgbClr>
                  </a:glow>
                </a:effectLst>
              </a:rPr>
              <a:t>אסור להרים ילד כשאבן או מוקצה אחר בידו, אלא תחילה יניח הילד את המוקצה </a:t>
            </a:r>
            <a:r>
              <a:rPr lang="he-IL" sz="2400" b="1" dirty="0" smtClean="0">
                <a:solidFill>
                  <a:srgbClr val="FF99CC"/>
                </a:solidFill>
                <a:effectLst>
                  <a:glow rad="101600">
                    <a:srgbClr val="660066">
                      <a:alpha val="60000"/>
                    </a:srgbClr>
                  </a:glow>
                </a:effectLst>
              </a:rPr>
              <a:t>מידו, </a:t>
            </a:r>
            <a:r>
              <a:rPr lang="he-IL" sz="2400" b="1" dirty="0">
                <a:solidFill>
                  <a:srgbClr val="FF99CC"/>
                </a:solidFill>
                <a:effectLst>
                  <a:glow rad="101600">
                    <a:srgbClr val="660066">
                      <a:alpha val="60000"/>
                    </a:srgbClr>
                  </a:glow>
                </a:effectLst>
              </a:rPr>
              <a:t>ורק אחר כך </a:t>
            </a:r>
            <a:r>
              <a:rPr lang="he-IL" sz="2400" b="1" dirty="0" smtClean="0">
                <a:solidFill>
                  <a:srgbClr val="FF99CC"/>
                </a:solidFill>
                <a:effectLst>
                  <a:glow rad="101600">
                    <a:srgbClr val="660066">
                      <a:alpha val="60000"/>
                    </a:srgbClr>
                  </a:glow>
                </a:effectLst>
              </a:rPr>
              <a:t>מותר להרים </a:t>
            </a:r>
            <a:r>
              <a:rPr lang="he-IL" sz="2400" b="1" dirty="0">
                <a:solidFill>
                  <a:srgbClr val="FF99CC"/>
                </a:solidFill>
                <a:effectLst>
                  <a:glow rad="101600">
                    <a:srgbClr val="660066">
                      <a:alpha val="60000"/>
                    </a:srgbClr>
                  </a:glow>
                </a:effectLst>
              </a:rPr>
              <a:t>את הילד.</a:t>
            </a:r>
          </a:p>
          <a:p>
            <a:pPr algn="just">
              <a:lnSpc>
                <a:spcPts val="3400"/>
              </a:lnSpc>
            </a:pPr>
            <a:r>
              <a:rPr lang="he-IL" sz="2400" b="1" dirty="0">
                <a:solidFill>
                  <a:srgbClr val="FF99CC"/>
                </a:solidFill>
                <a:effectLst>
                  <a:glow rad="101600">
                    <a:srgbClr val="660066">
                      <a:alpha val="60000"/>
                    </a:srgbClr>
                  </a:glow>
                </a:effectLst>
              </a:rPr>
              <a:t>ורק כאשר ניכר שהילד משתוקק ביותר </a:t>
            </a:r>
            <a:r>
              <a:rPr lang="he-IL" sz="2400" b="1" dirty="0" smtClean="0">
                <a:solidFill>
                  <a:srgbClr val="FF99CC"/>
                </a:solidFill>
                <a:effectLst>
                  <a:glow rad="101600">
                    <a:srgbClr val="660066">
                      <a:alpha val="60000"/>
                    </a:srgbClr>
                  </a:glow>
                </a:effectLst>
              </a:rPr>
              <a:t>שירימו אותו </a:t>
            </a:r>
            <a:r>
              <a:rPr lang="he-IL" sz="2400" b="1" dirty="0">
                <a:solidFill>
                  <a:srgbClr val="FF99CC"/>
                </a:solidFill>
                <a:effectLst>
                  <a:glow rad="101600">
                    <a:srgbClr val="660066">
                      <a:alpha val="60000"/>
                    </a:srgbClr>
                  </a:glow>
                </a:effectLst>
              </a:rPr>
              <a:t>וצריך להרגיעו שלא יצעק, מותר להרימו </a:t>
            </a:r>
            <a:r>
              <a:rPr lang="he-IL" sz="2400" b="1" dirty="0" err="1">
                <a:solidFill>
                  <a:srgbClr val="FF99CC"/>
                </a:solidFill>
                <a:effectLst>
                  <a:glow rad="101600">
                    <a:srgbClr val="660066">
                      <a:alpha val="60000"/>
                    </a:srgbClr>
                  </a:glow>
                </a:effectLst>
              </a:rPr>
              <a:t>ולישא</a:t>
            </a:r>
            <a:r>
              <a:rPr lang="he-IL" sz="2400" b="1" dirty="0">
                <a:solidFill>
                  <a:srgbClr val="FF99CC"/>
                </a:solidFill>
                <a:effectLst>
                  <a:glow rad="101600">
                    <a:srgbClr val="660066">
                      <a:alpha val="60000"/>
                    </a:srgbClr>
                  </a:glow>
                </a:effectLst>
              </a:rPr>
              <a:t> אותו כאשר המוקצה </a:t>
            </a:r>
            <a:r>
              <a:rPr lang="he-IL" sz="2400" b="1" dirty="0" smtClean="0">
                <a:solidFill>
                  <a:srgbClr val="FF99CC"/>
                </a:solidFill>
                <a:effectLst>
                  <a:glow rad="101600">
                    <a:srgbClr val="660066">
                      <a:alpha val="60000"/>
                    </a:srgbClr>
                  </a:glow>
                </a:effectLst>
              </a:rPr>
              <a:t>בידו, בתנאי שאין </a:t>
            </a:r>
            <a:r>
              <a:rPr lang="he-IL" sz="2400" b="1" dirty="0">
                <a:solidFill>
                  <a:srgbClr val="FF99CC"/>
                </a:solidFill>
                <a:effectLst>
                  <a:glow rad="101600">
                    <a:srgbClr val="660066">
                      <a:alpha val="60000"/>
                    </a:srgbClr>
                  </a:glow>
                </a:effectLst>
              </a:rPr>
              <a:t>למוקצה כל ערך. </a:t>
            </a:r>
            <a:endParaRPr lang="he-IL" sz="2400" b="1" dirty="0" smtClean="0">
              <a:solidFill>
                <a:srgbClr val="FF99CC"/>
              </a:solidFill>
              <a:effectLst>
                <a:glow rad="101600">
                  <a:srgbClr val="660066">
                    <a:alpha val="60000"/>
                  </a:srgbClr>
                </a:glow>
              </a:effectLst>
            </a:endParaRPr>
          </a:p>
          <a:p>
            <a:pPr>
              <a:lnSpc>
                <a:spcPts val="3400"/>
              </a:lnSpc>
            </a:pPr>
            <a:r>
              <a:rPr lang="he-IL" b="1" dirty="0" smtClean="0">
                <a:solidFill>
                  <a:srgbClr val="FF99CC"/>
                </a:solidFill>
                <a:effectLst>
                  <a:glow rad="101600">
                    <a:srgbClr val="660066">
                      <a:alpha val="60000"/>
                    </a:srgbClr>
                  </a:glow>
                </a:effectLst>
              </a:rPr>
              <a:t>(</a:t>
            </a:r>
            <a:r>
              <a:rPr lang="he-IL" b="1" dirty="0">
                <a:solidFill>
                  <a:srgbClr val="FF99CC"/>
                </a:solidFill>
                <a:effectLst>
                  <a:glow rad="101600">
                    <a:srgbClr val="660066">
                      <a:alpha val="60000"/>
                    </a:srgbClr>
                  </a:glow>
                </a:effectLst>
              </a:rPr>
              <a:t>שמירת שבת כהלכתה פרק </a:t>
            </a:r>
            <a:r>
              <a:rPr lang="he-IL" b="1" dirty="0" err="1">
                <a:solidFill>
                  <a:srgbClr val="FF99CC"/>
                </a:solidFill>
                <a:effectLst>
                  <a:glow rad="101600">
                    <a:srgbClr val="660066">
                      <a:alpha val="60000"/>
                    </a:srgbClr>
                  </a:glow>
                </a:effectLst>
              </a:rPr>
              <a:t>כב</a:t>
            </a:r>
            <a:r>
              <a:rPr lang="he-IL" b="1" dirty="0">
                <a:solidFill>
                  <a:srgbClr val="FF99CC"/>
                </a:solidFill>
                <a:effectLst>
                  <a:glow rad="101600">
                    <a:srgbClr val="660066">
                      <a:alpha val="60000"/>
                    </a:srgbClr>
                  </a:glow>
                </a:effectLst>
              </a:rPr>
              <a:t> סעיף מג)</a:t>
            </a:r>
            <a:endParaRPr lang="en-US" sz="2400" b="1" dirty="0">
              <a:solidFill>
                <a:srgbClr val="FF99CC"/>
              </a:solidFill>
              <a:effectLst>
                <a:glow rad="101600">
                  <a:srgbClr val="660066">
                    <a:alpha val="60000"/>
                  </a:srgbClr>
                </a:glow>
              </a:effectLst>
            </a:endParaRPr>
          </a:p>
        </p:txBody>
      </p:sp>
    </p:spTree>
    <p:extLst>
      <p:ext uri="{BB962C8B-B14F-4D97-AF65-F5344CB8AC3E}">
        <p14:creationId xmlns:p14="http://schemas.microsoft.com/office/powerpoint/2010/main" val="2587678049"/>
      </p:ext>
    </p:extLst>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600" fill="hold">
                                          <p:stCondLst>
                                            <p:cond delay="0"/>
                                          </p:stCondLst>
                                        </p:cTn>
                                        <p:tgtEl>
                                          <p:spTgt spid="2"/>
                                        </p:tgtEl>
                                        <p:attrNameLst>
                                          <p:attrName>ppt_x</p:attrName>
                                        </p:attrNameLst>
                                      </p:cBhvr>
                                    </p:anim>
                                    <p:anim from="0" to="-1.0" calcmode="lin" valueType="num">
                                      <p:cBhvr>
                                        <p:cTn id="8" dur="200" decel="50000" autoRev="1" fill="hold">
                                          <p:stCondLst>
                                            <p:cond delay="600"/>
                                          </p:stCondLst>
                                        </p:cTn>
                                        <p:tgtEl>
                                          <p:spTgt spid="2"/>
                                        </p:tgtEl>
                                        <p:attrNameLst>
                                          <p:attrName>xshear</p:attrName>
                                        </p:attrNameLst>
                                      </p:cBhvr>
                                    </p:anim>
                                    <p:animScale>
                                      <p:cBhvr>
                                        <p:cTn id="9" dur="200" decel="100000" autoRev="1" fill="hold">
                                          <p:stCondLst>
                                            <p:cond delay="600"/>
                                          </p:stCondLst>
                                        </p:cTn>
                                        <p:tgtEl>
                                          <p:spTgt spid="2"/>
                                        </p:tgtEl>
                                      </p:cBhvr>
                                      <p:from x="100000" y="100000"/>
                                      <p:to x="80000" y="100000"/>
                                    </p:animScale>
                                    <p:anim by="(#ppt_h/3+#ppt_w*0.1)" calcmode="lin" valueType="num">
                                      <p:cBhvr additive="sum">
                                        <p:cTn id="10" dur="200" decel="100000" autoRev="1" fill="hold">
                                          <p:stCondLst>
                                            <p:cond delay="600"/>
                                          </p:stCondLst>
                                        </p:cTn>
                                        <p:tgtEl>
                                          <p:spTgt spid="2"/>
                                        </p:tgtEl>
                                        <p:attrNameLst>
                                          <p:attrName>ppt_x</p:attrName>
                                        </p:attrNameLst>
                                      </p:cBhvr>
                                    </p:anim>
                                  </p:childTnLst>
                                </p:cTn>
                              </p:par>
                            </p:childTnLst>
                          </p:cTn>
                        </p:par>
                        <p:par>
                          <p:cTn id="11" fill="hold">
                            <p:stCondLst>
                              <p:cond delay="1000"/>
                            </p:stCondLst>
                            <p:childTnLst>
                              <p:par>
                                <p:cTn id="12" presetID="19" presetClass="entr" presetSubtype="1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6" fill="hold">
                            <p:stCondLst>
                              <p:cond delay="3000"/>
                            </p:stCondLst>
                            <p:childTnLst>
                              <p:par>
                                <p:cTn id="17" presetID="19" presetClass="entr" presetSubtype="1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0"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par>
                          <p:cTn id="21" fill="hold">
                            <p:stCondLst>
                              <p:cond delay="5000"/>
                            </p:stCondLst>
                            <p:childTnLst>
                              <p:par>
                                <p:cTn id="22" presetID="19" presetClass="entr" presetSubtype="1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5"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95536" y="-27384"/>
            <a:ext cx="8440682" cy="1468800"/>
          </a:xfrm>
        </p:spPr>
        <p:txBody>
          <a:bodyPr/>
          <a:lstStyle/>
          <a:p>
            <a:pPr algn="ctr"/>
            <a:r>
              <a:rPr lang="he-IL" sz="4400" b="1" dirty="0">
                <a:solidFill>
                  <a:srgbClr val="FF99CC"/>
                </a:solidFill>
                <a:effectLst>
                  <a:glow rad="101600">
                    <a:srgbClr val="CC00CC">
                      <a:alpha val="60000"/>
                    </a:srgbClr>
                  </a:glow>
                </a:effectLst>
              </a:rPr>
              <a:t>אחיזה בידו של קטן המחזיק מוקצה </a:t>
            </a:r>
          </a:p>
        </p:txBody>
      </p:sp>
      <p:sp>
        <p:nvSpPr>
          <p:cNvPr id="3" name="מציין מיקום טקסט 2"/>
          <p:cNvSpPr>
            <a:spLocks noGrp="1"/>
          </p:cNvSpPr>
          <p:nvPr>
            <p:ph type="body" idx="1"/>
          </p:nvPr>
        </p:nvSpPr>
        <p:spPr>
          <a:xfrm>
            <a:off x="896300" y="1628800"/>
            <a:ext cx="7420116" cy="860400"/>
          </a:xfrm>
        </p:spPr>
        <p:txBody>
          <a:bodyPr>
            <a:noAutofit/>
          </a:bodyPr>
          <a:lstStyle/>
          <a:p>
            <a:pPr algn="just">
              <a:lnSpc>
                <a:spcPts val="3400"/>
              </a:lnSpc>
            </a:pPr>
            <a:r>
              <a:rPr lang="he-IL" sz="2400" b="1" dirty="0">
                <a:solidFill>
                  <a:srgbClr val="FF99CC"/>
                </a:solidFill>
                <a:effectLst>
                  <a:glow rad="101600">
                    <a:srgbClr val="660066">
                      <a:alpha val="60000"/>
                    </a:srgbClr>
                  </a:glow>
                </a:effectLst>
              </a:rPr>
              <a:t>ומותר לאחוז בידו של הילד, מבלי להרימו, כשהמוקצה בידו של הילד, ובלבד שלא יהיה למוקצה כל ערך.</a:t>
            </a:r>
          </a:p>
          <a:p>
            <a:pPr algn="just">
              <a:lnSpc>
                <a:spcPts val="3400"/>
              </a:lnSpc>
            </a:pPr>
            <a:r>
              <a:rPr lang="he-IL" sz="2400" b="1" dirty="0">
                <a:solidFill>
                  <a:srgbClr val="FF99CC"/>
                </a:solidFill>
                <a:effectLst>
                  <a:glow rad="101600">
                    <a:srgbClr val="660066">
                      <a:alpha val="60000"/>
                    </a:srgbClr>
                  </a:glow>
                </a:effectLst>
              </a:rPr>
              <a:t>ואם יש ערך למוקצה אשר ביד הילד, אין להרים את הילד וגם אין לאחוז בידו, כיוון שיש לחוש שמא </a:t>
            </a:r>
            <a:r>
              <a:rPr lang="he-IL" sz="2400" b="1" dirty="0" err="1">
                <a:solidFill>
                  <a:srgbClr val="FF99CC"/>
                </a:solidFill>
                <a:effectLst>
                  <a:glow rad="101600">
                    <a:srgbClr val="660066">
                      <a:alpha val="60000"/>
                    </a:srgbClr>
                  </a:glow>
                </a:effectLst>
              </a:rPr>
              <a:t>יפול</a:t>
            </a:r>
            <a:r>
              <a:rPr lang="he-IL" sz="2400" b="1" dirty="0">
                <a:solidFill>
                  <a:srgbClr val="FF99CC"/>
                </a:solidFill>
                <a:effectLst>
                  <a:glow rad="101600">
                    <a:srgbClr val="660066">
                      <a:alpha val="60000"/>
                    </a:srgbClr>
                  </a:glow>
                </a:effectLst>
              </a:rPr>
              <a:t> המוקצה מידו </a:t>
            </a:r>
            <a:r>
              <a:rPr lang="he-IL" sz="2400" b="1" dirty="0" smtClean="0">
                <a:solidFill>
                  <a:srgbClr val="FF99CC"/>
                </a:solidFill>
                <a:effectLst>
                  <a:glow rad="101600">
                    <a:srgbClr val="660066">
                      <a:alpha val="60000"/>
                    </a:srgbClr>
                  </a:glow>
                </a:effectLst>
              </a:rPr>
              <a:t>והגדול  ירים זאת. </a:t>
            </a:r>
            <a:r>
              <a:rPr lang="he-IL" sz="2400" b="1" dirty="0">
                <a:solidFill>
                  <a:srgbClr val="FF99CC"/>
                </a:solidFill>
                <a:effectLst>
                  <a:glow rad="101600">
                    <a:srgbClr val="660066">
                      <a:alpha val="60000"/>
                    </a:srgbClr>
                  </a:glow>
                </a:effectLst>
              </a:rPr>
              <a:t>ואסור לעשות כן אפילו כאשר הילד משתוקק ביותר שיאחזו בידו. </a:t>
            </a:r>
          </a:p>
        </p:txBody>
      </p:sp>
      <p:pic>
        <p:nvPicPr>
          <p:cNvPr id="4" name="תמונה 3" descr="babfby_c.jpg"/>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468560" y="5013175"/>
            <a:ext cx="2474320" cy="1871381"/>
          </a:xfrm>
          <a:prstGeom prst="rect">
            <a:avLst/>
          </a:prstGeom>
          <a:ln>
            <a:noFill/>
          </a:ln>
          <a:effectLst/>
        </p:spPr>
      </p:pic>
    </p:spTree>
    <p:extLst>
      <p:ext uri="{BB962C8B-B14F-4D97-AF65-F5344CB8AC3E}">
        <p14:creationId xmlns:p14="http://schemas.microsoft.com/office/powerpoint/2010/main" val="4057943714"/>
      </p:ext>
    </p:extLst>
  </p:cSld>
  <p:clrMapOvr>
    <a:masterClrMapping/>
  </p:clrMapOvr>
  <p:transition spd="slow">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5"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3000"/>
                            </p:stCondLst>
                            <p:childTnLst>
                              <p:par>
                                <p:cTn id="18" presetID="15" presetClass="entr" presetSubtype="0" fill="hold"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4000"/>
                            </p:stCondLst>
                            <p:childTnLst>
                              <p:par>
                                <p:cTn id="25" presetID="48" presetClass="entr" presetSubtype="0" accel="5000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8" dur="1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71538" y="428604"/>
            <a:ext cx="7117178" cy="705439"/>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he-IL"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דיני טלטול מוקצה בשינוי</a:t>
            </a:r>
            <a:endParaRPr lang="he-IL"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endParaRPr>
          </a:p>
        </p:txBody>
      </p:sp>
      <p:sp>
        <p:nvSpPr>
          <p:cNvPr id="3" name="מציין מיקום טקסט 2"/>
          <p:cNvSpPr>
            <a:spLocks noGrp="1"/>
          </p:cNvSpPr>
          <p:nvPr>
            <p:ph type="body" idx="1"/>
          </p:nvPr>
        </p:nvSpPr>
        <p:spPr>
          <a:xfrm>
            <a:off x="1187624" y="1556792"/>
            <a:ext cx="7056784" cy="580445"/>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r>
              <a:rPr lang="he-IL"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ישנם שני סוגי טלטול בשינוי שמותרים בשבת.</a:t>
            </a:r>
          </a:p>
          <a:p>
            <a:pPr algn="just"/>
            <a:r>
              <a:rPr lang="he-IL"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סוג אחד של שינוי מתיר לטלטל בכל מקרה, והסוג השני מתיר רק לצורך דבר היתר.</a:t>
            </a:r>
          </a:p>
        </p:txBody>
      </p:sp>
      <p:pic>
        <p:nvPicPr>
          <p:cNvPr id="4" name="תמונה 3" descr="th_6_.jpg"/>
          <p:cNvPicPr>
            <a:picLocks noChangeAspect="1"/>
          </p:cNvPicPr>
          <p:nvPr/>
        </p:nvPicPr>
        <p:blipFill>
          <a:blip r:embed="rId2">
            <a:clrChange>
              <a:clrFrom>
                <a:srgbClr val="FDFDFD"/>
              </a:clrFrom>
              <a:clrTo>
                <a:srgbClr val="FDFDFD">
                  <a:alpha val="0"/>
                </a:srgbClr>
              </a:clrTo>
            </a:clrChange>
          </a:blip>
          <a:stretch>
            <a:fillRect/>
          </a:stretch>
        </p:blipFill>
        <p:spPr>
          <a:xfrm>
            <a:off x="785786" y="4859608"/>
            <a:ext cx="1524000" cy="1524000"/>
          </a:xfrm>
          <a:prstGeom prst="rect">
            <a:avLst/>
          </a:prstGeom>
        </p:spPr>
      </p:pic>
      <p:pic>
        <p:nvPicPr>
          <p:cNvPr id="5" name="תמונה 4" descr="th (12).jpg"/>
          <p:cNvPicPr>
            <a:picLocks noChangeAspect="1"/>
          </p:cNvPicPr>
          <p:nvPr/>
        </p:nvPicPr>
        <p:blipFill>
          <a:blip r:embed="rId3">
            <a:clrChange>
              <a:clrFrom>
                <a:srgbClr val="FFFFFF"/>
              </a:clrFrom>
              <a:clrTo>
                <a:srgbClr val="FFFFFF">
                  <a:alpha val="0"/>
                </a:srgbClr>
              </a:clrTo>
            </a:clrChange>
          </a:blip>
          <a:stretch>
            <a:fillRect/>
          </a:stretch>
        </p:blipFill>
        <p:spPr>
          <a:xfrm>
            <a:off x="3357554" y="4740534"/>
            <a:ext cx="1928826" cy="1928826"/>
          </a:xfrm>
          <a:prstGeom prst="rect">
            <a:avLst/>
          </a:prstGeom>
        </p:spPr>
      </p:pic>
      <p:pic>
        <p:nvPicPr>
          <p:cNvPr id="6" name="תמונה 5" descr="th (15).jpg"/>
          <p:cNvPicPr>
            <a:picLocks noChangeAspect="1"/>
          </p:cNvPicPr>
          <p:nvPr/>
        </p:nvPicPr>
        <p:blipFill>
          <a:blip r:embed="rId4">
            <a:clrChange>
              <a:clrFrom>
                <a:srgbClr val="FDFDFD"/>
              </a:clrFrom>
              <a:clrTo>
                <a:srgbClr val="FDFDFD">
                  <a:alpha val="0"/>
                </a:srgbClr>
              </a:clrTo>
            </a:clrChange>
          </a:blip>
          <a:stretch>
            <a:fillRect/>
          </a:stretch>
        </p:blipFill>
        <p:spPr>
          <a:xfrm>
            <a:off x="6243228" y="4782214"/>
            <a:ext cx="2329300" cy="1601394"/>
          </a:xfrm>
          <a:prstGeom prst="rect">
            <a:avLst/>
          </a:prstGeom>
        </p:spPr>
      </p:pic>
      <p:pic>
        <p:nvPicPr>
          <p:cNvPr id="3074" name="Picture 2" descr="http://www.printime.co.il/image/users/16584/ftp/my_files/color00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1037805" y="5304939"/>
            <a:ext cx="1019962" cy="633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36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49" presetClass="entr" presetSubtype="0" decel="10000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0" end="0"/>
                                            </p:txEl>
                                          </p:spTgt>
                                        </p:tgtEl>
                                      </p:cBhvr>
                                    </p:animEffect>
                                  </p:childTnLst>
                                </p:cTn>
                              </p:par>
                            </p:childTnLst>
                          </p:cTn>
                        </p:par>
                        <p:par>
                          <p:cTn id="18" fill="hold">
                            <p:stCondLst>
                              <p:cond delay="1500"/>
                            </p:stCondLst>
                            <p:childTnLst>
                              <p:par>
                                <p:cTn id="19" presetID="49" presetClass="entr" presetSubtype="0" decel="100000" fill="hold"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4" dur="500"/>
                                        <p:tgtEl>
                                          <p:spTgt spid="3">
                                            <p:txEl>
                                              <p:pRg st="1" end="1"/>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2000"/>
                                        <p:tgtEl>
                                          <p:spTgt spid="4"/>
                                        </p:tgtEl>
                                      </p:cBhvr>
                                    </p:animEffect>
                                  </p:childTnLst>
                                </p:cTn>
                              </p:par>
                              <p:par>
                                <p:cTn id="28" presetID="22" presetClass="entr" presetSubtype="1"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up)">
                                      <p:cBhvr>
                                        <p:cTn id="30" dur="2000"/>
                                        <p:tgtEl>
                                          <p:spTgt spid="5"/>
                                        </p:tgtEl>
                                      </p:cBhvr>
                                    </p:animEffect>
                                  </p:childTnLst>
                                </p:cTn>
                              </p:par>
                              <p:par>
                                <p:cTn id="31" presetID="10" presetClass="entr" presetSubtype="0" fill="hold" nodeType="withEffect">
                                  <p:stCondLst>
                                    <p:cond delay="0"/>
                                  </p:stCondLst>
                                  <p:childTnLst>
                                    <p:set>
                                      <p:cBhvr>
                                        <p:cTn id="32" dur="1" fill="hold">
                                          <p:stCondLst>
                                            <p:cond delay="0"/>
                                          </p:stCondLst>
                                        </p:cTn>
                                        <p:tgtEl>
                                          <p:spTgt spid="3074"/>
                                        </p:tgtEl>
                                        <p:attrNameLst>
                                          <p:attrName>style.visibility</p:attrName>
                                        </p:attrNameLst>
                                      </p:cBhvr>
                                      <p:to>
                                        <p:strVal val="visible"/>
                                      </p:to>
                                    </p:set>
                                    <p:animEffect transition="in" filter="fade">
                                      <p:cBhvr>
                                        <p:cTn id="33" dur="500"/>
                                        <p:tgtEl>
                                          <p:spTgt spid="3074"/>
                                        </p:tgtEl>
                                      </p:cBhvr>
                                    </p:animEffect>
                                  </p:childTnLst>
                                </p:cTn>
                              </p:par>
                              <p:par>
                                <p:cTn id="34" presetID="9"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dissolve">
                                      <p:cBhvr>
                                        <p:cTn id="3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15700" y="851353"/>
            <a:ext cx="8188748" cy="705439"/>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he-IL"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1</a:t>
            </a: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."טלטול בגופו"  - </a:t>
            </a:r>
            <a:b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b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    הנקרא גם "טלטול כלאחר יד"  </a:t>
            </a:r>
            <a:endParaRPr lang="he-IL"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endParaRPr>
          </a:p>
        </p:txBody>
      </p:sp>
      <p:sp>
        <p:nvSpPr>
          <p:cNvPr id="3" name="מציין מיקום טקסט 2"/>
          <p:cNvSpPr>
            <a:spLocks noGrp="1"/>
          </p:cNvSpPr>
          <p:nvPr>
            <p:ph type="body" idx="1"/>
          </p:nvPr>
        </p:nvSpPr>
        <p:spPr>
          <a:xfrm>
            <a:off x="1475656" y="2224244"/>
            <a:ext cx="6998812" cy="2428892"/>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r>
              <a:rPr lang="he-IL"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מותר לטלטל את המוקצה </a:t>
            </a:r>
            <a:r>
              <a:rPr lang="he-IL"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 </a:t>
            </a:r>
            <a:r>
              <a:rPr lang="he-IL"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בדרך  שלא רגילים לטלטל בה. לדוגמה: ברגל, במרפק, בנשיפה ועוד.</a:t>
            </a:r>
            <a:endParaRPr lang="he-IL"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endParaRPr>
          </a:p>
        </p:txBody>
      </p:sp>
      <p:pic>
        <p:nvPicPr>
          <p:cNvPr id="4" name="תמונה 3" descr="תמונה למצגת.png"/>
          <p:cNvPicPr>
            <a:picLocks noChangeAspect="1"/>
          </p:cNvPicPr>
          <p:nvPr/>
        </p:nvPicPr>
        <p:blipFill>
          <a:blip r:embed="rId3"/>
          <a:stretch>
            <a:fillRect/>
          </a:stretch>
        </p:blipFill>
        <p:spPr>
          <a:xfrm>
            <a:off x="500034" y="4420121"/>
            <a:ext cx="2847830" cy="21521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275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par>
                          <p:cTn id="18" fill="hold">
                            <p:stCondLst>
                              <p:cond delay="705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71538" y="428604"/>
            <a:ext cx="7117178" cy="634000"/>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he-IL"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2</a:t>
            </a: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 טלטול מן הצד:</a:t>
            </a:r>
            <a:endParaRPr lang="he-IL"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endParaRPr>
          </a:p>
        </p:txBody>
      </p:sp>
      <p:sp>
        <p:nvSpPr>
          <p:cNvPr id="3" name="מציין מיקום טקסט 2"/>
          <p:cNvSpPr>
            <a:spLocks noGrp="1"/>
          </p:cNvSpPr>
          <p:nvPr>
            <p:ph type="body" idx="1"/>
          </p:nvPr>
        </p:nvSpPr>
        <p:spPr>
          <a:xfrm>
            <a:off x="899592" y="1268760"/>
            <a:ext cx="7574306" cy="86040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r>
              <a:rPr lang="he-IL"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מותר לטלטל דבר מוקצה באמצעות חפץ אחר, מבלי לנגוע בדבר המוקצה בעצמו. טלטול זה מותר רק לצורך דבר היתר - כגון לטאטא את הרצפה, ואסור לתועלת המוקצה - כגון כדי להעבירו למקום שמור. </a:t>
            </a:r>
            <a:endParaRPr lang="he-IL"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endParaRPr>
          </a:p>
          <a:p>
            <a:pPr algn="just">
              <a:spcBef>
                <a:spcPts val="1800"/>
              </a:spcBef>
            </a:pPr>
            <a:r>
              <a:rPr lang="he-IL"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בתמונה</a:t>
            </a:r>
            <a:r>
              <a:rPr lang="he-IL"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 מותר לקחת את הסכין גם אם המצלמה תזוז, והדבר נחשב טלטול מן הצד. מותר להזיז את הכסף באמצעות מגב מפני שזה טלטול מן הצד.</a:t>
            </a:r>
          </a:p>
        </p:txBody>
      </p:sp>
      <p:pic>
        <p:nvPicPr>
          <p:cNvPr id="4" name="תמונה 3" descr="th (8).jpg"/>
          <p:cNvPicPr>
            <a:picLocks noChangeAspect="1"/>
          </p:cNvPicPr>
          <p:nvPr/>
        </p:nvPicPr>
        <p:blipFill>
          <a:blip r:embed="rId3">
            <a:clrChange>
              <a:clrFrom>
                <a:srgbClr val="FDFDFD"/>
              </a:clrFrom>
              <a:clrTo>
                <a:srgbClr val="FDFDFD">
                  <a:alpha val="0"/>
                </a:srgbClr>
              </a:clrTo>
            </a:clrChange>
          </a:blip>
          <a:stretch>
            <a:fillRect/>
          </a:stretch>
        </p:blipFill>
        <p:spPr>
          <a:xfrm rot="3604659">
            <a:off x="317081" y="4855399"/>
            <a:ext cx="1508911" cy="2008738"/>
          </a:xfrm>
          <a:prstGeom prst="rect">
            <a:avLst/>
          </a:prstGeom>
        </p:spPr>
      </p:pic>
      <p:pic>
        <p:nvPicPr>
          <p:cNvPr id="6" name="תמונה 5" descr="th (12).jpg"/>
          <p:cNvPicPr>
            <a:picLocks noChangeAspect="1"/>
          </p:cNvPicPr>
          <p:nvPr/>
        </p:nvPicPr>
        <p:blipFill>
          <a:blip r:embed="rId4">
            <a:clrChange>
              <a:clrFrom>
                <a:srgbClr val="FFFFFF"/>
              </a:clrFrom>
              <a:clrTo>
                <a:srgbClr val="FFFFFF">
                  <a:alpha val="0"/>
                </a:srgbClr>
              </a:clrTo>
            </a:clrChange>
          </a:blip>
          <a:stretch>
            <a:fillRect/>
          </a:stretch>
        </p:blipFill>
        <p:spPr>
          <a:xfrm>
            <a:off x="4499992" y="4886331"/>
            <a:ext cx="1714492" cy="1714492"/>
          </a:xfrm>
          <a:prstGeom prst="rect">
            <a:avLst/>
          </a:prstGeom>
        </p:spPr>
      </p:pic>
      <p:pic>
        <p:nvPicPr>
          <p:cNvPr id="8" name="תמונה 7"/>
          <p:cNvPicPr>
            <a:picLocks noChangeAspect="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rot="16200000">
            <a:off x="5811466" y="5350950"/>
            <a:ext cx="1928826" cy="1181405"/>
          </a:xfrm>
          <a:prstGeom prst="rect">
            <a:avLst/>
          </a:prstGeom>
        </p:spPr>
      </p:pic>
      <p:pic>
        <p:nvPicPr>
          <p:cNvPr id="2050" name="Picture 2" descr="תוצאת תמונה עבור מטבעות"/>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35696" y="5931917"/>
            <a:ext cx="1029145" cy="6818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250" autoRev="1" fill="hold">
                                          <p:stCondLst>
                                            <p:cond delay="0"/>
                                          </p:stCondLst>
                                        </p:cTn>
                                        <p:tgtEl>
                                          <p:spTgt spid="2"/>
                                        </p:tgtEl>
                                        <p:attrNameLst>
                                          <p:attrName>ppt_w</p:attrName>
                                        </p:attrNameLst>
                                      </p:cBhvr>
                                    </p:anim>
                                    <p:anim by="(#ppt_w*0.50)" calcmode="lin" valueType="num">
                                      <p:cBhvr>
                                        <p:cTn id="8" dur="250" decel="50000" autoRev="1" fill="hold">
                                          <p:stCondLst>
                                            <p:cond delay="0"/>
                                          </p:stCondLst>
                                        </p:cTn>
                                        <p:tgtEl>
                                          <p:spTgt spid="2"/>
                                        </p:tgtEl>
                                        <p:attrNameLst>
                                          <p:attrName>ppt_x</p:attrName>
                                        </p:attrNameLst>
                                      </p:cBhvr>
                                    </p:anim>
                                    <p:anim from="(-#ppt_h/2)" to="(#ppt_y)" calcmode="lin" valueType="num">
                                      <p:cBhvr>
                                        <p:cTn id="9" dur="500" fill="hold">
                                          <p:stCondLst>
                                            <p:cond delay="0"/>
                                          </p:stCondLst>
                                        </p:cTn>
                                        <p:tgtEl>
                                          <p:spTgt spid="2"/>
                                        </p:tgtEl>
                                        <p:attrNameLst>
                                          <p:attrName>ppt_y</p:attrName>
                                        </p:attrNameLst>
                                      </p:cBhvr>
                                    </p:anim>
                                    <p:animRot by="21600000">
                                      <p:cBhvr>
                                        <p:cTn id="10" dur="500" fill="hold">
                                          <p:stCondLst>
                                            <p:cond delay="0"/>
                                          </p:stCondLst>
                                        </p:cTn>
                                        <p:tgtEl>
                                          <p:spTgt spid="2"/>
                                        </p:tgtEl>
                                        <p:attrNameLst>
                                          <p:attrName>r</p:attrName>
                                        </p:attrNameLst>
                                      </p:cBhvr>
                                    </p:animRot>
                                  </p:childTnLst>
                                </p:cTn>
                              </p:par>
                            </p:childTnLst>
                          </p:cTn>
                        </p:par>
                        <p:par>
                          <p:cTn id="11" fill="hold">
                            <p:stCondLst>
                              <p:cond delay="1100"/>
                            </p:stCondLst>
                            <p:childTnLst>
                              <p:par>
                                <p:cTn id="12" presetID="7" presetClass="entr" presetSubtype="4" fill="hold" nodeType="afterEffect">
                                  <p:stCondLst>
                                    <p:cond delay="0"/>
                                  </p:stCondLst>
                                  <p:iterate type="lt">
                                    <p:tmPct val="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6" fill="hold">
                            <p:stCondLst>
                              <p:cond delay="1600"/>
                            </p:stCondLst>
                            <p:childTnLst>
                              <p:par>
                                <p:cTn id="17" presetID="7" presetClass="entr" presetSubtype="4" fill="hold" nodeType="afterEffect">
                                  <p:stCondLst>
                                    <p:cond delay="0"/>
                                  </p:stCondLst>
                                  <p:iterate type="lt">
                                    <p:tmPct val="0"/>
                                  </p:iterate>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21" fill="hold">
                            <p:stCondLst>
                              <p:cond delay="2100"/>
                            </p:stCondLst>
                            <p:childTnLst>
                              <p:par>
                                <p:cTn id="22" presetID="8" presetClass="emph" presetSubtype="0" fill="hold" nodeType="afterEffect">
                                  <p:stCondLst>
                                    <p:cond delay="0"/>
                                  </p:stCondLst>
                                  <p:childTnLst>
                                    <p:animRot by="-5400000">
                                      <p:cBhvr>
                                        <p:cTn id="23" dur="2000" fill="hold"/>
                                        <p:tgtEl>
                                          <p:spTgt spid="4"/>
                                        </p:tgtEl>
                                        <p:attrNameLst>
                                          <p:attrName>r</p:attrName>
                                        </p:attrNameLst>
                                      </p:cBhvr>
                                    </p:animRot>
                                  </p:childTnLst>
                                </p:cTn>
                              </p:par>
                            </p:childTnLst>
                          </p:cTn>
                        </p:par>
                        <p:par>
                          <p:cTn id="24" fill="hold">
                            <p:stCondLst>
                              <p:cond delay="4100"/>
                            </p:stCondLst>
                            <p:childTnLst>
                              <p:par>
                                <p:cTn id="25" presetID="0" presetClass="path" presetSubtype="0" accel="50000" decel="50000" fill="hold" nodeType="afterEffect">
                                  <p:stCondLst>
                                    <p:cond delay="0"/>
                                  </p:stCondLst>
                                  <p:childTnLst>
                                    <p:animMotion origin="layout" path="M 0.05886 0.01644 L 0.05886 0.01644 C 0.06702 0.01088 0.07605 0.00718 0.08334 -3.33333E-6 C 0.08559 -0.00231 0.08803 -0.00463 0.09028 -0.00717 C 0.09393 -0.01088 0.09723 -0.01504 0.10087 -0.01875 C 0.10261 -0.0206 0.10417 -0.02245 0.10608 -0.02338 C 0.10834 -0.02477 0.11077 -0.025 0.1132 -0.02569 C 0.11494 -0.02824 0.11684 -0.03032 0.11841 -0.03287 C 0.12101 -0.03727 0.1224 -0.04282 0.12553 -0.04676 C 0.12726 -0.0493 0.12917 -0.05115 0.13073 -0.05393 C 0.13282 -0.0574 0.13386 -0.06203 0.13594 -0.06551 C 0.14028 -0.07291 0.14462 -0.07662 0.15 -0.08194 C 0.15053 -0.08426 0.15053 -0.08727 0.15174 -0.08889 C 0.15365 -0.09143 0.1566 -0.09189 0.15886 -0.09375 C 0.16129 -0.09583 0.16355 -0.09814 0.1658 -0.10069 C 0.16702 -0.10208 0.16806 -0.10393 0.16928 -0.10532 C 0.17275 -0.10879 0.17639 -0.11157 0.17987 -0.11481 C 0.18507 -0.11944 0.18594 -0.1206 0.19219 -0.12407 C 0.19375 -0.125 0.19566 -0.12569 0.1974 -0.12639 C 0.2033 -0.1324 0.20643 -0.13588 0.2132 -0.14051 C 0.21476 -0.14166 0.21684 -0.14166 0.21841 -0.14282 C 0.22553 -0.14745 0.22813 -0.15231 0.23594 -0.15439 C 0.24115 -0.15602 0.24653 -0.15602 0.25174 -0.15694 C 0.25469 -0.1581 0.26129 -0.16134 0.26407 -0.16157 C 0.28091 -0.16296 0.29792 -0.16273 0.31494 -0.16389 C 0.32379 -0.16435 0.33247 -0.16551 0.34132 -0.1662 C 0.3625 -0.17176 0.35643 -0.17083 0.39393 -0.17083 L 0.58681 -0.16852 C 0.59914 -0.16782 0.61146 -0.16759 0.62379 -0.1662 C 0.62553 -0.16597 0.62709 -0.16435 0.629 -0.16389 C 0.63247 -0.16273 0.63594 -0.16227 0.63959 -0.16157 C 0.64132 -0.16064 0.64323 -0.16064 0.6448 -0.15926 L 0.65886 -0.14051 C 0.66059 -0.13819 0.66164 -0.13449 0.66407 -0.13333 L 0.66928 -0.13102 C 0.68212 -0.11967 0.66702 -0.13495 0.67813 -0.11713 C 0.67952 -0.11481 0.68178 -0.11412 0.68334 -0.11227 C 0.68594 -0.10949 0.68733 -0.10463 0.69046 -0.10301 C 0.70799 -0.09375 0.69115 -0.10208 0.70625 -0.09606 C 0.70973 -0.09467 0.7132 -0.09282 0.71667 -0.09143 C 0.71841 -0.09051 0.72014 -0.08912 0.72205 -0.08889 L 0.82553 -0.08426 C 0.82848 -0.08356 0.83143 -0.08287 0.83421 -0.08194 C 0.83612 -0.08125 0.83768 -0.08032 0.83959 -0.07963 C 0.84184 -0.0787 0.84428 -0.07824 0.84653 -0.07731 C 0.84827 -0.07662 0.85 -0.07569 0.85174 -0.075 C 0.85417 -0.07407 0.85643 -0.07338 0.85886 -0.07268 C 0.86059 -0.07199 0.86407 -0.07037 0.86407 -0.07037 L 0.87119 -0.07037 " pathEditMode="relative" ptsTypes="AAAAAAAAAAAAAAAAAAAAAAAAAAAAAAAAAAAAAAAAAAAAAAAAA">
                                      <p:cBhvr>
                                        <p:cTn id="26" dur="2000" fill="hold"/>
                                        <p:tgtEl>
                                          <p:spTgt spid="2050"/>
                                        </p:tgtEl>
                                        <p:attrNameLst>
                                          <p:attrName>ppt_x</p:attrName>
                                          <p:attrName>ppt_y</p:attrName>
                                        </p:attrNameLst>
                                      </p:cBhvr>
                                    </p:animMotion>
                                  </p:childTnLst>
                                </p:cTn>
                              </p:par>
                            </p:childTnLst>
                          </p:cTn>
                        </p:par>
                        <p:par>
                          <p:cTn id="27" fill="hold">
                            <p:stCondLst>
                              <p:cond delay="6100"/>
                            </p:stCondLst>
                            <p:childTnLst>
                              <p:par>
                                <p:cTn id="28" presetID="8" presetClass="emph" presetSubtype="0" fill="hold" nodeType="afterEffect">
                                  <p:stCondLst>
                                    <p:cond delay="0"/>
                                  </p:stCondLst>
                                  <p:childTnLst>
                                    <p:animRot by="5400000">
                                      <p:cBhvr>
                                        <p:cTn id="29" dur="2000" fill="hold"/>
                                        <p:tgtEl>
                                          <p:spTgt spid="8"/>
                                        </p:tgtEl>
                                        <p:attrNameLst>
                                          <p:attrName>r</p:attrName>
                                        </p:attrNameLst>
                                      </p:cBhvr>
                                    </p:animRot>
                                  </p:childTnLst>
                                </p:cTn>
                              </p:par>
                            </p:childTnLst>
                          </p:cTn>
                        </p:par>
                        <p:par>
                          <p:cTn id="30" fill="hold">
                            <p:stCondLst>
                              <p:cond delay="8100"/>
                            </p:stCondLst>
                            <p:childTnLst>
                              <p:par>
                                <p:cTn id="31" presetID="0" presetClass="path" presetSubtype="0" accel="50000" decel="50000" fill="hold" nodeType="afterEffect">
                                  <p:stCondLst>
                                    <p:cond delay="0"/>
                                  </p:stCondLst>
                                  <p:childTnLst>
                                    <p:animMotion origin="layout" path="M 0.00017 -4.81481E-6 L 0.00017 -4.81481E-6 C -0.0033 -0.00717 -0.00608 -0.01481 -0.01025 -0.02106 C -0.01146 -0.02291 -0.01407 -0.02199 -0.01545 -0.02361 C -0.01823 -0.02615 -0.02032 -0.02962 -0.02257 -0.03287 C -0.025 -0.03657 -0.02657 -0.04143 -0.02952 -0.04444 C -0.03438 -0.04953 -0.04028 -0.05208 -0.04532 -0.05625 C -0.08091 -0.08518 -0.0408 -0.05694 -0.07865 -0.07962 C -0.11545 -0.10162 -0.07865 -0.08657 -0.14184 -0.11481 C -0.18907 -0.13564 -0.16927 -0.13125 -0.19983 -0.13587 C -0.20382 -0.13819 -0.20782 -0.1412 -0.21198 -0.14282 C -0.21598 -0.14421 -0.22032 -0.14421 -0.22431 -0.14513 C -0.22674 -0.14583 -0.229 -0.14675 -0.23125 -0.14745 C -0.2349 -0.14837 -0.23837 -0.14884 -0.24184 -0.14976 C -0.25764 -0.15393 -0.23855 -0.15046 -0.26285 -0.15925 C -0.26684 -0.16064 -0.27118 -0.16087 -0.27518 -0.16157 C -0.29011 -0.16412 -0.2908 -0.16412 -0.30677 -0.1662 C -0.31146 -0.16851 -0.31598 -0.17199 -0.32084 -0.17314 C -0.32882 -0.17523 -0.33716 -0.17453 -0.34532 -0.17546 C -0.34896 -0.17592 -0.35243 -0.17708 -0.35591 -0.17777 L -0.50677 -0.17546 C -0.52205 -0.175 -0.53716 -0.17199 -0.55226 -0.17083 C -0.57101 -0.16967 -0.58959 -0.16921 -0.60834 -0.16851 C -0.61372 -0.16782 -0.61893 -0.16666 -0.62414 -0.1662 C -0.63351 -0.16527 -0.64341 -0.16782 -0.65226 -0.16388 C -0.65521 -0.1625 -0.65486 -0.15625 -0.65573 -0.15208 C -0.65712 -0.14606 -0.65816 -0.13958 -0.65921 -0.13333 C -0.6599 -0.13032 -0.66059 -0.12731 -0.66094 -0.12407 C -0.66164 -0.11875 -0.66233 -0.10879 -0.66459 -0.103 C -0.66667 -0.09722 -0.66823 -0.0956 -0.67153 -0.09143 C -0.67205 -0.08888 -0.6724 -0.08657 -0.67327 -0.08425 C -0.67535 -0.07893 -0.67605 -0.07824 -0.67865 -0.075 L -0.67865 -0.075 " pathEditMode="relative" ptsTypes="AAAAAAAAAAAAAAAAAAAAAAAAAAAAAAAAA">
                                      <p:cBhvr>
                                        <p:cTn id="32"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116632"/>
            <a:ext cx="7792040" cy="1468800"/>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טלטול מוקצה </a:t>
            </a:r>
            <a:b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b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שהגיע לידיו בהיתר</a:t>
            </a:r>
            <a:endParaRPr lang="he-IL"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endParaRPr>
          </a:p>
        </p:txBody>
      </p:sp>
      <p:sp>
        <p:nvSpPr>
          <p:cNvPr id="3" name="מציין מיקום טקסט 2"/>
          <p:cNvSpPr>
            <a:spLocks noGrp="1"/>
          </p:cNvSpPr>
          <p:nvPr>
            <p:ph type="body" idx="1"/>
          </p:nvPr>
        </p:nvSpPr>
        <p:spPr>
          <a:xfrm>
            <a:off x="1214414" y="1992536"/>
            <a:ext cx="7117178" cy="86040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lnSpc>
                <a:spcPts val="3900"/>
              </a:lnSpc>
            </a:pPr>
            <a:r>
              <a:rPr lang="he-IL"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5400">
                    <a:schemeClr val="accent2">
                      <a:satMod val="175000"/>
                      <a:alpha val="40000"/>
                    </a:schemeClr>
                  </a:glow>
                  <a:outerShdw blurRad="50800" dist="39000" dir="5460000" algn="tl">
                    <a:srgbClr val="000000">
                      <a:alpha val="38000"/>
                    </a:srgbClr>
                  </a:outerShdw>
                </a:effectLst>
              </a:rPr>
              <a:t>חפץ שהגיע לידי אדם במשך השבת בהיתר, כגון כלי שמלאכתו לאיסור שהשתמש בו לצורך גופו או מקומו וסיים את השימוש בו, אינו חייב לשומטו מיד, ומותר לטלטלו עד למקום שבו ירצה להניחו. </a:t>
            </a: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p:stCondLst>
                              <p:cond delay="2000"/>
                            </p:stCondLst>
                            <p:childTnLst>
                              <p:par>
                                <p:cTn id="12" presetID="15" presetClass="entr" presetSubtype="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331640" y="714356"/>
            <a:ext cx="7117178" cy="776877"/>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he-IL"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טלטול מוקצה </a:t>
            </a: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
            </a:r>
            <a:b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b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שהגיע </a:t>
            </a:r>
            <a:r>
              <a:rPr lang="he-IL"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לידיו </a:t>
            </a:r>
            <a:r>
              <a:rPr lang="he-I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2">
                      <a:satMod val="175000"/>
                      <a:alpha val="40000"/>
                    </a:schemeClr>
                  </a:glow>
                  <a:outerShdw blurRad="50800" dist="39000" dir="5460000" algn="tl">
                    <a:srgbClr val="000000">
                      <a:alpha val="38000"/>
                    </a:srgbClr>
                  </a:outerShdw>
                </a:effectLst>
              </a:rPr>
              <a:t>בהיתר - המשך</a:t>
            </a:r>
            <a:endParaRPr lang="he-IL" sz="4400" b="1" u="sng"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01600">
                  <a:schemeClr val="accent2">
                    <a:satMod val="175000"/>
                    <a:alpha val="40000"/>
                  </a:schemeClr>
                </a:glow>
                <a:outerShdw blurRad="50800" dist="39000" dir="5460000" algn="tl">
                  <a:srgbClr val="000000">
                    <a:alpha val="38000"/>
                  </a:srgbClr>
                </a:outerShdw>
              </a:effectLst>
            </a:endParaRPr>
          </a:p>
        </p:txBody>
      </p:sp>
      <p:sp>
        <p:nvSpPr>
          <p:cNvPr id="3" name="מציין מיקום טקסט 2"/>
          <p:cNvSpPr>
            <a:spLocks noGrp="1"/>
          </p:cNvSpPr>
          <p:nvPr>
            <p:ph type="body" idx="1"/>
          </p:nvPr>
        </p:nvSpPr>
        <p:spPr>
          <a:xfrm>
            <a:off x="1187624" y="1920528"/>
            <a:ext cx="7510501" cy="86040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r>
              <a:rPr lang="he-I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מוקצה </a:t>
            </a:r>
            <a:r>
              <a:rPr lang="he-IL"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שהגיע לידו </a:t>
            </a:r>
            <a:r>
              <a:rPr lang="he-I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בהיתר - לאחר שכבר הניחו מידו , חוזר </a:t>
            </a:r>
            <a:r>
              <a:rPr lang="he-IL"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אליו דין המוקצה, </a:t>
            </a:r>
            <a:r>
              <a:rPr lang="he-I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ולא </a:t>
            </a:r>
            <a:r>
              <a:rPr lang="he-IL"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יטלטל אותו </a:t>
            </a:r>
            <a:r>
              <a:rPr lang="he-I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עוד. </a:t>
            </a:r>
          </a:p>
          <a:p>
            <a:pPr algn="r">
              <a:spcBef>
                <a:spcPts val="1200"/>
              </a:spcBef>
            </a:pPr>
            <a:r>
              <a:rPr lang="he-I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אם הגיע אליו החפץ שלא בהיתר, כגון ששכח ונטלו, צריך </a:t>
            </a:r>
            <a:r>
              <a:rPr lang="he-IL" sz="32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לשומטו</a:t>
            </a:r>
            <a:r>
              <a:rPr lang="he-I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 מיד. </a:t>
            </a:r>
            <a:endParaRPr lang="he-IL" sz="3200" b="1" dirty="0">
              <a:ln w="11430"/>
              <a:solidFill>
                <a:schemeClr val="bg1"/>
              </a:solidFill>
              <a:effectLst>
                <a:glow rad="63500">
                  <a:schemeClr val="accent2">
                    <a:satMod val="175000"/>
                    <a:alpha val="40000"/>
                  </a:schemeClr>
                </a:glow>
                <a:outerShdw blurRad="50800" dist="39000" dir="5460000" algn="tl">
                  <a:srgbClr val="000000">
                    <a:alpha val="38000"/>
                  </a:srgbClr>
                </a:outerShdw>
              </a:effectLst>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1"/>
                                          </p:val>
                                        </p:tav>
                                        <p:tav tm="100000">
                                          <p:val>
                                            <p:strVal val="#ppt_x"/>
                                          </p:val>
                                        </p:tav>
                                      </p:tavLst>
                                    </p:anim>
                                    <p:anim calcmode="lin" valueType="num">
                                      <p:cBhvr>
                                        <p:cTn id="9" dur="5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1950"/>
                            </p:stCondLst>
                            <p:childTnLst>
                              <p:par>
                                <p:cTn id="11" presetID="20"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1000"/>
                                        <p:tgtEl>
                                          <p:spTgt spid="3">
                                            <p:txEl>
                                              <p:pRg st="0" end="0"/>
                                            </p:txEl>
                                          </p:spTgt>
                                        </p:tgtEl>
                                      </p:cBhvr>
                                    </p:animEffect>
                                  </p:childTnLst>
                                </p:cTn>
                              </p:par>
                            </p:childTnLst>
                          </p:cTn>
                        </p:par>
                        <p:par>
                          <p:cTn id="14" fill="hold">
                            <p:stCondLst>
                              <p:cond delay="2950"/>
                            </p:stCondLst>
                            <p:childTnLst>
                              <p:par>
                                <p:cTn id="15" presetID="20" presetClass="entr" presetSubtype="0"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edge">
                                      <p:cBhvr>
                                        <p:cTn id="17"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428728" y="500042"/>
            <a:ext cx="7117178" cy="562563"/>
          </a:xfrm>
        </p:spPr>
        <p:txBody>
          <a:bodyP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he-IL" sz="40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latin typeface="+mn-lt"/>
                <a:ea typeface="+mn-ea"/>
                <a:cs typeface="+mn-cs"/>
              </a:rPr>
              <a:t>"גרף של רעי"</a:t>
            </a:r>
          </a:p>
        </p:txBody>
      </p:sp>
      <p:sp>
        <p:nvSpPr>
          <p:cNvPr id="3" name="מציין מיקום טקסט 2"/>
          <p:cNvSpPr>
            <a:spLocks noGrp="1"/>
          </p:cNvSpPr>
          <p:nvPr>
            <p:ph type="body" idx="1"/>
          </p:nvPr>
        </p:nvSpPr>
        <p:spPr>
          <a:xfrm>
            <a:off x="0" y="1357574"/>
            <a:ext cx="8403030" cy="2503474"/>
          </a:xfrm>
        </p:spPr>
        <p:txBody>
          <a:bodyPr>
            <a:noAutofit/>
          </a:bodyPr>
          <a:lstStyle/>
          <a:p>
            <a:pPr algn="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למרות שפסולת מאכלים וכדומה  </a:t>
            </a:r>
          </a:p>
          <a:p>
            <a:pPr algn="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היא מוקצה מחמת גופו, </a:t>
            </a:r>
          </a:p>
          <a:p>
            <a:pPr algn="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התירו חכמים </a:t>
            </a:r>
            <a:r>
              <a:rPr lang="he-IL" sz="2800" b="1" dirty="0" smtClean="0">
                <a:ln w="19050">
                  <a:solidFill>
                    <a:schemeClr val="accent3"/>
                  </a:solidFill>
                  <a:prstDash val="solid"/>
                </a:ln>
                <a:solidFill>
                  <a:schemeClr val="accent3"/>
                </a:solidFill>
                <a:effectLst>
                  <a:outerShdw blurRad="50000" dist="50800" dir="7500000" algn="tl">
                    <a:srgbClr val="000000">
                      <a:shade val="5000"/>
                      <a:alpha val="35000"/>
                    </a:srgbClr>
                  </a:outerShdw>
                </a:effectLst>
              </a:rPr>
              <a:t>לטלטלה ולהוציאה</a:t>
            </a:r>
            <a:endPar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endParaRPr>
          </a:p>
          <a:p>
            <a:pPr algn="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מפני כבודו של האדם ושל השבת,</a:t>
            </a:r>
          </a:p>
          <a:p>
            <a:pPr algn="r"/>
            <a:r>
              <a:rPr lang="he-IL" sz="2800" b="1" dirty="0" smtClean="0">
                <a:ln w="19050">
                  <a:solidFill>
                    <a:schemeClr val="accent3"/>
                  </a:solidFill>
                  <a:prstDash val="solid"/>
                </a:ln>
                <a:solidFill>
                  <a:schemeClr val="accent3"/>
                </a:solidFill>
                <a:effectLst>
                  <a:outerShdw blurRad="50000" dist="50800" dir="7500000" algn="tl">
                    <a:srgbClr val="000000">
                      <a:shade val="5000"/>
                      <a:alpha val="35000"/>
                    </a:srgbClr>
                  </a:outerShdw>
                </a:effectLst>
              </a:rPr>
              <a:t>ומותר לטלטלה ללא </a:t>
            </a: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שינוי. </a:t>
            </a:r>
          </a:p>
        </p:txBody>
      </p:sp>
      <p:sp>
        <p:nvSpPr>
          <p:cNvPr id="4" name="מלבן 3"/>
          <p:cNvSpPr/>
          <p:nvPr/>
        </p:nvSpPr>
        <p:spPr>
          <a:xfrm>
            <a:off x="646085" y="2967335"/>
            <a:ext cx="18473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he-IL"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 name="תמונה 4" descr="th (10).jpg"/>
          <p:cNvPicPr>
            <a:picLocks noChangeAspect="1"/>
          </p:cNvPicPr>
          <p:nvPr/>
        </p:nvPicPr>
        <p:blipFill>
          <a:blip r:embed="rId3">
            <a:clrChange>
              <a:clrFrom>
                <a:srgbClr val="F5F6FB"/>
              </a:clrFrom>
              <a:clrTo>
                <a:srgbClr val="F5F6FB">
                  <a:alpha val="0"/>
                </a:srgbClr>
              </a:clrTo>
            </a:clrChange>
            <a:extLst>
              <a:ext uri="{BEBA8EAE-BF5A-486C-A8C5-ECC9F3942E4B}">
                <a14:imgProps xmlns:a14="http://schemas.microsoft.com/office/drawing/2010/main">
                  <a14:imgLayer r:embed="rId4">
                    <a14:imgEffect>
                      <a14:backgroundRemoval t="10000" b="90000" l="0" r="100000"/>
                    </a14:imgEffect>
                  </a14:imgLayer>
                </a14:imgProps>
              </a:ext>
            </a:extLst>
          </a:blip>
          <a:stretch>
            <a:fillRect/>
          </a:stretch>
        </p:blipFill>
        <p:spPr>
          <a:xfrm>
            <a:off x="3707904" y="4786322"/>
            <a:ext cx="2285984" cy="1714488"/>
          </a:xfrm>
          <a:prstGeom prst="rect">
            <a:avLst/>
          </a:prstGeom>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1900"/>
                            </p:stCondLst>
                            <p:childTnLst>
                              <p:par>
                                <p:cTn id="11" presetID="41" presetClass="entr" presetSubtype="0" fill="hold" nodeType="after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
                                            <p:txEl>
                                              <p:pRg st="0" end="0"/>
                                            </p:txEl>
                                          </p:spTgt>
                                        </p:tgtEl>
                                      </p:cBhvr>
                                    </p:animEffect>
                                  </p:childTnLst>
                                </p:cTn>
                              </p:par>
                            </p:childTnLst>
                          </p:cTn>
                        </p:par>
                        <p:par>
                          <p:cTn id="18" fill="hold">
                            <p:stCondLst>
                              <p:cond delay="3500"/>
                            </p:stCondLst>
                            <p:childTnLst>
                              <p:par>
                                <p:cTn id="19" presetID="41" presetClass="entr" presetSubtype="0" fill="hold" nodeType="after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1" end="1"/>
                                            </p:txEl>
                                          </p:spTgt>
                                        </p:tgtEl>
                                      </p:cBhvr>
                                    </p:animEffect>
                                  </p:childTnLst>
                                </p:cTn>
                              </p:par>
                            </p:childTnLst>
                          </p:cTn>
                        </p:par>
                        <p:par>
                          <p:cTn id="26" fill="hold">
                            <p:stCondLst>
                              <p:cond delay="48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1"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
                                            <p:txEl>
                                              <p:pRg st="2" end="2"/>
                                            </p:txEl>
                                          </p:spTgt>
                                        </p:tgtEl>
                                      </p:cBhvr>
                                    </p:animEffect>
                                  </p:childTnLst>
                                </p:cTn>
                              </p:par>
                            </p:childTnLst>
                          </p:cTn>
                        </p:par>
                        <p:par>
                          <p:cTn id="34" fill="hold">
                            <p:stCondLst>
                              <p:cond delay="64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p:cTn id="37"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9"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
                                            <p:txEl>
                                              <p:pRg st="3" end="3"/>
                                            </p:txEl>
                                          </p:spTgt>
                                        </p:tgtEl>
                                      </p:cBhvr>
                                    </p:animEffect>
                                  </p:childTnLst>
                                </p:cTn>
                              </p:par>
                            </p:childTnLst>
                          </p:cTn>
                        </p:par>
                        <p:par>
                          <p:cTn id="42" fill="hold">
                            <p:stCondLst>
                              <p:cond delay="8050"/>
                            </p:stCondLst>
                            <p:childTnLst>
                              <p:par>
                                <p:cTn id="43" presetID="41" presetClass="entr" presetSubtype="0" fill="hold" nodeType="afterEffect">
                                  <p:stCondLst>
                                    <p:cond delay="0"/>
                                  </p:stCondLst>
                                  <p:iterate type="lt">
                                    <p:tmPct val="10000"/>
                                  </p:iterate>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p:cTn id="45"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7"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3">
                                            <p:txEl>
                                              <p:pRg st="4" end="4"/>
                                            </p:txEl>
                                          </p:spTgt>
                                        </p:tgtEl>
                                      </p:cBhvr>
                                    </p:animEffect>
                                  </p:childTnLst>
                                </p:cTn>
                              </p:par>
                            </p:childTnLst>
                          </p:cTn>
                        </p:par>
                        <p:par>
                          <p:cTn id="50" fill="hold">
                            <p:stCondLst>
                              <p:cond delay="9500"/>
                            </p:stCondLst>
                            <p:childTnLst>
                              <p:par>
                                <p:cTn id="51" presetID="5" presetClass="entr" presetSubtype="5"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checkerboard(down)">
                                      <p:cBhvr>
                                        <p:cTn id="5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214414" y="500042"/>
            <a:ext cx="7117178" cy="705439"/>
          </a:xfrm>
        </p:spPr>
        <p:txBody>
          <a:bodyPr/>
          <a:lstStyle/>
          <a:p>
            <a:pPr algn="ctr"/>
            <a:r>
              <a:rPr lang="he-IL" sz="4000" b="1" dirty="0" smtClean="0">
                <a:ln w="19050">
                  <a:solidFill>
                    <a:schemeClr val="accent3"/>
                  </a:solidFill>
                  <a:prstDash val="solid"/>
                </a:ln>
                <a:solidFill>
                  <a:schemeClr val="accent3"/>
                </a:solidFill>
                <a:effectLst>
                  <a:outerShdw blurRad="50000" dist="50800" dir="7500000" algn="tl">
                    <a:srgbClr val="000000">
                      <a:shade val="5000"/>
                      <a:alpha val="35000"/>
                    </a:srgbClr>
                  </a:outerShdw>
                </a:effectLst>
                <a:latin typeface="+mn-lt"/>
                <a:ea typeface="+mn-ea"/>
                <a:cs typeface="+mn-cs"/>
              </a:rPr>
              <a:t>גרף </a:t>
            </a:r>
            <a:r>
              <a:rPr lang="he-IL" sz="40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latin typeface="+mn-lt"/>
                <a:ea typeface="+mn-ea"/>
                <a:cs typeface="+mn-cs"/>
              </a:rPr>
              <a:t>של רעי - המשך</a:t>
            </a:r>
          </a:p>
        </p:txBody>
      </p:sp>
      <p:sp>
        <p:nvSpPr>
          <p:cNvPr id="3" name="מציין מיקום טקסט 2"/>
          <p:cNvSpPr>
            <a:spLocks noGrp="1"/>
          </p:cNvSpPr>
          <p:nvPr>
            <p:ph type="body" idx="1"/>
          </p:nvPr>
        </p:nvSpPr>
        <p:spPr>
          <a:xfrm>
            <a:off x="1071538" y="1643050"/>
            <a:ext cx="7117178" cy="860400"/>
          </a:xfrm>
        </p:spPr>
        <p:txBody>
          <a:bodyPr>
            <a:noAutofit/>
          </a:bodyPr>
          <a:lstStyle/>
          <a:p>
            <a:pPr algn="r">
              <a:spcBef>
                <a:spcPct val="0"/>
              </a:spcBef>
            </a:pP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כל </a:t>
            </a:r>
            <a:r>
              <a:rPr lang="he-IL" sz="2800" b="1" dirty="0" smtClean="0">
                <a:ln w="19050">
                  <a:solidFill>
                    <a:schemeClr val="accent3"/>
                  </a:solidFill>
                  <a:prstDash val="solid"/>
                </a:ln>
                <a:solidFill>
                  <a:schemeClr val="accent3"/>
                </a:solidFill>
                <a:effectLst>
                  <a:outerShdw blurRad="50000" dist="50800" dir="7500000" algn="tl">
                    <a:srgbClr val="000000">
                      <a:shade val="5000"/>
                      <a:alpha val="35000"/>
                    </a:srgbClr>
                  </a:outerShdw>
                </a:effectLst>
              </a:rPr>
              <a:t>זה </a:t>
            </a: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רק בתנאי שהפסולת מפריעה לאדם, ואם לא – אסור לטלטלה.</a:t>
            </a:r>
          </a:p>
          <a:p>
            <a:pPr algn="r">
              <a:spcBef>
                <a:spcPct val="0"/>
              </a:spcBef>
            </a:pPr>
            <a:r>
              <a:rPr lang="he-IL" sz="2800" b="1" dirty="0">
                <a:ln w="19050">
                  <a:solidFill>
                    <a:schemeClr val="accent3"/>
                  </a:solidFill>
                  <a:prstDash val="solid"/>
                </a:ln>
                <a:solidFill>
                  <a:schemeClr val="accent3"/>
                </a:solidFill>
                <a:effectLst>
                  <a:outerShdw blurRad="50000" dist="50800" dir="7500000" algn="tl">
                    <a:srgbClr val="000000">
                      <a:shade val="5000"/>
                      <a:alpha val="35000"/>
                    </a:srgbClr>
                  </a:outerShdw>
                </a:effectLst>
              </a:rPr>
              <a:t>דוגמאות לגרף של רעי: פסולת מאכלים, גופת חיה, אוכל מקולקל ועוד.</a:t>
            </a:r>
          </a:p>
        </p:txBody>
      </p:sp>
      <p:grpSp>
        <p:nvGrpSpPr>
          <p:cNvPr id="10" name="קבוצה 9"/>
          <p:cNvGrpSpPr/>
          <p:nvPr/>
        </p:nvGrpSpPr>
        <p:grpSpPr>
          <a:xfrm>
            <a:off x="4640725" y="4273004"/>
            <a:ext cx="3023938" cy="2215590"/>
            <a:chOff x="5009035" y="4728405"/>
            <a:chExt cx="3023938" cy="2215590"/>
          </a:xfrm>
        </p:grpSpPr>
        <p:pic>
          <p:nvPicPr>
            <p:cNvPr id="7" name="תמונה 6"/>
            <p:cNvPicPr>
              <a:picLocks noChangeAspect="1"/>
            </p:cNvPicPr>
            <p:nvPr/>
          </p:nvPicPr>
          <p:blipFill>
            <a:blip r:embed="rId3">
              <a:extLst>
                <a:ext uri="{BEBA8EAE-BF5A-486C-A8C5-ECC9F3942E4B}">
                  <a14:imgProps xmlns:a14="http://schemas.microsoft.com/office/drawing/2010/main">
                    <a14:imgLayer r:embed="rId4">
                      <a14:imgEffect>
                        <a14:backgroundRemoval t="9524" b="100000" l="9913" r="100000"/>
                      </a14:imgEffect>
                    </a14:imgLayer>
                  </a14:imgProps>
                </a:ext>
              </a:extLst>
            </a:blip>
            <a:stretch>
              <a:fillRect/>
            </a:stretch>
          </p:blipFill>
          <p:spPr>
            <a:xfrm>
              <a:off x="5082737" y="4728405"/>
              <a:ext cx="2305845" cy="988219"/>
            </a:xfrm>
            <a:prstGeom prst="rect">
              <a:avLst/>
            </a:prstGeom>
          </p:spPr>
        </p:pic>
        <p:pic>
          <p:nvPicPr>
            <p:cNvPr id="5" name="תמונה 4"/>
            <p:cNvPicPr>
              <a:picLocks noChangeAspect="1"/>
            </p:cNvPicPr>
            <p:nvPr/>
          </p:nvPicPr>
          <p:blipFill>
            <a:blip r:embed="rId5">
              <a:clrChange>
                <a:clrFrom>
                  <a:srgbClr val="F3F7FF"/>
                </a:clrFrom>
                <a:clrTo>
                  <a:srgbClr val="F3F7FF">
                    <a:alpha val="0"/>
                  </a:srgbClr>
                </a:clrTo>
              </a:clrChange>
              <a:extLst>
                <a:ext uri="{BEBA8EAE-BF5A-486C-A8C5-ECC9F3942E4B}">
                  <a14:imgProps xmlns:a14="http://schemas.microsoft.com/office/drawing/2010/main">
                    <a14:imgLayer r:embed="rId6">
                      <a14:imgEffect>
                        <a14:backgroundRemoval t="0" b="100000" l="0" r="100000"/>
                      </a14:imgEffect>
                    </a14:imgLayer>
                  </a14:imgProps>
                </a:ext>
              </a:extLst>
            </a:blip>
            <a:stretch>
              <a:fillRect/>
            </a:stretch>
          </p:blipFill>
          <p:spPr>
            <a:xfrm rot="10800000">
              <a:off x="5009035" y="5581920"/>
              <a:ext cx="2057400" cy="1362075"/>
            </a:xfrm>
            <a:prstGeom prst="rect">
              <a:avLst/>
            </a:prstGeom>
          </p:spPr>
        </p:pic>
        <p:pic>
          <p:nvPicPr>
            <p:cNvPr id="8" name="תמונה 7"/>
            <p:cNvPicPr>
              <a:picLocks noChangeAspect="1"/>
            </p:cNvPicPr>
            <p:nvPr/>
          </p:nvPicPr>
          <p:blipFill>
            <a:blip r:embed="rId7">
              <a:clrChange>
                <a:clrFrom>
                  <a:srgbClr val="FFFEFA"/>
                </a:clrFrom>
                <a:clrTo>
                  <a:srgbClr val="FFFEFA">
                    <a:alpha val="0"/>
                  </a:srgbClr>
                </a:clrTo>
              </a:clrChange>
              <a:extLst>
                <a:ext uri="{BEBA8EAE-BF5A-486C-A8C5-ECC9F3942E4B}">
                  <a14:imgProps xmlns:a14="http://schemas.microsoft.com/office/drawing/2010/main">
                    <a14:imgLayer r:embed="rId8">
                      <a14:imgEffect>
                        <a14:backgroundRemoval t="0" b="100000" l="0" r="100000"/>
                      </a14:imgEffect>
                    </a14:imgLayer>
                  </a14:imgProps>
                </a:ext>
              </a:extLst>
            </a:blip>
            <a:stretch>
              <a:fillRect/>
            </a:stretch>
          </p:blipFill>
          <p:spPr>
            <a:xfrm>
              <a:off x="6325547" y="5061555"/>
              <a:ext cx="1707426" cy="1435632"/>
            </a:xfrm>
            <a:prstGeom prst="rect">
              <a:avLst/>
            </a:prstGeom>
          </p:spPr>
        </p:pic>
        <p:pic>
          <p:nvPicPr>
            <p:cNvPr id="9" name="תמונה 8"/>
            <p:cNvPicPr>
              <a:picLocks noChangeAspect="1"/>
            </p:cNvPicPr>
            <p:nvPr/>
          </p:nvPicPr>
          <p:blipFill>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backgroundRemoval t="9744" b="100000" l="0" r="100000"/>
                      </a14:imgEffect>
                    </a14:imgLayer>
                  </a14:imgProps>
                </a:ext>
              </a:extLst>
            </a:blip>
            <a:stretch>
              <a:fillRect/>
            </a:stretch>
          </p:blipFill>
          <p:spPr>
            <a:xfrm>
              <a:off x="5062511" y="4972257"/>
              <a:ext cx="1969709" cy="1488734"/>
            </a:xfrm>
            <a:prstGeom prst="rect">
              <a:avLst/>
            </a:prstGeom>
          </p:spPr>
        </p:pic>
      </p:gr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nodeType="after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anim calcmode="lin" valueType="num">
                                      <p:cBhvr>
                                        <p:cTn id="13" dur="5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4750"/>
                            </p:stCondLst>
                            <p:childTnLst>
                              <p:par>
                                <p:cTn id="16" presetID="40" presetClass="entr" presetSubtype="0" fill="hold" nodeType="afterEffect">
                                  <p:stCondLst>
                                    <p:cond delay="0"/>
                                  </p:stCondLst>
                                  <p:iterate type="lt">
                                    <p:tmPct val="10000"/>
                                  </p:iterate>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anim calcmode="lin" valueType="num">
                                      <p:cBhvr>
                                        <p:cTn id="19" dur="5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21" fill="hold">
                            <p:stCondLst>
                              <p:cond delay="78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14348" y="285728"/>
            <a:ext cx="7117178" cy="705439"/>
          </a:xfrm>
        </p:spPr>
        <p:txBody>
          <a:bodyPr/>
          <a:lstStyle/>
          <a:p>
            <a:pPr algn="ctr"/>
            <a:r>
              <a:rPr lang="he-IL" sz="4000" b="1" dirty="0" smtClean="0">
                <a:ln w="19050">
                  <a:solidFill>
                    <a:schemeClr val="accent3">
                      <a:lumMod val="75000"/>
                    </a:schemeClr>
                  </a:solidFill>
                  <a:prstDash val="solid"/>
                </a:ln>
                <a:solidFill>
                  <a:schemeClr val="accent3"/>
                </a:solidFill>
                <a:effectLst>
                  <a:outerShdw blurRad="50000" dist="50800" dir="7500000" algn="tl">
                    <a:srgbClr val="000000">
                      <a:shade val="5000"/>
                      <a:alpha val="35000"/>
                    </a:srgbClr>
                  </a:outerShdw>
                </a:effectLst>
                <a:latin typeface="+mn-lt"/>
                <a:ea typeface="+mn-ea"/>
                <a:cs typeface="+mn-cs"/>
              </a:rPr>
              <a:t>דין פח אשפה </a:t>
            </a:r>
            <a:endParaRPr lang="he-IL" sz="4000" b="1" dirty="0">
              <a:ln w="19050">
                <a:solidFill>
                  <a:schemeClr val="accent3">
                    <a:lumMod val="75000"/>
                  </a:schemeClr>
                </a:solidFill>
                <a:prstDash val="solid"/>
              </a:ln>
              <a:solidFill>
                <a:schemeClr val="accent3"/>
              </a:solidFill>
              <a:effectLst>
                <a:outerShdw blurRad="50000" dist="50800" dir="7500000" algn="tl">
                  <a:srgbClr val="000000">
                    <a:shade val="5000"/>
                    <a:alpha val="35000"/>
                  </a:srgbClr>
                </a:outerShdw>
              </a:effectLst>
              <a:latin typeface="+mn-lt"/>
              <a:ea typeface="+mn-ea"/>
              <a:cs typeface="+mn-cs"/>
            </a:endParaRPr>
          </a:p>
        </p:txBody>
      </p:sp>
      <p:sp>
        <p:nvSpPr>
          <p:cNvPr id="3" name="מציין מיקום טקסט 2"/>
          <p:cNvSpPr>
            <a:spLocks noGrp="1"/>
          </p:cNvSpPr>
          <p:nvPr>
            <p:ph type="body" idx="1"/>
          </p:nvPr>
        </p:nvSpPr>
        <p:spPr>
          <a:xfrm>
            <a:off x="857224" y="1071546"/>
            <a:ext cx="7117178" cy="860400"/>
          </a:xfrm>
        </p:spPr>
        <p:txBody>
          <a:bodyPr>
            <a:noAutofit/>
          </a:bodyPr>
          <a:lstStyle/>
          <a:p>
            <a:pPr algn="r">
              <a:spcBef>
                <a:spcPct val="0"/>
              </a:spcBef>
            </a:pPr>
            <a:r>
              <a:rPr lang="he-IL" sz="2800" b="1" dirty="0" smtClean="0">
                <a:ln w="19050">
                  <a:solidFill>
                    <a:schemeClr val="accent3"/>
                  </a:solidFill>
                  <a:prstDash val="solid"/>
                </a:ln>
                <a:solidFill>
                  <a:schemeClr val="accent3"/>
                </a:solidFill>
                <a:effectLst>
                  <a:outerShdw blurRad="50000" dist="50800" dir="7500000" algn="tl">
                    <a:srgbClr val="000000">
                      <a:shade val="5000"/>
                      <a:alpha val="35000"/>
                    </a:srgbClr>
                  </a:outerShdw>
                </a:effectLst>
              </a:rPr>
              <a:t>פח אשפה שבתוכו פסולת מאוסה  הינו מוקצה, כמו הפסולת שבתוכו, ואסור להזיזו. </a:t>
            </a:r>
          </a:p>
          <a:p>
            <a:pPr algn="r">
              <a:spcBef>
                <a:spcPct val="0"/>
              </a:spcBef>
            </a:pPr>
            <a:r>
              <a:rPr lang="he-IL" sz="2800" b="1" dirty="0" smtClean="0">
                <a:ln w="19050">
                  <a:solidFill>
                    <a:schemeClr val="accent3"/>
                  </a:solidFill>
                  <a:prstDash val="solid"/>
                </a:ln>
                <a:solidFill>
                  <a:schemeClr val="accent3"/>
                </a:solidFill>
                <a:effectLst>
                  <a:outerShdw blurRad="50000" dist="50800" dir="7500000" algn="tl">
                    <a:srgbClr val="000000">
                      <a:shade val="5000"/>
                      <a:alpha val="35000"/>
                    </a:srgbClr>
                  </a:outerShdw>
                </a:effectLst>
              </a:rPr>
              <a:t>אבל אם הפח מלא וגורם אי נעימות, מותר להוציא את האשפה אל הפח שברחוב, בתנאי שיש עירוב, ומותר גם להחזיר את הפח הריק הביתה.</a:t>
            </a:r>
          </a:p>
        </p:txBody>
      </p:sp>
      <p:grpSp>
        <p:nvGrpSpPr>
          <p:cNvPr id="6" name="קבוצה 5"/>
          <p:cNvGrpSpPr/>
          <p:nvPr/>
        </p:nvGrpSpPr>
        <p:grpSpPr>
          <a:xfrm>
            <a:off x="7212402" y="4532852"/>
            <a:ext cx="1524000" cy="2059971"/>
            <a:chOff x="7143768" y="4231300"/>
            <a:chExt cx="1524000" cy="2059971"/>
          </a:xfrm>
        </p:grpSpPr>
        <p:pic>
          <p:nvPicPr>
            <p:cNvPr id="7" name="תמונה 6" descr="th (5).jpg"/>
            <p:cNvPicPr>
              <a:picLocks noChangeAspect="1"/>
            </p:cNvPicPr>
            <p:nvPr/>
          </p:nvPicPr>
          <p:blipFill>
            <a:blip r:embed="rId3">
              <a:clrChange>
                <a:clrFrom>
                  <a:srgbClr val="FDFDFD"/>
                </a:clrFrom>
                <a:clrTo>
                  <a:srgbClr val="FDFDFD">
                    <a:alpha val="0"/>
                  </a:srgbClr>
                </a:clrTo>
              </a:clrChange>
            </a:blip>
            <a:stretch>
              <a:fillRect/>
            </a:stretch>
          </p:blipFill>
          <p:spPr>
            <a:xfrm>
              <a:off x="7143768" y="4643446"/>
              <a:ext cx="1524000" cy="1647825"/>
            </a:xfrm>
            <a:prstGeom prst="rect">
              <a:avLst/>
            </a:prstGeom>
          </p:spPr>
        </p:pic>
        <p:pic>
          <p:nvPicPr>
            <p:cNvPr id="8" name="Picture 2" descr="פח אשפה. &quot;רואים את הזבל מהחלון של הבית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rot="14359687">
              <a:off x="7405171" y="4195771"/>
              <a:ext cx="852709" cy="923768"/>
            </a:xfrm>
            <a:prstGeom prst="diagStripe">
              <a:avLst/>
            </a:prstGeom>
            <a:noFill/>
            <a:extLst>
              <a:ext uri="{909E8E84-426E-40DD-AFC4-6F175D3DCCD1}">
                <a14:hiddenFill xmlns:a14="http://schemas.microsoft.com/office/drawing/2010/main">
                  <a:solidFill>
                    <a:srgbClr val="FFFFFF"/>
                  </a:solidFill>
                </a14:hiddenFill>
              </a:ext>
            </a:extLst>
          </p:spPr>
        </p:pic>
        <p:pic>
          <p:nvPicPr>
            <p:cNvPr id="9" name="Picture 2" descr="פח אשפה. &quot;רואים את הזבל מהחלון של הבית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rot="1546235">
              <a:off x="7692369" y="4406690"/>
              <a:ext cx="852709" cy="923768"/>
            </a:xfrm>
            <a:prstGeom prst="diagStripe">
              <a:avLst/>
            </a:prstGeom>
            <a:noFill/>
            <a:extLst>
              <a:ext uri="{909E8E84-426E-40DD-AFC4-6F175D3DCCD1}">
                <a14:hiddenFill xmlns:a14="http://schemas.microsoft.com/office/drawing/2010/main">
                  <a:solidFill>
                    <a:srgbClr val="FFFFFF"/>
                  </a:solidFill>
                </a14:hiddenFill>
              </a:ext>
            </a:extLst>
          </p:spPr>
        </p:pic>
      </p:grpSp>
      <p:pic>
        <p:nvPicPr>
          <p:cNvPr id="10" name="תמונה 9"/>
          <p:cNvPicPr>
            <a:picLocks noChangeAspect="1"/>
          </p:cNvPicPr>
          <p:nvPr/>
        </p:nvPicPr>
        <p:blipFill>
          <a:blip r:embed="rId5">
            <a:extLst>
              <a:ext uri="{BEBA8EAE-BF5A-486C-A8C5-ECC9F3942E4B}">
                <a14:imgProps xmlns:a14="http://schemas.microsoft.com/office/drawing/2010/main">
                  <a14:imgLayer r:embed="rId6">
                    <a14:imgEffect>
                      <a14:backgroundRemoval t="0" b="100000" l="0" r="100000">
                        <a14:foregroundMark x1="66964" y1="94222" x2="66964" y2="94222"/>
                        <a14:foregroundMark x1="70982" y1="88000" x2="70982" y2="88000"/>
                        <a14:foregroundMark x1="16518" y1="90222" x2="15625" y2="80000"/>
                      </a14:backgroundRemoval>
                    </a14:imgEffect>
                  </a14:imgLayer>
                </a14:imgProps>
              </a:ext>
              <a:ext uri="{28A0092B-C50C-407E-A947-70E740481C1C}">
                <a14:useLocalDpi xmlns:a14="http://schemas.microsoft.com/office/drawing/2010/main" val="0"/>
              </a:ext>
            </a:extLst>
          </a:blip>
          <a:stretch>
            <a:fillRect/>
          </a:stretch>
        </p:blipFill>
        <p:spPr>
          <a:xfrm>
            <a:off x="-324544" y="4163097"/>
            <a:ext cx="2784439" cy="2796871"/>
          </a:xfrm>
          <a:prstGeom prst="rect">
            <a:avLst/>
          </a:prstGeom>
        </p:spPr>
      </p:pic>
      <p:pic>
        <p:nvPicPr>
          <p:cNvPr id="11" name="תמונה 10" descr="th (5).jpg"/>
          <p:cNvPicPr>
            <a:picLocks noChangeAspect="1"/>
          </p:cNvPicPr>
          <p:nvPr/>
        </p:nvPicPr>
        <p:blipFill>
          <a:blip r:embed="rId3">
            <a:clrChange>
              <a:clrFrom>
                <a:srgbClr val="FDFDFD"/>
              </a:clrFrom>
              <a:clrTo>
                <a:srgbClr val="FDFDFD">
                  <a:alpha val="0"/>
                </a:srgbClr>
              </a:clrTo>
            </a:clrChange>
          </a:blip>
          <a:stretch>
            <a:fillRect/>
          </a:stretch>
        </p:blipFill>
        <p:spPr>
          <a:xfrm>
            <a:off x="-2460961" y="4738926"/>
            <a:ext cx="1524000" cy="1647825"/>
          </a:xfrm>
          <a:prstGeom prst="rect">
            <a:avLst/>
          </a:prstGeom>
        </p:spPr>
      </p:pic>
      <p:pic>
        <p:nvPicPr>
          <p:cNvPr id="12" name="Picture 2" descr="D:\DOC\!\!\אתר חמדת ימים\כריכה חמדת ימים חלק ב'.jpg">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33812" y="5148309"/>
            <a:ext cx="887963" cy="125856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213732" y="6389137"/>
            <a:ext cx="2083334" cy="253916"/>
          </a:xfrm>
          <a:prstGeom prst="rect">
            <a:avLst/>
          </a:prstGeom>
          <a:noFill/>
        </p:spPr>
        <p:txBody>
          <a:bodyPr wrap="square" rtlCol="1">
            <a:spAutoFit/>
          </a:bodyPr>
          <a:lstStyle/>
          <a:p>
            <a:r>
              <a:rPr lang="en-US" sz="1050" dirty="0" smtClean="0">
                <a:hlinkClick r:id="rId7"/>
              </a:rPr>
              <a:t>www.hemdatyamim.022.co.il</a:t>
            </a:r>
            <a:endParaRPr lang="he-IL" sz="1050" dirty="0"/>
          </a:p>
        </p:txBody>
      </p:sp>
      <p:sp>
        <p:nvSpPr>
          <p:cNvPr id="14" name="TextBox 13">
            <a:hlinkClick r:id="rId9"/>
          </p:cNvPr>
          <p:cNvSpPr txBox="1"/>
          <p:nvPr/>
        </p:nvSpPr>
        <p:spPr>
          <a:xfrm>
            <a:off x="4390528" y="5963192"/>
            <a:ext cx="2701752" cy="646331"/>
          </a:xfrm>
          <a:prstGeom prst="rect">
            <a:avLst/>
          </a:prstGeom>
          <a:noFill/>
        </p:spPr>
        <p:txBody>
          <a:bodyPr wrap="square" rtlCol="1">
            <a:spAutoFit/>
          </a:bodyPr>
          <a:lstStyle/>
          <a:p>
            <a:r>
              <a:rPr lang="he-IL" dirty="0" smtClean="0">
                <a:solidFill>
                  <a:srgbClr val="92D050"/>
                </a:solidFill>
                <a:effectLst>
                  <a:glow rad="101600">
                    <a:schemeClr val="tx2">
                      <a:alpha val="40000"/>
                    </a:schemeClr>
                  </a:glow>
                </a:effectLst>
                <a:cs typeface="Agas" pitchFamily="2" charset="-79"/>
              </a:rPr>
              <a:t>מצגות וחומרי עזר נוספים</a:t>
            </a:r>
          </a:p>
          <a:p>
            <a:r>
              <a:rPr lang="he-IL" dirty="0" smtClean="0">
                <a:solidFill>
                  <a:srgbClr val="92D050"/>
                </a:solidFill>
                <a:effectLst>
                  <a:glow rad="101600">
                    <a:schemeClr val="tx2">
                      <a:alpha val="40000"/>
                    </a:schemeClr>
                  </a:glow>
                </a:effectLst>
                <a:cs typeface="Agas" pitchFamily="2" charset="-79"/>
              </a:rPr>
              <a:t>באתר חמדת ימים</a:t>
            </a:r>
            <a:endParaRPr lang="he-IL" dirty="0">
              <a:solidFill>
                <a:srgbClr val="92D050"/>
              </a:solidFill>
              <a:effectLst>
                <a:glow rad="101600">
                  <a:schemeClr val="tx2">
                    <a:alpha val="40000"/>
                  </a:schemeClr>
                </a:glow>
              </a:effectLst>
              <a:cs typeface="Agas" pitchFamily="2" charset="-79"/>
            </a:endParaRPr>
          </a:p>
        </p:txBody>
      </p:sp>
      <p:pic>
        <p:nvPicPr>
          <p:cNvPr id="15" name="Picture 3" descr="D:\DOC\!\אברהם אביחי\תיקיה חדשה (2)\open_icon_library-standard-0.11\open_icon_library-standard\icons\png\64x64\actions\go-previous-5.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51968" y="6180220"/>
            <a:ext cx="610242" cy="610242"/>
          </a:xfrm>
          <a:prstGeom prst="rect">
            <a:avLst/>
          </a:prstGeom>
          <a:noFill/>
          <a:effectLst>
            <a:reflection endPos="0" dist="50800" dir="5400000" sy="-100000" algn="bl" rotWithShape="0"/>
          </a:effectLst>
          <a:extLst>
            <a:ext uri="{909E8E84-426E-40DD-AFC4-6F175D3DCCD1}">
              <a14:hiddenFill xmlns:a14="http://schemas.microsoft.com/office/drawing/2010/main">
                <a:solidFill>
                  <a:srgbClr val="FFFFFF"/>
                </a:solidFill>
              </a14:hiddenFill>
            </a:ext>
          </a:extLst>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500"/>
                            </p:stCondLst>
                            <p:childTnLst>
                              <p:par>
                                <p:cTn id="13" presetID="39" presetClass="entr" presetSubtype="0" accel="10000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39" presetClass="entr" presetSubtype="0" accel="100000" fill="hold"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3"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4"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5"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7" presetClass="entr" presetSubtype="1"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0-#ppt_h/2"/>
                                          </p:val>
                                        </p:tav>
                                        <p:tav tm="100000">
                                          <p:val>
                                            <p:strVal val="#ppt_y"/>
                                          </p:val>
                                        </p:tav>
                                      </p:tavLst>
                                    </p:anim>
                                  </p:childTnLst>
                                </p:cTn>
                              </p:par>
                            </p:childTnLst>
                          </p:cTn>
                        </p:par>
                        <p:par>
                          <p:cTn id="31" fill="hold">
                            <p:stCondLst>
                              <p:cond delay="4000"/>
                            </p:stCondLst>
                            <p:childTnLst>
                              <p:par>
                                <p:cTn id="32" presetID="35" presetClass="path" presetSubtype="0" accel="50000" decel="50000" fill="hold" nodeType="afterEffect">
                                  <p:stCondLst>
                                    <p:cond delay="0"/>
                                  </p:stCondLst>
                                  <p:childTnLst>
                                    <p:animMotion origin="layout" path="M 8.33333E-7 -1.11111E-6 L -0.96302 -0.00023 " pathEditMode="relative" rAng="0" ptsTypes="AA">
                                      <p:cBhvr>
                                        <p:cTn id="33" dur="2000" fill="hold"/>
                                        <p:tgtEl>
                                          <p:spTgt spid="6"/>
                                        </p:tgtEl>
                                        <p:attrNameLst>
                                          <p:attrName>ppt_x</p:attrName>
                                          <p:attrName>ppt_y</p:attrName>
                                        </p:attrNameLst>
                                      </p:cBhvr>
                                      <p:rCtr x="-48160" y="-23"/>
                                    </p:animMotion>
                                  </p:childTnLst>
                                </p:cTn>
                              </p:par>
                            </p:childTnLst>
                          </p:cTn>
                        </p:par>
                        <p:par>
                          <p:cTn id="34" fill="hold">
                            <p:stCondLst>
                              <p:cond delay="6000"/>
                            </p:stCondLst>
                            <p:childTnLst>
                              <p:par>
                                <p:cTn id="35" presetID="63" presetClass="path" presetSubtype="0" accel="50000" decel="50000" fill="hold" nodeType="afterEffect">
                                  <p:stCondLst>
                                    <p:cond delay="0"/>
                                  </p:stCondLst>
                                  <p:childTnLst>
                                    <p:animMotion origin="layout" path="M 3.88889E-6 -1.11111E-6 L 1.02899 -0.03496 " pathEditMode="relative" rAng="0" ptsTypes="AA">
                                      <p:cBhvr>
                                        <p:cTn id="36" dur="2000" fill="hold"/>
                                        <p:tgtEl>
                                          <p:spTgt spid="11"/>
                                        </p:tgtEl>
                                        <p:attrNameLst>
                                          <p:attrName>ppt_x</p:attrName>
                                          <p:attrName>ppt_y</p:attrName>
                                        </p:attrNameLst>
                                      </p:cBhvr>
                                      <p:rCtr x="51215" y="-231"/>
                                    </p:animMotion>
                                  </p:childTnLst>
                                </p:cTn>
                              </p:par>
                              <p:par>
                                <p:cTn id="37" presetID="22" presetClass="entr" presetSubtype="4" fill="hold" grpId="0" nodeType="withEffect">
                                  <p:stCondLst>
                                    <p:cond delay="1000"/>
                                  </p:stCondLst>
                                  <p:childTnLst>
                                    <p:set>
                                      <p:cBhvr>
                                        <p:cTn id="38" dur="1" fill="hold">
                                          <p:stCondLst>
                                            <p:cond delay="0"/>
                                          </p:stCondLst>
                                        </p:cTn>
                                        <p:tgtEl>
                                          <p:spTgt spid="13"/>
                                        </p:tgtEl>
                                        <p:attrNameLst>
                                          <p:attrName>style.visibility</p:attrName>
                                        </p:attrNameLst>
                                      </p:cBhvr>
                                      <p:to>
                                        <p:strVal val="visible"/>
                                      </p:to>
                                    </p:set>
                                    <p:animEffect transition="in" filter="wipe(down)">
                                      <p:cBhvr>
                                        <p:cTn id="39" dur="500"/>
                                        <p:tgtEl>
                                          <p:spTgt spid="13"/>
                                        </p:tgtEl>
                                      </p:cBhvr>
                                    </p:animEffect>
                                  </p:childTnLst>
                                </p:cTn>
                              </p:par>
                              <p:par>
                                <p:cTn id="40" presetID="16" presetClass="entr" presetSubtype="37" fill="hold" nodeType="withEffect">
                                  <p:stCondLst>
                                    <p:cond delay="1000"/>
                                  </p:stCondLst>
                                  <p:childTnLst>
                                    <p:set>
                                      <p:cBhvr>
                                        <p:cTn id="41" dur="1" fill="hold">
                                          <p:stCondLst>
                                            <p:cond delay="0"/>
                                          </p:stCondLst>
                                        </p:cTn>
                                        <p:tgtEl>
                                          <p:spTgt spid="12"/>
                                        </p:tgtEl>
                                        <p:attrNameLst>
                                          <p:attrName>style.visibility</p:attrName>
                                        </p:attrNameLst>
                                      </p:cBhvr>
                                      <p:to>
                                        <p:strVal val="visible"/>
                                      </p:to>
                                    </p:set>
                                    <p:animEffect transition="in" filter="barn(outVertical)">
                                      <p:cBhvr>
                                        <p:cTn id="42" dur="500"/>
                                        <p:tgtEl>
                                          <p:spTgt spid="12"/>
                                        </p:tgtEl>
                                      </p:cBhvr>
                                    </p:animEffect>
                                  </p:childTnLst>
                                </p:cTn>
                              </p:par>
                            </p:childTnLst>
                          </p:cTn>
                        </p:par>
                        <p:par>
                          <p:cTn id="43" fill="hold">
                            <p:stCondLst>
                              <p:cond delay="8000"/>
                            </p:stCondLst>
                            <p:childTnLst>
                              <p:par>
                                <p:cTn id="44" presetID="14" presetClass="entr" presetSubtype="10" fill="hold" grpId="0" nodeType="afterEffect">
                                  <p:stCondLst>
                                    <p:cond delay="50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par>
                                <p:cTn id="47" presetID="55" presetClass="entr" presetSubtype="0" fill="hold" nodeType="withEffect">
                                  <p:stCondLst>
                                    <p:cond delay="50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strVal val="#ppt_w*0.70"/>
                                          </p:val>
                                        </p:tav>
                                        <p:tav tm="100000">
                                          <p:val>
                                            <p:strVal val="#ppt_w"/>
                                          </p:val>
                                        </p:tav>
                                      </p:tavLst>
                                    </p:anim>
                                    <p:anim calcmode="lin" valueType="num">
                                      <p:cBhvr>
                                        <p:cTn id="50" dur="500" fill="hold"/>
                                        <p:tgtEl>
                                          <p:spTgt spid="15"/>
                                        </p:tgtEl>
                                        <p:attrNameLst>
                                          <p:attrName>ppt_h</p:attrName>
                                        </p:attrNameLst>
                                      </p:cBhvr>
                                      <p:tavLst>
                                        <p:tav tm="0">
                                          <p:val>
                                            <p:strVal val="#ppt_h"/>
                                          </p:val>
                                        </p:tav>
                                        <p:tav tm="100000">
                                          <p:val>
                                            <p:strVal val="#ppt_h"/>
                                          </p:val>
                                        </p:tav>
                                      </p:tavLst>
                                    </p:anim>
                                    <p:animEffect transition="in" filter="fade">
                                      <p:cBhvr>
                                        <p:cTn id="51" dur="500"/>
                                        <p:tgtEl>
                                          <p:spTgt spid="15"/>
                                        </p:tgtEl>
                                      </p:cBhvr>
                                    </p:animEffect>
                                  </p:childTnLst>
                                </p:cTn>
                              </p:par>
                            </p:childTnLst>
                          </p:cTn>
                        </p:par>
                        <p:par>
                          <p:cTn id="52" fill="hold">
                            <p:stCondLst>
                              <p:cond delay="9000"/>
                            </p:stCondLst>
                            <p:childTnLst>
                              <p:par>
                                <p:cTn id="53" presetID="0" presetClass="path" presetSubtype="0" accel="50000" decel="50000" fill="hold" nodeType="afterEffect">
                                  <p:stCondLst>
                                    <p:cond delay="0"/>
                                  </p:stCondLst>
                                  <p:childTnLst>
                                    <p:animMotion origin="layout" path="M -3.05556E-6 -1.85185E-6 L -0.05208 0.00371 L -0.01267 0.00371 L -0.0592 0.00556 L -0.03524 0.00556 L -0.05781 0.00371 " pathEditMode="relative" rAng="0" ptsTypes="AAAAAA">
                                      <p:cBhvr>
                                        <p:cTn id="54" dur="3000" fill="hold"/>
                                        <p:tgtEl>
                                          <p:spTgt spid="15"/>
                                        </p:tgtEl>
                                        <p:attrNameLst>
                                          <p:attrName>ppt_x</p:attrName>
                                          <p:attrName>ppt_y</p:attrName>
                                        </p:attrNameLst>
                                      </p:cBhvr>
                                      <p:rCtr x="-2969" y="278"/>
                                    </p:animMotion>
                                  </p:childTnLst>
                                </p:cTn>
                              </p:par>
                              <p:par>
                                <p:cTn id="55" presetID="35" presetClass="path" presetSubtype="0" accel="50000" decel="50000" fill="hold" grpId="1" nodeType="withEffect">
                                  <p:stCondLst>
                                    <p:cond delay="100"/>
                                  </p:stCondLst>
                                  <p:childTnLst>
                                    <p:animMotion origin="layout" path="M 5.55556E-7 4.81481E-6 L -0.02344 0.00347 " pathEditMode="relative" rAng="0" ptsTypes="AA">
                                      <p:cBhvr>
                                        <p:cTn id="56" dur="3200" fill="hold"/>
                                        <p:tgtEl>
                                          <p:spTgt spid="14"/>
                                        </p:tgtEl>
                                        <p:attrNameLst>
                                          <p:attrName>ppt_x</p:attrName>
                                          <p:attrName>ppt_y</p:attrName>
                                        </p:attrNameLst>
                                      </p:cBhvr>
                                      <p:rCtr x="-1181" y="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P spid="14" grpId="0"/>
      <p:bldP spid="14" grpId="1"/>
    </p:bldLst>
  </p:timing>
</p:sld>
</file>

<file path=ppt/theme/theme1.xml><?xml version="1.0" encoding="utf-8"?>
<a:theme xmlns:a="http://schemas.openxmlformats.org/drawingml/2006/main" name="Summer_TP102499175">
  <a:themeElements>
    <a:clrScheme name="אזרחי">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Summer">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מטרו">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97000"/>
                <a:shade val="80000"/>
                <a:hueMod val="110000"/>
                <a:satMod val="120000"/>
              </a:schemeClr>
            </a:gs>
            <a:gs pos="100000">
              <a:schemeClr val="phClr">
                <a:shade val="60000"/>
                <a:hueMod val="40000"/>
                <a:satMod val="120000"/>
                <a:lumMod val="103000"/>
              </a:schemeClr>
            </a:gs>
          </a:gsLst>
          <a:lin ang="5400000" scaled="1"/>
        </a:gradFill>
        <a:gradFill rotWithShape="1">
          <a:gsLst>
            <a:gs pos="0">
              <a:schemeClr val="phClr">
                <a:tint val="97000"/>
                <a:shade val="80000"/>
                <a:hueMod val="110000"/>
                <a:satMod val="130000"/>
                <a:lumMod val="100000"/>
              </a:schemeClr>
            </a:gs>
            <a:gs pos="100000">
              <a:schemeClr val="phClr">
                <a:shade val="60000"/>
                <a:hueMod val="40000"/>
                <a:satMod val="120000"/>
                <a:lumMod val="103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TM01972873[[fn=קיץ]]</Template>
  <TotalTime>0</TotalTime>
  <Words>1417</Words>
  <Application>Microsoft Office PowerPoint</Application>
  <PresentationFormat>‫הצגה על המסך (4:3)</PresentationFormat>
  <Paragraphs>155</Paragraphs>
  <Slides>31</Slides>
  <Notes>26</Notes>
  <HiddenSlides>0</HiddenSlides>
  <MMClips>0</MMClips>
  <ScaleCrop>false</ScaleCrop>
  <HeadingPairs>
    <vt:vector size="6" baseType="variant">
      <vt:variant>
        <vt:lpstr>גופנים בשימוש</vt:lpstr>
      </vt:variant>
      <vt:variant>
        <vt:i4>10</vt:i4>
      </vt:variant>
      <vt:variant>
        <vt:lpstr>ערכת נושא</vt:lpstr>
      </vt:variant>
      <vt:variant>
        <vt:i4>1</vt:i4>
      </vt:variant>
      <vt:variant>
        <vt:lpstr>כותרות שקופיות</vt:lpstr>
      </vt:variant>
      <vt:variant>
        <vt:i4>31</vt:i4>
      </vt:variant>
    </vt:vector>
  </HeadingPairs>
  <TitlesOfParts>
    <vt:vector size="42" baseType="lpstr">
      <vt:lpstr>.David</vt:lpstr>
      <vt:lpstr>Agas</vt:lpstr>
      <vt:lpstr>Arial</vt:lpstr>
      <vt:lpstr>Calibri</vt:lpstr>
      <vt:lpstr>Courier New</vt:lpstr>
      <vt:lpstr>David</vt:lpstr>
      <vt:lpstr>Tahoma</vt:lpstr>
      <vt:lpstr>Trebuchet MS</vt:lpstr>
      <vt:lpstr>Verdana</vt:lpstr>
      <vt:lpstr>Wingdings 2</vt:lpstr>
      <vt:lpstr>Summer_TP102499175</vt:lpstr>
      <vt:lpstr>דיני מוקצה</vt:lpstr>
      <vt:lpstr>כלי שמלאכתו לאיסור</vt:lpstr>
      <vt:lpstr>טלטול כלי שמלאכתו לאיסור - לצורך מקומו</vt:lpstr>
      <vt:lpstr> טלטול כלי שמלאכתו לאיסור  לצורך מקומו (המשך)</vt:lpstr>
      <vt:lpstr>טלטול כלי שמלאכתו לאיסור - לצורך גופו</vt:lpstr>
      <vt:lpstr>איסור טלטול  לצורך המוקצה</vt:lpstr>
      <vt:lpstr>מוקצה מחמת חסרון כיס</vt:lpstr>
      <vt:lpstr>ייחוד מוקצה מחמת חסרון כיס לשימוש בשבת</vt:lpstr>
      <vt:lpstr>          מוקצה מחמת גופו </vt:lpstr>
      <vt:lpstr>מוקצה מחמת גופו - המשך</vt:lpstr>
      <vt:lpstr>ייחוד מוקצה מחמת גופו</vt:lpstr>
      <vt:lpstr>בסיס לדבר האסור</vt:lpstr>
      <vt:lpstr>בסיס לדבר האסור - תנאי ראשון</vt:lpstr>
      <vt:lpstr>בסיס לדבר האסור - תנאי שני</vt:lpstr>
      <vt:lpstr>בסיס לדבר האסור - תנאי שלישי </vt:lpstr>
      <vt:lpstr>בסיס לדבר האסור והמותר</vt:lpstr>
      <vt:lpstr>בסיס שמונח עליו  כלי שמלאכתו לאיסור</vt:lpstr>
      <vt:lpstr>    טלטול חפץ שמונח עליו מוקצה  האם מותר לטלטלו כשלא נהפך לבסיס לדבר האסור?</vt:lpstr>
      <vt:lpstr>מצגת של PowerPoint</vt:lpstr>
      <vt:lpstr>האם מגירה נחשבת בסיס?</vt:lpstr>
      <vt:lpstr>האם דלת נחשבת בסיס?</vt:lpstr>
      <vt:lpstr>    הרמת ילד שמחזיק מוקצה </vt:lpstr>
      <vt:lpstr>אחיזה בידו של קטן המחזיק מוקצה </vt:lpstr>
      <vt:lpstr>דיני טלטול מוקצה בשינוי</vt:lpstr>
      <vt:lpstr>1."טלטול בגופו"  -      הנקרא גם "טלטול כלאחר יד"  </vt:lpstr>
      <vt:lpstr>2. טלטול מן הצד:</vt:lpstr>
      <vt:lpstr>טלטול מוקצה  שהגיע לידיו בהיתר</vt:lpstr>
      <vt:lpstr>טלטול מוקצה  שהגיע לידיו בהיתר - המשך</vt:lpstr>
      <vt:lpstr>"גרף של רעי"</vt:lpstr>
      <vt:lpstr>גרף של רעי - המשך</vt:lpstr>
      <vt:lpstr>דין פח אשפה </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2016-06-08T12:13:39Z</dcterms:created>
  <dcterms:modified xsi:type="dcterms:W3CDTF">2016-06-08T12:14:37Z</dcterms:modified>
</cp:coreProperties>
</file>