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6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74" r:id="rId7"/>
    <p:sldId id="262" r:id="rId8"/>
    <p:sldId id="263" r:id="rId9"/>
    <p:sldId id="264" r:id="rId10"/>
    <p:sldId id="265" r:id="rId11"/>
    <p:sldId id="266" r:id="rId12"/>
    <p:sldId id="278" r:id="rId13"/>
    <p:sldId id="269" r:id="rId14"/>
    <p:sldId id="275" r:id="rId15"/>
    <p:sldId id="270" r:id="rId16"/>
    <p:sldId id="277" r:id="rId17"/>
    <p:sldId id="272" r:id="rId18"/>
    <p:sldId id="273" r:id="rId19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א.פ." initials="א.פ.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4F1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9110" autoAdjust="0"/>
    <p:restoredTop sz="94661" autoAdjust="0"/>
  </p:normalViewPr>
  <p:slideViewPr>
    <p:cSldViewPr>
      <p:cViewPr>
        <p:scale>
          <a:sx n="66" d="100"/>
          <a:sy n="66" d="100"/>
        </p:scale>
        <p:origin x="-828" y="-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-1158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5-12-02T21:37:02.453" idx="1">
    <p:pos x="5750" y="10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8AA4867-B92A-4DD9-9814-5A9BFAF08080}" type="datetimeFigureOut">
              <a:rPr lang="he-IL" smtClean="0"/>
              <a:t>ג'/ניסן/תשע"ו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FB6CF3D0-82DF-4FCD-9E4F-91D61CB6DBC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91978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21?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CF3D0-82DF-4FCD-9E4F-91D61CB6DBC1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873290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CF3D0-82DF-4FCD-9E4F-91D61CB6DBC1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03087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התמונות מסתירות את הכיתוב.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CF3D0-82DF-4FCD-9E4F-91D61CB6DBC1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141171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CF3D0-82DF-4FCD-9E4F-91D61CB6DBC1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970260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CF3D0-82DF-4FCD-9E4F-91D61CB6DBC1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856775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להקפיד,</a:t>
            </a:r>
            <a:r>
              <a:rPr lang="he-IL" baseline="0" dirty="0" smtClean="0"/>
              <a:t> כאן ובשקופיות אחרות, שהתמונות לא תסתרנה את הכיתוב.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CF3D0-82DF-4FCD-9E4F-91D61CB6DBC1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649298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יפה מאד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CF3D0-82DF-4FCD-9E4F-91D61CB6DBC1}" type="slidenum">
              <a:rPr lang="he-IL" smtClean="0"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818742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dirty="0" smtClean="0"/>
              <a:t>יפה מאד</a:t>
            </a: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CF3D0-82DF-4FCD-9E4F-91D61CB6DBC1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94060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CF3D0-82DF-4FCD-9E4F-91D61CB6DBC1}" type="slidenum">
              <a:rPr lang="he-IL" smtClean="0"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202626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CF3D0-82DF-4FCD-9E4F-91D61CB6DBC1}" type="slidenum">
              <a:rPr lang="he-IL" smtClean="0"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202626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CF3D0-82DF-4FCD-9E4F-91D61CB6DBC1}" type="slidenum">
              <a:rPr lang="he-IL" smtClean="0"/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341082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dirty="0" smtClean="0"/>
              <a:t>בלי: כתב השולחן ערוך:</a:t>
            </a: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CF3D0-82DF-4FCD-9E4F-91D61CB6DBC1}" type="slidenum">
              <a:rPr lang="he-IL" smtClean="0"/>
              <a:t>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672189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10444-107B-44B3-8628-36854B50A898}" type="datetimeFigureOut">
              <a:rPr lang="he-IL" smtClean="0"/>
              <a:t>ג'/ניסן/תשע"ו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52FF2-0C01-4E7E-9D86-61582D87F92C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10444-107B-44B3-8628-36854B50A898}" type="datetimeFigureOut">
              <a:rPr lang="he-IL" smtClean="0"/>
              <a:t>ג'/ניסן/תשע"ו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52FF2-0C01-4E7E-9D86-61582D87F92C}" type="slidenum">
              <a:rPr lang="he-IL" smtClean="0"/>
              <a:t>‹#›</a:t>
            </a:fld>
            <a:endParaRPr lang="he-IL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10444-107B-44B3-8628-36854B50A898}" type="datetimeFigureOut">
              <a:rPr lang="he-IL" smtClean="0"/>
              <a:t>ג'/ניסן/תשע"ו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52FF2-0C01-4E7E-9D86-61582D87F92C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10444-107B-44B3-8628-36854B50A898}" type="datetimeFigureOut">
              <a:rPr lang="he-IL" smtClean="0"/>
              <a:t>ג'/ניסן/תשע"ו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52FF2-0C01-4E7E-9D86-61582D87F92C}" type="slidenum">
              <a:rPr lang="he-IL" smtClean="0"/>
              <a:t>‹#›</a:t>
            </a:fld>
            <a:endParaRPr lang="he-IL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10444-107B-44B3-8628-36854B50A898}" type="datetimeFigureOut">
              <a:rPr lang="he-IL" smtClean="0"/>
              <a:t>ג'/ניסן/תשע"ו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52FF2-0C01-4E7E-9D86-61582D87F92C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10444-107B-44B3-8628-36854B50A898}" type="datetimeFigureOut">
              <a:rPr lang="he-IL" smtClean="0"/>
              <a:t>ג'/ניסן/תשע"ו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52FF2-0C01-4E7E-9D86-61582D87F92C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10444-107B-44B3-8628-36854B50A898}" type="datetimeFigureOut">
              <a:rPr lang="he-IL" smtClean="0"/>
              <a:t>ג'/ניסן/תשע"ו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52FF2-0C01-4E7E-9D86-61582D87F92C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10444-107B-44B3-8628-36854B50A898}" type="datetimeFigureOut">
              <a:rPr lang="he-IL" smtClean="0"/>
              <a:t>ג'/ניסן/תשע"ו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52FF2-0C01-4E7E-9D86-61582D87F92C}" type="slidenum">
              <a:rPr lang="he-IL" smtClean="0"/>
              <a:t>‹#›</a:t>
            </a:fld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10444-107B-44B3-8628-36854B50A898}" type="datetimeFigureOut">
              <a:rPr lang="he-IL" smtClean="0"/>
              <a:t>ג'/ניסן/תשע"ו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52FF2-0C01-4E7E-9D86-61582D87F92C}" type="slidenum">
              <a:rPr lang="he-IL" smtClean="0"/>
              <a:t>‹#›</a:t>
            </a:fld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dirty="0" smtClean="0"/>
              <a:t>לחץ על הסמל כדי להוסיף תמונה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10444-107B-44B3-8628-36854B50A898}" type="datetimeFigureOut">
              <a:rPr lang="he-IL" smtClean="0"/>
              <a:t>ג'/ניסן/תשע"ו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52FF2-0C01-4E7E-9D86-61582D87F92C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10444-107B-44B3-8628-36854B50A898}" type="datetimeFigureOut">
              <a:rPr lang="he-IL" smtClean="0"/>
              <a:t>ג'/ניסן/תשע"ו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52FF2-0C01-4E7E-9D86-61582D87F92C}" type="slidenum">
              <a:rPr lang="he-IL" smtClean="0"/>
              <a:t>‹#›</a:t>
            </a:fld>
            <a:endParaRPr lang="he-IL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DAE10444-107B-44B3-8628-36854B50A898}" type="datetimeFigureOut">
              <a:rPr lang="he-IL" smtClean="0"/>
              <a:t>ג'/ניסן/תשע"ו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73152FF2-0C01-4E7E-9D86-61582D87F92C}" type="slidenum">
              <a:rPr lang="he-IL" smtClean="0"/>
              <a:t>‹#›</a:t>
            </a:fld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74320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hemdatyamim.022.co.il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emdatyamim.022.co.il/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he-IL" sz="5400" dirty="0" smtClean="0"/>
              <a:t>מלאכת קוצר</a:t>
            </a:r>
            <a:endParaRPr lang="he-IL" sz="5400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he-IL" sz="2400" b="1" dirty="0" smtClean="0">
                <a:solidFill>
                  <a:schemeClr val="bg1"/>
                </a:solidFill>
              </a:rPr>
              <a:t>מגיש: </a:t>
            </a:r>
            <a:r>
              <a:rPr lang="he-IL" sz="2400" b="1" dirty="0" err="1" smtClean="0">
                <a:solidFill>
                  <a:schemeClr val="bg1"/>
                </a:solidFill>
              </a:rPr>
              <a:t>אלנתן</a:t>
            </a:r>
            <a:r>
              <a:rPr lang="he-IL" sz="2400" b="1" dirty="0" smtClean="0">
                <a:solidFill>
                  <a:schemeClr val="bg1"/>
                </a:solidFill>
              </a:rPr>
              <a:t> דוידי</a:t>
            </a:r>
            <a:endParaRPr lang="he-IL" sz="2400" b="1" dirty="0">
              <a:solidFill>
                <a:schemeClr val="bg1"/>
              </a:solidFill>
            </a:endParaRPr>
          </a:p>
        </p:txBody>
      </p:sp>
      <p:sp>
        <p:nvSpPr>
          <p:cNvPr id="5" name="TextBox 1"/>
          <p:cNvSpPr txBox="1"/>
          <p:nvPr/>
        </p:nvSpPr>
        <p:spPr>
          <a:xfrm>
            <a:off x="179512" y="6381328"/>
            <a:ext cx="439248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sz="2000" dirty="0" smtClean="0">
                <a:effectLst>
                  <a:glow rad="139700">
                    <a:schemeClr val="bg1">
                      <a:lumMod val="85000"/>
                      <a:alpha val="35000"/>
                    </a:schemeClr>
                  </a:glow>
                </a:effectLst>
                <a:latin typeface=".David" panose="05000000000000000000" pitchFamily="2" charset="0"/>
                <a:cs typeface="David" panose="020E0502060401010101" pitchFamily="2" charset="-79"/>
              </a:rPr>
              <a:t>מתוך "מצגות תלמידים" - </a:t>
            </a:r>
            <a:r>
              <a:rPr lang="he-IL" sz="2000" dirty="0" smtClean="0">
                <a:solidFill>
                  <a:srgbClr val="FF6600"/>
                </a:solidFill>
                <a:effectLst>
                  <a:glow rad="139700">
                    <a:schemeClr val="bg1">
                      <a:lumMod val="85000"/>
                      <a:alpha val="35000"/>
                    </a:schemeClr>
                  </a:glow>
                </a:effectLst>
                <a:latin typeface=".David" panose="05000000000000000000" pitchFamily="2" charset="0"/>
                <a:cs typeface="David" panose="020E0502060401010101" pitchFamily="2" charset="-79"/>
                <a:hlinkClick r:id="rId4"/>
              </a:rPr>
              <a:t>אתר חמדת ימים</a:t>
            </a:r>
            <a:endParaRPr lang="he-IL" sz="2000" dirty="0" smtClean="0">
              <a:solidFill>
                <a:srgbClr val="FF6600"/>
              </a:solidFill>
              <a:effectLst>
                <a:glow rad="139700">
                  <a:schemeClr val="bg1">
                    <a:lumMod val="85000"/>
                    <a:alpha val="35000"/>
                  </a:schemeClr>
                </a:glow>
              </a:effectLst>
              <a:latin typeface=".David" panose="05000000000000000000" pitchFamily="2" charset="0"/>
              <a:cs typeface="David" panose="020E0502060401010101" pitchFamily="2" charset="-79"/>
            </a:endParaRPr>
          </a:p>
        </p:txBody>
      </p:sp>
      <p:sp>
        <p:nvSpPr>
          <p:cNvPr id="6" name="מלבן מעוגל 5"/>
          <p:cNvSpPr/>
          <p:nvPr/>
        </p:nvSpPr>
        <p:spPr>
          <a:xfrm>
            <a:off x="2306109" y="332656"/>
            <a:ext cx="4500500" cy="1224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dirty="0" smtClean="0"/>
              <a:t>להפעלת המצגת לחץ 5</a:t>
            </a:r>
            <a:r>
              <a:rPr lang="en-US" sz="3200" dirty="0" smtClean="0"/>
              <a:t>F</a:t>
            </a:r>
            <a:endParaRPr lang="he-IL" sz="3200" dirty="0"/>
          </a:p>
        </p:txBody>
      </p:sp>
    </p:spTree>
    <p:extLst>
      <p:ext uri="{BB962C8B-B14F-4D97-AF65-F5344CB8AC3E}">
        <p14:creationId xmlns:p14="http://schemas.microsoft.com/office/powerpoint/2010/main" val="1958355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052099" y="2924944"/>
            <a:ext cx="7408333" cy="3450696"/>
          </a:xfrm>
        </p:spPr>
        <p:txBody>
          <a:bodyPr/>
          <a:lstStyle/>
          <a:p>
            <a:pPr marL="0" indent="0">
              <a:buNone/>
            </a:pPr>
            <a:r>
              <a:rPr lang="he-IL" dirty="0" smtClean="0"/>
              <a:t>הקוצר תבואה או קטנית, או הבוצר ענבים...</a:t>
            </a:r>
          </a:p>
          <a:p>
            <a:pPr marL="0" indent="0">
              <a:buNone/>
            </a:pPr>
            <a:r>
              <a:rPr lang="he-IL" dirty="0" smtClean="0"/>
              <a:t>כל אלו אב מלאכה אחת הן,</a:t>
            </a:r>
          </a:p>
          <a:p>
            <a:pPr marL="0" indent="0">
              <a:buNone/>
            </a:pPr>
            <a:r>
              <a:rPr lang="he-IL" dirty="0" smtClean="0"/>
              <a:t>שכל אחת מהן - לעקור דבר מגידוליו מתכוון.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he-IL" sz="1800" dirty="0" smtClean="0"/>
              <a:t>                              (רמב"ם הלכות שבת פרק ז הלכה ד)</a:t>
            </a:r>
          </a:p>
          <a:p>
            <a:pPr marL="0" indent="0">
              <a:buNone/>
            </a:pPr>
            <a:endParaRPr lang="he-IL" dirty="0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הגדרת המלאכה:</a:t>
            </a:r>
            <a:endParaRPr lang="he-I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542009"/>
            <a:ext cx="1905000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7631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54" t="11573" r="19483" b="8486"/>
          <a:stretch/>
        </p:blipFill>
        <p:spPr bwMode="auto">
          <a:xfrm rot="1208551">
            <a:off x="7225553" y="4827576"/>
            <a:ext cx="1336650" cy="1821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24"/>
          <a:stretch/>
        </p:blipFill>
        <p:spPr bwMode="auto">
          <a:xfrm>
            <a:off x="827584" y="5142309"/>
            <a:ext cx="2628900" cy="1455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he-IL" dirty="0" smtClean="0"/>
              <a:t>ענף עץ פירות תלוש - מותר ללקט ממנו את הפירות בשבת, ואין לחוש בזה משום איסור קוצר.   </a:t>
            </a:r>
          </a:p>
          <a:p>
            <a:pPr marL="0" indent="0" algn="just">
              <a:buNone/>
            </a:pPr>
            <a:r>
              <a:rPr lang="he-IL" dirty="0" smtClean="0"/>
              <a:t>מותר לקטום בשבת בשמים ופרחים מענפים תלושים מערב שבת... ולכן כשיש ברית מילה בשבת, ונוהגים להריח בבשמים אחר המילה - מותר לקטום את עצי הבשמים התלושים כדי לחלקם לקרוּאים, אולם אין להתיר אלא כשקוטם ביד, אבל בסכין יש לאסור.</a:t>
            </a:r>
          </a:p>
          <a:p>
            <a:pPr marL="0" indent="0" algn="just">
              <a:buNone/>
            </a:pPr>
            <a:r>
              <a:rPr lang="he-IL" sz="1800" dirty="0" smtClean="0"/>
              <a:t>                            </a:t>
            </a:r>
            <a:r>
              <a:rPr lang="he-IL" sz="1800" dirty="0"/>
              <a:t>(</a:t>
            </a:r>
            <a:r>
              <a:rPr lang="he-IL" sz="1800" dirty="0"/>
              <a:t>ילקוט יוסף שבת ה עמודים י, </a:t>
            </a:r>
            <a:r>
              <a:rPr lang="he-IL" sz="1800" dirty="0"/>
              <a:t>יא)</a:t>
            </a: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לקיטה מענפים תלושים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87684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683568" y="2570592"/>
            <a:ext cx="7956872" cy="34506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he-IL" sz="2000" dirty="0"/>
              <a:t>צמח הנמצא </a:t>
            </a:r>
            <a:r>
              <a:rPr lang="he-IL" sz="2000" dirty="0" smtClean="0"/>
              <a:t>בעציץ, </a:t>
            </a:r>
            <a:r>
              <a:rPr lang="he-IL" sz="2000" dirty="0"/>
              <a:t>והוא יונק מהקרקע - הרי הוא כמחובר אליה. </a:t>
            </a:r>
            <a:endParaRPr lang="he-IL" sz="2000" dirty="0" smtClean="0"/>
          </a:p>
          <a:p>
            <a:pPr marL="0" indent="0">
              <a:buNone/>
            </a:pPr>
            <a:r>
              <a:rPr lang="he-IL" sz="2000" dirty="0" smtClean="0"/>
              <a:t>אם </a:t>
            </a:r>
            <a:r>
              <a:rPr lang="he-IL" sz="2000" dirty="0"/>
              <a:t>אינו יונק מהקרקע - הרי הוא כתלוש. </a:t>
            </a:r>
            <a:endParaRPr lang="he-IL" sz="2000" dirty="0" smtClean="0"/>
          </a:p>
          <a:p>
            <a:pPr marL="0" indent="0">
              <a:buNone/>
            </a:pPr>
            <a:r>
              <a:rPr lang="he-IL" sz="2000" dirty="0" smtClean="0"/>
              <a:t>לכן</a:t>
            </a:r>
            <a:r>
              <a:rPr lang="he-IL" sz="2000" dirty="0"/>
              <a:t>, אם מטלטלים עציץ בשבת </a:t>
            </a:r>
            <a:r>
              <a:rPr lang="he-IL" sz="2000" dirty="0" smtClean="0"/>
              <a:t>עלולים </a:t>
            </a:r>
            <a:r>
              <a:rPr lang="he-IL" sz="2000" dirty="0"/>
              <a:t>לעבור על איסור </a:t>
            </a:r>
            <a:r>
              <a:rPr lang="he-IL" sz="2000" dirty="0" smtClean="0"/>
              <a:t>קוצר או על איסור זורע.</a:t>
            </a:r>
            <a:endParaRPr lang="he-IL" sz="2000" dirty="0"/>
          </a:p>
          <a:p>
            <a:pPr marL="0" indent="0">
              <a:buNone/>
            </a:pPr>
            <a:endParaRPr lang="he-IL" sz="2000" dirty="0"/>
          </a:p>
          <a:p>
            <a:pPr marL="0" indent="0">
              <a:buNone/>
            </a:pPr>
            <a:endParaRPr lang="he-IL" sz="1600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he-IL" sz="16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he-IL" sz="1600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he-IL" sz="16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he-IL" sz="1600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he-IL" sz="16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he-IL" sz="1600" b="1" dirty="0" smtClean="0">
                <a:solidFill>
                  <a:srgbClr val="0070C0"/>
                </a:solidFill>
              </a:rPr>
              <a:t>העברת </a:t>
            </a:r>
            <a:r>
              <a:rPr lang="he-IL" sz="1600" b="1" dirty="0">
                <a:solidFill>
                  <a:srgbClr val="0070C0"/>
                </a:solidFill>
              </a:rPr>
              <a:t>עציצים משטח מרוצף אל אדמה - </a:t>
            </a:r>
            <a:r>
              <a:rPr lang="he-IL" sz="1600" b="1" dirty="0" smtClean="0">
                <a:solidFill>
                  <a:srgbClr val="0070C0"/>
                </a:solidFill>
              </a:rPr>
              <a:t>                     העברת </a:t>
            </a:r>
            <a:r>
              <a:rPr lang="he-IL" sz="1600" b="1" dirty="0">
                <a:solidFill>
                  <a:srgbClr val="0070C0"/>
                </a:solidFill>
              </a:rPr>
              <a:t>עציצים שמונחים על האדמה </a:t>
            </a:r>
          </a:p>
          <a:p>
            <a:pPr marL="0" indent="0">
              <a:buNone/>
            </a:pPr>
            <a:r>
              <a:rPr lang="he-IL" sz="1600" b="1" dirty="0" smtClean="0">
                <a:solidFill>
                  <a:srgbClr val="0070C0"/>
                </a:solidFill>
              </a:rPr>
              <a:t>                     איסור זורע                                                        אל משטח מרוצף - </a:t>
            </a:r>
          </a:p>
          <a:p>
            <a:pPr marL="0" indent="0">
              <a:buNone/>
            </a:pPr>
            <a:r>
              <a:rPr lang="he-IL" sz="1600" b="1" dirty="0">
                <a:solidFill>
                  <a:srgbClr val="0070C0"/>
                </a:solidFill>
              </a:rPr>
              <a:t>	</a:t>
            </a:r>
            <a:r>
              <a:rPr lang="he-IL" sz="1600" b="1" dirty="0" smtClean="0">
                <a:solidFill>
                  <a:srgbClr val="0070C0"/>
                </a:solidFill>
              </a:rPr>
              <a:t>				               איסור קוצר</a:t>
            </a:r>
            <a:endParaRPr lang="he-IL" sz="16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he-IL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he-IL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טלטול עציץ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941795"/>
            <a:ext cx="2081899" cy="1791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241172" y="3941795"/>
            <a:ext cx="1355164" cy="1804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1876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7070390" y="4509120"/>
            <a:ext cx="1418270" cy="2116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437112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872067" y="2675467"/>
            <a:ext cx="7732381" cy="3450696"/>
          </a:xfrm>
        </p:spPr>
        <p:txBody>
          <a:bodyPr/>
          <a:lstStyle/>
          <a:p>
            <a:pPr marL="0" indent="0" algn="just">
              <a:buNone/>
            </a:pPr>
            <a:r>
              <a:rPr lang="he-IL" dirty="0" smtClean="0"/>
              <a:t>במקרים </a:t>
            </a:r>
            <a:r>
              <a:rPr lang="he-IL" dirty="0"/>
              <a:t>רבים טלטולו של העציץ אסור מטעם מוקצה, גם כשאין בכך לא קצירה ולא זריעה. </a:t>
            </a:r>
            <a:endParaRPr lang="he-IL" dirty="0" smtClean="0"/>
          </a:p>
          <a:p>
            <a:pPr marL="0" indent="0" algn="l">
              <a:buNone/>
            </a:pPr>
            <a:r>
              <a:rPr lang="he-IL" sz="1800" dirty="0" smtClean="0"/>
              <a:t>(</a:t>
            </a:r>
            <a:r>
              <a:rPr lang="he-IL" sz="1800" dirty="0"/>
              <a:t>שמירת שבת כהלכתה פרק כו סעיף ב, ילקוט יוסף שבת ב עמוד </a:t>
            </a:r>
            <a:r>
              <a:rPr lang="he-IL" sz="1800" dirty="0" err="1" smtClean="0"/>
              <a:t>תסו</a:t>
            </a:r>
            <a:r>
              <a:rPr lang="he-IL" sz="1800" dirty="0" smtClean="0"/>
              <a:t>)</a:t>
            </a:r>
            <a:endParaRPr lang="he-IL" sz="1800" dirty="0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65"/>
          <a:stretch/>
        </p:blipFill>
        <p:spPr bwMode="auto">
          <a:xfrm>
            <a:off x="1331640" y="4722564"/>
            <a:ext cx="1872208" cy="187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2227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e-IL" dirty="0"/>
              <a:t>מותר לילך על גבי עשבים... כיון שאינו מתכוון לתלוש.</a:t>
            </a:r>
          </a:p>
          <a:p>
            <a:pPr marL="0" indent="0">
              <a:buNone/>
            </a:pPr>
            <a:r>
              <a:rPr lang="he-IL" sz="1800" dirty="0" smtClean="0"/>
              <a:t>                                                                        (</a:t>
            </a:r>
            <a:r>
              <a:rPr lang="he-IL" sz="1800" dirty="0"/>
              <a:t>שולחן ערוך סימן שלו סעיף ג)</a:t>
            </a:r>
          </a:p>
          <a:p>
            <a:pPr marL="0" indent="0">
              <a:buNone/>
            </a:pPr>
            <a:r>
              <a:rPr lang="he-IL" dirty="0"/>
              <a:t>ומוסיף על כך המשנה ברורה:</a:t>
            </a:r>
          </a:p>
          <a:p>
            <a:pPr marL="0" indent="0">
              <a:buNone/>
            </a:pPr>
            <a:r>
              <a:rPr lang="he-IL" dirty="0"/>
              <a:t>דהֵיכִי (שבמקום) דעשבים הם גדולים - יזהר שלא ירוץ עליהן. </a:t>
            </a:r>
          </a:p>
          <a:p>
            <a:pPr marL="0" indent="0">
              <a:buNone/>
            </a:pPr>
            <a:r>
              <a:rPr lang="he-IL" sz="1800" dirty="0" smtClean="0"/>
              <a:t>                                                                     (</a:t>
            </a:r>
            <a:r>
              <a:rPr lang="he-IL" sz="1800" dirty="0"/>
              <a:t>משנה ברורה שם סעיף קטן כה)                     </a:t>
            </a:r>
            <a:endParaRPr lang="he-IL" sz="1800" dirty="0" smtClean="0"/>
          </a:p>
          <a:p>
            <a:pPr marL="0" indent="0">
              <a:buNone/>
            </a:pPr>
            <a:r>
              <a:rPr lang="he-IL" sz="2000" b="1" dirty="0">
                <a:solidFill>
                  <a:schemeClr val="bg2">
                    <a:lumMod val="50000"/>
                  </a:schemeClr>
                </a:solidFill>
              </a:rPr>
              <a:t>	</a:t>
            </a:r>
            <a:r>
              <a:rPr lang="he-IL" sz="2000" b="1" dirty="0" smtClean="0">
                <a:solidFill>
                  <a:schemeClr val="bg2">
                    <a:lumMod val="50000"/>
                  </a:schemeClr>
                </a:solidFill>
              </a:rPr>
              <a:t>				      </a:t>
            </a:r>
            <a:r>
              <a:rPr lang="he-IL" sz="3200" b="1" dirty="0" smtClean="0">
                <a:solidFill>
                  <a:schemeClr val="bg2">
                    <a:lumMod val="50000"/>
                  </a:schemeClr>
                </a:solidFill>
              </a:rPr>
              <a:t>מותר</a:t>
            </a:r>
            <a:r>
              <a:rPr lang="he-IL" sz="3200" b="1" dirty="0" smtClean="0">
                <a:solidFill>
                  <a:schemeClr val="tx1"/>
                </a:solidFill>
              </a:rPr>
              <a:t>     </a:t>
            </a:r>
            <a:r>
              <a:rPr lang="he-IL" sz="3200" b="1" dirty="0">
                <a:solidFill>
                  <a:srgbClr val="FF0000"/>
                </a:solidFill>
              </a:rPr>
              <a:t>אסור</a:t>
            </a:r>
          </a:p>
        </p:txBody>
      </p:sp>
      <p:sp>
        <p:nvSpPr>
          <p:cNvPr id="3" name="כותרת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הליכה וריצה על גבי עשבים</a:t>
            </a:r>
            <a:endParaRPr lang="he-I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5" t="27651"/>
          <a:stretch/>
        </p:blipFill>
        <p:spPr bwMode="auto">
          <a:xfrm>
            <a:off x="6505575" y="5844988"/>
            <a:ext cx="2656354" cy="101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51"/>
          <a:stretch/>
        </p:blipFill>
        <p:spPr bwMode="auto">
          <a:xfrm>
            <a:off x="3248025" y="5844988"/>
            <a:ext cx="3257550" cy="1013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51"/>
          <a:stretch/>
        </p:blipFill>
        <p:spPr bwMode="auto">
          <a:xfrm>
            <a:off x="-9525" y="5844988"/>
            <a:ext cx="3257550" cy="101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54" r="75585" b="40473"/>
          <a:stretch/>
        </p:blipFill>
        <p:spPr bwMode="auto">
          <a:xfrm>
            <a:off x="826081" y="5375829"/>
            <a:ext cx="718577" cy="645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5375175"/>
            <a:ext cx="719137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9113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07407E-6 L 0.87049 -0.00487 " pathEditMode="relative" rAng="0" ptsTypes="AA">
                                      <p:cBhvr>
                                        <p:cTn id="6" dur="75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524" y="-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0.75208 -0.00487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604" y="-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683568" y="2780928"/>
            <a:ext cx="7912389" cy="3450696"/>
          </a:xfrm>
        </p:spPr>
        <p:txBody>
          <a:bodyPr>
            <a:noAutofit/>
          </a:bodyPr>
          <a:lstStyle/>
          <a:p>
            <a:pPr marL="0" indent="0">
              <a:lnSpc>
                <a:spcPts val="2300"/>
              </a:lnSpc>
              <a:buNone/>
            </a:pPr>
            <a:r>
              <a:rPr lang="he-IL" sz="2000" dirty="0">
                <a:latin typeface="Guttman Keren" pitchFamily="2" charset="-79"/>
              </a:rPr>
              <a:t>ואמר רבה</a:t>
            </a:r>
            <a:r>
              <a:rPr lang="he-IL" sz="2000" dirty="0" smtClean="0">
                <a:latin typeface="Guttman Keren" pitchFamily="2" charset="-79"/>
              </a:rPr>
              <a:t>: הדס </a:t>
            </a:r>
            <a:r>
              <a:rPr lang="he-IL" sz="2000" dirty="0">
                <a:latin typeface="Guttman Keren" pitchFamily="2" charset="-79"/>
              </a:rPr>
              <a:t>במחובר - מותר להריח בו</a:t>
            </a:r>
            <a:r>
              <a:rPr lang="he-IL" sz="2000" dirty="0" smtClean="0">
                <a:latin typeface="Guttman Keren" pitchFamily="2" charset="-79"/>
              </a:rPr>
              <a:t>, </a:t>
            </a:r>
          </a:p>
          <a:p>
            <a:pPr marL="0" indent="0">
              <a:lnSpc>
                <a:spcPts val="2300"/>
              </a:lnSpc>
              <a:buNone/>
            </a:pPr>
            <a:r>
              <a:rPr lang="he-IL" sz="2000" dirty="0" smtClean="0">
                <a:latin typeface="Guttman Keren" pitchFamily="2" charset="-79"/>
              </a:rPr>
              <a:t>אתרוג </a:t>
            </a:r>
            <a:r>
              <a:rPr lang="he-IL" sz="2000" dirty="0">
                <a:latin typeface="Guttman Keren" pitchFamily="2" charset="-79"/>
              </a:rPr>
              <a:t>במחובר - אסור להריח בו.</a:t>
            </a:r>
          </a:p>
          <a:p>
            <a:pPr marL="0" indent="0">
              <a:lnSpc>
                <a:spcPts val="2300"/>
              </a:lnSpc>
              <a:buNone/>
            </a:pPr>
            <a:r>
              <a:rPr lang="he-IL" sz="2000" dirty="0" smtClean="0">
                <a:latin typeface="Guttman Keren" pitchFamily="2" charset="-79"/>
              </a:rPr>
              <a:t>מַאִי טַעֲמָא? </a:t>
            </a:r>
          </a:p>
          <a:p>
            <a:pPr marL="0" indent="0">
              <a:lnSpc>
                <a:spcPts val="2300"/>
              </a:lnSpc>
              <a:buNone/>
            </a:pPr>
            <a:r>
              <a:rPr lang="he-IL" sz="2000" dirty="0" smtClean="0">
                <a:latin typeface="Guttman Keren" pitchFamily="2" charset="-79"/>
              </a:rPr>
              <a:t>הדס, </a:t>
            </a:r>
            <a:r>
              <a:rPr lang="he-IL" sz="2000" dirty="0" err="1" smtClean="0">
                <a:latin typeface="Guttman Keren" pitchFamily="2" charset="-79"/>
              </a:rPr>
              <a:t>דְלְהַרִיח</a:t>
            </a:r>
            <a:r>
              <a:rPr lang="he-IL" sz="2000" dirty="0" smtClean="0">
                <a:latin typeface="Guttman Keren" pitchFamily="2" charset="-79"/>
              </a:rPr>
              <a:t>ַ </a:t>
            </a:r>
            <a:r>
              <a:rPr lang="he-IL" sz="2000" dirty="0" err="1" smtClean="0">
                <a:latin typeface="Guttman Keren" pitchFamily="2" charset="-79"/>
              </a:rPr>
              <a:t>קָאֵי</a:t>
            </a:r>
            <a:r>
              <a:rPr lang="he-IL" sz="2000" dirty="0" smtClean="0">
                <a:latin typeface="Guttman Keren" pitchFamily="2" charset="-79"/>
              </a:rPr>
              <a:t> - אִי שָׁרֵית לֵיהּ, לָא אָתֵי </a:t>
            </a:r>
            <a:r>
              <a:rPr lang="he-IL" sz="2000" dirty="0" err="1" smtClean="0">
                <a:latin typeface="Guttman Keren" pitchFamily="2" charset="-79"/>
              </a:rPr>
              <a:t>לְמִגְזְיֵיה</a:t>
            </a:r>
            <a:r>
              <a:rPr lang="he-IL" sz="2000" dirty="0" smtClean="0">
                <a:latin typeface="Guttman Keren" pitchFamily="2" charset="-79"/>
              </a:rPr>
              <a:t>ּ. </a:t>
            </a:r>
          </a:p>
          <a:p>
            <a:pPr marL="0" indent="0">
              <a:lnSpc>
                <a:spcPts val="23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he-IL" sz="1800" dirty="0" smtClean="0">
                <a:latin typeface="David" pitchFamily="34" charset="-79"/>
              </a:rPr>
              <a:t>   (</a:t>
            </a:r>
            <a:r>
              <a:rPr lang="he-IL" sz="1800" dirty="0">
                <a:latin typeface="David" pitchFamily="34" charset="-79"/>
              </a:rPr>
              <a:t>הדס, </a:t>
            </a:r>
            <a:r>
              <a:rPr lang="he-IL" sz="1800" dirty="0" smtClean="0">
                <a:latin typeface="David" pitchFamily="34" charset="-79"/>
              </a:rPr>
              <a:t>שמיועד </a:t>
            </a:r>
            <a:r>
              <a:rPr lang="he-IL" sz="1800" dirty="0">
                <a:latin typeface="David" pitchFamily="34" charset="-79"/>
              </a:rPr>
              <a:t>להרחה - אם אתה מתיר לו להריחו, לא יבוא לגזוז אותו.)</a:t>
            </a:r>
          </a:p>
          <a:p>
            <a:pPr marL="0" indent="0">
              <a:lnSpc>
                <a:spcPts val="2300"/>
              </a:lnSpc>
              <a:buNone/>
            </a:pPr>
            <a:r>
              <a:rPr lang="he-IL" sz="2000" dirty="0">
                <a:latin typeface="Guttman Keren" pitchFamily="2" charset="-79"/>
              </a:rPr>
              <a:t>אתרוג, דְּלַאֲכִילָה קָאֵי - אִי שָׁרֵית לֵיהּ, אָתֵי לְמִגְזְיֵיהּ. 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he-IL" sz="1800" dirty="0">
                <a:latin typeface="David" pitchFamily="34" charset="-79"/>
              </a:rPr>
              <a:t>  (אתרוג, שמיועד לאכילה - אם אתה מתיר לו להריחו, יבוא לתולשו כדי לאוכלו.)</a:t>
            </a:r>
          </a:p>
          <a:p>
            <a:pPr marL="0" indent="0" algn="l">
              <a:spcBef>
                <a:spcPts val="1200"/>
              </a:spcBef>
              <a:buNone/>
            </a:pPr>
            <a:r>
              <a:rPr lang="he-IL" sz="1800" dirty="0"/>
              <a:t>(מסכת סוכה דף לז עמוד </a:t>
            </a:r>
            <a:r>
              <a:rPr lang="he-IL" sz="1800" dirty="0" smtClean="0"/>
              <a:t>ב)</a:t>
            </a:r>
            <a:endParaRPr lang="he-IL" sz="2000" dirty="0" smtClean="0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/>
              <a:t>האם מותר להריח בשבת עצים או פירות </a:t>
            </a:r>
            <a:r>
              <a:rPr lang="he-IL" dirty="0" smtClean="0"/>
              <a:t>ריחניים?</a:t>
            </a:r>
            <a:endParaRPr lang="he-I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42492"/>
            <a:ext cx="2016224" cy="1510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14861" y="4005064"/>
            <a:ext cx="162489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>
                <a:solidFill>
                  <a:srgbClr val="C00000"/>
                </a:solidFill>
              </a:rPr>
              <a:t>אסור להריח</a:t>
            </a:r>
            <a:endParaRPr lang="he-IL" b="1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43808" y="3059668"/>
            <a:ext cx="162489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>
                <a:solidFill>
                  <a:srgbClr val="00B0F0"/>
                </a:solidFill>
              </a:rPr>
              <a:t>מותר להריח</a:t>
            </a:r>
            <a:endParaRPr lang="he-IL" b="1" dirty="0">
              <a:solidFill>
                <a:srgbClr val="00B0F0"/>
              </a:solidFill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580872"/>
            <a:ext cx="1197263" cy="1512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2135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911427"/>
            <a:ext cx="2286000" cy="168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899592" y="2564904"/>
            <a:ext cx="7408333" cy="34506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e-IL" sz="2000" dirty="0">
                <a:latin typeface="Guttman Keren" pitchFamily="2" charset="-79"/>
              </a:rPr>
              <a:t>אין עולין באילן בין לח בין יבש, ואין נתלין בו,      </a:t>
            </a:r>
          </a:p>
          <a:p>
            <a:pPr marL="0" indent="0">
              <a:buNone/>
            </a:pPr>
            <a:r>
              <a:rPr lang="he-IL" sz="2000" dirty="0">
                <a:latin typeface="Guttman Keren" pitchFamily="2" charset="-79"/>
              </a:rPr>
              <a:t>ואין משתמשים במחובר לקרקע כלל,</a:t>
            </a:r>
          </a:p>
          <a:p>
            <a:pPr marL="0" indent="0">
              <a:buNone/>
            </a:pPr>
            <a:r>
              <a:rPr lang="he-IL" sz="2000" dirty="0">
                <a:latin typeface="Guttman Keren" pitchFamily="2" charset="-79"/>
              </a:rPr>
              <a:t>גזרה שמא יעלה ויתלוש.</a:t>
            </a:r>
          </a:p>
          <a:p>
            <a:pPr marL="0" indent="0">
              <a:buNone/>
            </a:pPr>
            <a:r>
              <a:rPr lang="he-IL" sz="1800" dirty="0" smtClean="0">
                <a:latin typeface="Guttman Keren" pitchFamily="2" charset="-79"/>
              </a:rPr>
              <a:t>		(</a:t>
            </a:r>
            <a:r>
              <a:rPr lang="he-IL" sz="1800" dirty="0">
                <a:latin typeface="Guttman Keren" pitchFamily="2" charset="-79"/>
              </a:rPr>
              <a:t>שולחן ערוך סימן שלו סעיף א) </a:t>
            </a:r>
            <a:endParaRPr lang="he-IL" sz="1800" dirty="0" smtClean="0">
              <a:latin typeface="Guttman Keren" pitchFamily="2" charset="-79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he-IL" sz="2000" dirty="0" smtClean="0">
                <a:latin typeface="Guttman Keren" pitchFamily="2" charset="-79"/>
              </a:rPr>
              <a:t>וכל </a:t>
            </a:r>
            <a:r>
              <a:rPr lang="he-IL" sz="2000" dirty="0">
                <a:latin typeface="Guttman Keren" pitchFamily="2" charset="-79"/>
              </a:rPr>
              <a:t>זה באילן וכיוצא בו, אבל קנים הרכים כירק - מותר להשתמש בהם. </a:t>
            </a:r>
          </a:p>
          <a:p>
            <a:pPr marL="0" indent="0">
              <a:buNone/>
            </a:pPr>
            <a:r>
              <a:rPr lang="he-IL" sz="2000" dirty="0">
                <a:latin typeface="Guttman Keren" pitchFamily="2" charset="-79"/>
              </a:rPr>
              <a:t>משנה ברורה: דבכלל עשבים הם, ובעשבים לא </a:t>
            </a:r>
            <a:r>
              <a:rPr lang="he-IL" sz="2000" dirty="0" smtClean="0">
                <a:latin typeface="Guttman Keren" pitchFamily="2" charset="-79"/>
              </a:rPr>
              <a:t>גזרו.</a:t>
            </a:r>
          </a:p>
          <a:p>
            <a:pPr marL="0" indent="0">
              <a:buNone/>
            </a:pPr>
            <a:r>
              <a:rPr lang="he-IL" sz="1800" dirty="0">
                <a:latin typeface="Guttman Keren" pitchFamily="2" charset="-79"/>
              </a:rPr>
              <a:t>	</a:t>
            </a:r>
            <a:r>
              <a:rPr lang="he-IL" sz="1800" dirty="0" smtClean="0">
                <a:latin typeface="Guttman Keren" pitchFamily="2" charset="-79"/>
              </a:rPr>
              <a:t>	                        (</a:t>
            </a:r>
            <a:r>
              <a:rPr lang="he-IL" sz="1800" dirty="0">
                <a:latin typeface="Guttman Keren" pitchFamily="2" charset="-79"/>
              </a:rPr>
              <a:t>רמ"א שם ומשנה ברורה סעיף קטן טו</a:t>
            </a:r>
            <a:r>
              <a:rPr lang="he-IL" sz="1800" dirty="0" smtClean="0">
                <a:latin typeface="Guttman Keren" pitchFamily="2" charset="-79"/>
              </a:rPr>
              <a:t>).</a:t>
            </a:r>
          </a:p>
          <a:p>
            <a:pPr marL="2057400" indent="188913">
              <a:buNone/>
            </a:pPr>
            <a:r>
              <a:rPr lang="he-IL" sz="1800" dirty="0">
                <a:latin typeface="Guttman Keren" pitchFamily="2" charset="-79"/>
              </a:rPr>
              <a:t>	</a:t>
            </a:r>
            <a:r>
              <a:rPr lang="he-IL" sz="1800" dirty="0" smtClean="0">
                <a:latin typeface="Guttman Keren" pitchFamily="2" charset="-79"/>
              </a:rPr>
              <a:t>	</a:t>
            </a:r>
            <a:endParaRPr lang="he-IL" sz="1600" dirty="0">
              <a:solidFill>
                <a:srgbClr val="FF0000"/>
              </a:solidFill>
              <a:latin typeface="Guttman Keren" pitchFamily="2" charset="-79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שימוש באילן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628800"/>
            <a:ext cx="2054225" cy="221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7215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23529" y="2675466"/>
            <a:ext cx="7956872" cy="399389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he-IL" dirty="0"/>
              <a:t>אין להישען על עץ אפילו במעט, אלא אם כן גזעו חזק ולא ינוע מכוח האדם הנסמך עליו, וגם אז - כשאין בכוחו להניעו - מותר להישען עליו רק במעט, ולא בחוזקה. ותשוש כוח לא ישען עליו אפילו במעט, כיוון שבעל כורחו נשען בכל כוחו. </a:t>
            </a:r>
            <a:endParaRPr lang="he-IL" dirty="0" smtClean="0"/>
          </a:p>
          <a:p>
            <a:pPr marL="0" indent="0">
              <a:buNone/>
            </a:pPr>
            <a:r>
              <a:rPr lang="he-IL" sz="1900" dirty="0" smtClean="0"/>
              <a:t>                  (</a:t>
            </a:r>
            <a:r>
              <a:rPr lang="he-IL" sz="1900" dirty="0"/>
              <a:t>שמירת שבת כהלכתה פרק כו סעיף </a:t>
            </a:r>
            <a:r>
              <a:rPr lang="he-IL" sz="1900" dirty="0" smtClean="0"/>
              <a:t>יב)</a:t>
            </a:r>
          </a:p>
          <a:p>
            <a:pPr marL="0" indent="0">
              <a:buNone/>
            </a:pPr>
            <a:endParaRPr lang="he-IL" sz="16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he-IL" sz="16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he-IL" sz="16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he-IL" sz="16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he-IL" sz="1600" dirty="0" smtClean="0">
                <a:solidFill>
                  <a:srgbClr val="0070C0"/>
                </a:solidFill>
              </a:rPr>
              <a:t>                                  </a:t>
            </a:r>
          </a:p>
          <a:p>
            <a:pPr marL="0" indent="0">
              <a:buNone/>
            </a:pPr>
            <a:endParaRPr lang="he-IL" sz="16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he-IL" sz="1600" dirty="0" smtClean="0">
                <a:solidFill>
                  <a:srgbClr val="0070C0"/>
                </a:solidFill>
              </a:rPr>
              <a:t>                                                                                     </a:t>
            </a:r>
            <a:r>
              <a:rPr lang="he-IL" sz="1600" dirty="0" smtClean="0">
                <a:solidFill>
                  <a:srgbClr val="0070C0"/>
                </a:solidFill>
              </a:rPr>
              <a:t>גם </a:t>
            </a:r>
            <a:r>
              <a:rPr lang="he-IL" sz="1600" dirty="0" smtClean="0">
                <a:solidFill>
                  <a:srgbClr val="0070C0"/>
                </a:solidFill>
              </a:rPr>
              <a:t>על עץ חזק אין </a:t>
            </a:r>
            <a:r>
              <a:rPr lang="he-IL" sz="1600" dirty="0" smtClean="0">
                <a:solidFill>
                  <a:srgbClr val="0070C0"/>
                </a:solidFill>
              </a:rPr>
              <a:t>להישען </a:t>
            </a:r>
            <a:r>
              <a:rPr lang="he-IL" sz="1600" dirty="0" smtClean="0">
                <a:solidFill>
                  <a:srgbClr val="0070C0"/>
                </a:solidFill>
              </a:rPr>
              <a:t>בחוזקה</a:t>
            </a:r>
          </a:p>
          <a:p>
            <a:pPr marL="0" indent="0">
              <a:buNone/>
            </a:pPr>
            <a:endParaRPr lang="he-IL" sz="16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he-IL" sz="1600" dirty="0" smtClean="0">
                <a:solidFill>
                  <a:srgbClr val="C00000"/>
                </a:solidFill>
              </a:rPr>
              <a:t>                                                                                </a:t>
            </a:r>
            <a:endParaRPr lang="he-IL" sz="1400" dirty="0">
              <a:solidFill>
                <a:srgbClr val="C00000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האם מותר בשבת להישען על עץ?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4215220"/>
            <a:ext cx="2520280" cy="2094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9354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872067" y="3074648"/>
            <a:ext cx="7408333" cy="3450696"/>
          </a:xfrm>
        </p:spPr>
        <p:txBody>
          <a:bodyPr/>
          <a:lstStyle/>
          <a:p>
            <a:pPr marL="0" indent="0">
              <a:buNone/>
            </a:pPr>
            <a:r>
              <a:rPr lang="he-IL" dirty="0"/>
              <a:t>עלה באילן בשבת -</a:t>
            </a:r>
          </a:p>
          <a:p>
            <a:pPr marL="0" indent="0">
              <a:buNone/>
            </a:pPr>
            <a:r>
              <a:rPr lang="he-IL" dirty="0" smtClean="0"/>
              <a:t>       בשוגג</a:t>
            </a:r>
            <a:r>
              <a:rPr lang="he-IL" dirty="0"/>
              <a:t>, מותר לירד</a:t>
            </a:r>
          </a:p>
          <a:p>
            <a:pPr marL="0" indent="0">
              <a:buNone/>
            </a:pPr>
            <a:r>
              <a:rPr lang="he-IL" dirty="0" smtClean="0"/>
              <a:t>       במזיד</a:t>
            </a:r>
            <a:r>
              <a:rPr lang="he-IL" dirty="0"/>
              <a:t>, אסור לירד. </a:t>
            </a:r>
          </a:p>
          <a:p>
            <a:pPr marL="0" indent="0">
              <a:buNone/>
            </a:pPr>
            <a:r>
              <a:rPr lang="he-IL" dirty="0"/>
              <a:t>ואם עלה מבעוד יום - </a:t>
            </a:r>
          </a:p>
          <a:p>
            <a:pPr marL="0" indent="0">
              <a:buNone/>
            </a:pPr>
            <a:r>
              <a:rPr lang="he-IL" dirty="0" smtClean="0"/>
              <a:t>       בְּכָל </a:t>
            </a:r>
            <a:r>
              <a:rPr lang="he-IL" dirty="0"/>
              <a:t>גַּוְונֵי (בכל אופן) מותר לירד משחשכה.</a:t>
            </a:r>
          </a:p>
          <a:p>
            <a:pPr marL="0" indent="0">
              <a:buNone/>
            </a:pPr>
            <a:r>
              <a:rPr lang="he-IL" sz="1800" dirty="0" smtClean="0"/>
              <a:t> 				(</a:t>
            </a:r>
            <a:r>
              <a:rPr lang="he-IL" sz="1800" dirty="0"/>
              <a:t>שולחן ערוך סימן שלו סעיף א)</a:t>
            </a: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146592"/>
            <a:ext cx="3154096" cy="236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8341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07505" y="2675467"/>
            <a:ext cx="8172896" cy="3450696"/>
          </a:xfrm>
        </p:spPr>
        <p:txBody>
          <a:bodyPr>
            <a:noAutofit/>
          </a:bodyPr>
          <a:lstStyle/>
          <a:p>
            <a:pPr marL="0" indent="0" algn="just">
              <a:lnSpc>
                <a:spcPts val="1900"/>
              </a:lnSpc>
              <a:buNone/>
            </a:pPr>
            <a:r>
              <a:rPr lang="he-IL" dirty="0"/>
              <a:t>מה הדין ביחס לחפצים המונחים על העץ - </a:t>
            </a:r>
            <a:endParaRPr lang="he-IL" dirty="0" smtClean="0"/>
          </a:p>
          <a:p>
            <a:pPr marL="0" indent="0" algn="just">
              <a:lnSpc>
                <a:spcPts val="1900"/>
              </a:lnSpc>
              <a:buNone/>
            </a:pPr>
            <a:r>
              <a:rPr lang="he-IL" dirty="0" smtClean="0"/>
              <a:t>האם </a:t>
            </a:r>
            <a:r>
              <a:rPr lang="he-IL" dirty="0"/>
              <a:t>מותר להורידם מהעץ בשבת?</a:t>
            </a:r>
            <a:endParaRPr lang="en-US" dirty="0"/>
          </a:p>
          <a:p>
            <a:pPr marL="193675" marR="180340" indent="0" algn="just">
              <a:lnSpc>
                <a:spcPts val="2000"/>
              </a:lnSpc>
              <a:buNone/>
              <a:tabLst>
                <a:tab pos="612140" algn="l"/>
              </a:tabLst>
            </a:pPr>
            <a:endParaRPr lang="he-IL" dirty="0" smtClean="0"/>
          </a:p>
          <a:p>
            <a:pPr marL="193675" marR="180340" indent="0" algn="just">
              <a:lnSpc>
                <a:spcPts val="2000"/>
              </a:lnSpc>
              <a:buNone/>
              <a:tabLst>
                <a:tab pos="612140" algn="l"/>
              </a:tabLst>
            </a:pPr>
            <a:r>
              <a:rPr lang="he-IL" dirty="0" smtClean="0"/>
              <a:t>    ודווקא </a:t>
            </a:r>
            <a:r>
              <a:rPr lang="he-IL" dirty="0"/>
              <a:t>אדם שעלה שם </a:t>
            </a:r>
            <a:r>
              <a:rPr lang="he-IL" sz="1900" dirty="0" smtClean="0"/>
              <a:t>(לאדם </a:t>
            </a:r>
            <a:r>
              <a:rPr lang="he-IL" sz="1900" dirty="0"/>
              <a:t>לפעמים מותר לרדת, כפי </a:t>
            </a:r>
            <a:r>
              <a:rPr lang="he-IL" sz="1900" dirty="0" smtClean="0"/>
              <a:t>שלמדנו), </a:t>
            </a:r>
            <a:endParaRPr lang="en-US" sz="1900" dirty="0"/>
          </a:p>
          <a:p>
            <a:pPr marL="193675" marR="180340" indent="0" algn="just">
              <a:lnSpc>
                <a:spcPts val="2000"/>
              </a:lnSpc>
              <a:buNone/>
              <a:tabLst>
                <a:tab pos="612140" algn="l"/>
              </a:tabLst>
            </a:pPr>
            <a:r>
              <a:rPr lang="he-IL" dirty="0" smtClean="0"/>
              <a:t>    אבל </a:t>
            </a:r>
            <a:r>
              <a:rPr lang="he-IL" dirty="0"/>
              <a:t>אם הניח שם חפץ מבעוד יום - אסור </a:t>
            </a:r>
            <a:r>
              <a:rPr lang="he-IL" dirty="0" err="1"/>
              <a:t>ליטלו</a:t>
            </a:r>
            <a:r>
              <a:rPr lang="he-IL" dirty="0"/>
              <a:t> משם בשבת.</a:t>
            </a:r>
            <a:endParaRPr lang="en-US" dirty="0"/>
          </a:p>
          <a:p>
            <a:pPr marL="193675" marR="252095" indent="0" algn="l">
              <a:lnSpc>
                <a:spcPts val="2000"/>
              </a:lnSpc>
              <a:spcAft>
                <a:spcPts val="1200"/>
              </a:spcAft>
              <a:buNone/>
              <a:tabLst>
                <a:tab pos="612140" algn="l"/>
              </a:tabLst>
            </a:pPr>
            <a:r>
              <a:rPr lang="he-IL" sz="1800" dirty="0"/>
              <a:t>(רמ"א סימן שלו סעיף א)</a:t>
            </a:r>
            <a:endParaRPr lang="en-US" sz="1800" dirty="0"/>
          </a:p>
          <a:p>
            <a:pPr marL="540000" marR="180340" indent="-720000" algn="just">
              <a:lnSpc>
                <a:spcPts val="2000"/>
              </a:lnSpc>
              <a:spcBef>
                <a:spcPts val="1200"/>
              </a:spcBef>
              <a:buNone/>
              <a:tabLst>
                <a:tab pos="612140" algn="l"/>
              </a:tabLst>
            </a:pPr>
            <a:r>
              <a:rPr lang="he-IL" dirty="0" smtClean="0"/>
              <a:t>      והטעם </a:t>
            </a:r>
            <a:r>
              <a:rPr lang="he-IL" dirty="0" err="1"/>
              <a:t>דאסרו</a:t>
            </a:r>
            <a:r>
              <a:rPr lang="he-IL" dirty="0"/>
              <a:t> ליטול בשבת מהאילן, משום </a:t>
            </a:r>
            <a:r>
              <a:rPr lang="he-IL" dirty="0" err="1"/>
              <a:t>דבקל</a:t>
            </a:r>
            <a:r>
              <a:rPr lang="he-IL" dirty="0"/>
              <a:t> יבוא על ידי זה להישען עליו או על אחד </a:t>
            </a:r>
            <a:r>
              <a:rPr lang="he-IL" dirty="0" smtClean="0"/>
              <a:t>מענפיו, </a:t>
            </a:r>
            <a:r>
              <a:rPr lang="he-IL" dirty="0"/>
              <a:t>ולפיכך כל שגובהו יותר משלושה טפחים גזרו בזה.</a:t>
            </a:r>
            <a:endParaRPr lang="en-US" dirty="0"/>
          </a:p>
          <a:p>
            <a:pPr marL="193675" marR="252095" indent="0" algn="l">
              <a:lnSpc>
                <a:spcPts val="2000"/>
              </a:lnSpc>
              <a:spcAft>
                <a:spcPts val="600"/>
              </a:spcAft>
              <a:buNone/>
              <a:tabLst>
                <a:tab pos="612140" algn="l"/>
              </a:tabLst>
            </a:pPr>
            <a:r>
              <a:rPr lang="he-IL" sz="1800" dirty="0"/>
              <a:t>(משנה ברורה שם סעיף קטן </a:t>
            </a:r>
            <a:r>
              <a:rPr lang="he-IL" sz="1800" dirty="0" err="1"/>
              <a:t>יב</a:t>
            </a:r>
            <a:r>
              <a:rPr lang="he-IL" sz="1800" dirty="0"/>
              <a:t>)</a:t>
            </a:r>
          </a:p>
          <a:p>
            <a:pPr marL="0" indent="0">
              <a:buNone/>
            </a:pPr>
            <a:endParaRPr lang="he-IL" sz="2400" dirty="0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הורדת חפצים מן </a:t>
            </a:r>
            <a:r>
              <a:rPr lang="he-IL" dirty="0" smtClean="0"/>
              <a:t>האילן בשבת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89480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הנחת חפצים על אילן לפני שבת</a:t>
            </a:r>
          </a:p>
        </p:txBody>
      </p:sp>
      <p:sp>
        <p:nvSpPr>
          <p:cNvPr id="6" name="מציין מיקום תוכן 2"/>
          <p:cNvSpPr>
            <a:spLocks noGrp="1"/>
          </p:cNvSpPr>
          <p:nvPr>
            <p:ph idx="1"/>
          </p:nvPr>
        </p:nvSpPr>
        <p:spPr>
          <a:xfrm>
            <a:off x="872067" y="2675467"/>
            <a:ext cx="7408333" cy="2985781"/>
          </a:xfrm>
          <a:solidFill>
            <a:srgbClr val="F4F1E4">
              <a:alpha val="84000"/>
            </a:srgb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endParaRPr lang="he-IL" dirty="0" smtClean="0"/>
          </a:p>
          <a:p>
            <a:pPr marL="0" indent="0">
              <a:buNone/>
            </a:pPr>
            <a:r>
              <a:rPr lang="he-IL" dirty="0" smtClean="0"/>
              <a:t>אסור </a:t>
            </a:r>
            <a:r>
              <a:rPr lang="he-IL" dirty="0"/>
              <a:t>להניח בערב שבת (ביום שישי) על האילן </a:t>
            </a:r>
            <a:endParaRPr lang="he-IL" dirty="0" smtClean="0"/>
          </a:p>
          <a:p>
            <a:pPr marL="0" indent="0">
              <a:buNone/>
            </a:pPr>
            <a:r>
              <a:rPr lang="he-IL" dirty="0" smtClean="0"/>
              <a:t>כלים </a:t>
            </a:r>
            <a:r>
              <a:rPr lang="he-IL" dirty="0"/>
              <a:t>המותרים לו להשתמש בשבת,</a:t>
            </a:r>
          </a:p>
          <a:p>
            <a:pPr marL="0" indent="0">
              <a:buNone/>
            </a:pPr>
            <a:r>
              <a:rPr lang="he-IL" dirty="0"/>
              <a:t>דמתוך שהוא משתמש בהם  אָתֵי (יבוא) </a:t>
            </a:r>
            <a:endParaRPr lang="he-IL" dirty="0" smtClean="0"/>
          </a:p>
          <a:p>
            <a:pPr marL="0" indent="0">
              <a:buNone/>
            </a:pPr>
            <a:r>
              <a:rPr lang="he-IL" dirty="0" smtClean="0"/>
              <a:t>להורידם </a:t>
            </a:r>
            <a:r>
              <a:rPr lang="he-IL" dirty="0"/>
              <a:t>מן האילן בשבת</a:t>
            </a:r>
            <a:r>
              <a:rPr lang="he-IL" dirty="0" smtClean="0"/>
              <a:t>.</a:t>
            </a:r>
          </a:p>
          <a:p>
            <a:pPr marL="0" indent="0" algn="l">
              <a:buNone/>
            </a:pPr>
            <a:r>
              <a:rPr lang="he-IL" sz="2200" dirty="0"/>
              <a:t> (משנה ברורה סימן שלו סעיף קטן יב</a:t>
            </a:r>
            <a:r>
              <a:rPr lang="he-IL" sz="2200" dirty="0" smtClean="0"/>
              <a:t>)</a:t>
            </a:r>
            <a:endParaRPr lang="he-IL" sz="22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76872"/>
            <a:ext cx="2179646" cy="1964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4697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e-IL" dirty="0"/>
              <a:t>חז"ל אסרו את השימוש בעץ עצמו, ואת השימוש בצידי העץ, </a:t>
            </a:r>
          </a:p>
          <a:p>
            <a:pPr marL="0" indent="0">
              <a:buNone/>
            </a:pPr>
            <a:r>
              <a:rPr lang="he-IL" dirty="0"/>
              <a:t>אבל התירו את השימוש בצידי צדדיו של העץ</a:t>
            </a:r>
            <a:r>
              <a:rPr lang="he-IL" dirty="0" smtClean="0"/>
              <a:t>.</a:t>
            </a:r>
          </a:p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dirty="0" smtClean="0"/>
              <a:t>השימוש </a:t>
            </a:r>
            <a:r>
              <a:rPr lang="he-IL" dirty="0"/>
              <a:t>בעץ </a:t>
            </a:r>
            <a:r>
              <a:rPr lang="he-IL" dirty="0" smtClean="0"/>
              <a:t>עצמו </a:t>
            </a:r>
            <a:r>
              <a:rPr lang="he-IL" dirty="0"/>
              <a:t>כיצד? </a:t>
            </a:r>
          </a:p>
          <a:p>
            <a:pPr marL="0" indent="0">
              <a:buNone/>
            </a:pPr>
            <a:r>
              <a:rPr lang="he-IL" dirty="0" smtClean="0"/>
              <a:t>אסור </a:t>
            </a:r>
            <a:r>
              <a:rPr lang="he-IL" dirty="0"/>
              <a:t>להניח על העץ כל דבר,</a:t>
            </a:r>
          </a:p>
          <a:p>
            <a:pPr marL="0" indent="0">
              <a:buNone/>
            </a:pPr>
            <a:r>
              <a:rPr lang="he-IL" dirty="0"/>
              <a:t>וכן אסור להסיר דבר ממנו, בין ביד ובין במקל</a:t>
            </a:r>
            <a:r>
              <a:rPr lang="he-IL" dirty="0" smtClean="0"/>
              <a:t>.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he-IL" sz="1800" dirty="0"/>
              <a:t> </a:t>
            </a:r>
            <a:r>
              <a:rPr lang="he-IL" sz="1800" dirty="0" smtClean="0"/>
              <a:t>                   (שמירת שבת כהלכתה פרק </a:t>
            </a:r>
            <a:r>
              <a:rPr lang="he-IL" sz="1800" dirty="0" err="1" smtClean="0"/>
              <a:t>כו</a:t>
            </a:r>
            <a:r>
              <a:rPr lang="he-IL" sz="1800" dirty="0" smtClean="0"/>
              <a:t> סעיפים יד, טו)</a:t>
            </a:r>
            <a:endParaRPr lang="he-IL" sz="1800" dirty="0"/>
          </a:p>
          <a:p>
            <a:pPr marL="0" indent="0">
              <a:buNone/>
            </a:pPr>
            <a:endParaRPr lang="he-IL" dirty="0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/>
              <a:t>שימוש </a:t>
            </a:r>
            <a:r>
              <a:rPr lang="he-IL" dirty="0" smtClean="0"/>
              <a:t>באילן, </a:t>
            </a:r>
            <a:r>
              <a:rPr lang="he-IL" dirty="0" err="1" smtClean="0"/>
              <a:t>בצידי</a:t>
            </a:r>
            <a:r>
              <a:rPr lang="he-IL" dirty="0" smtClean="0"/>
              <a:t> האילן, </a:t>
            </a:r>
            <a:r>
              <a:rPr lang="he-IL" dirty="0" err="1" smtClean="0"/>
              <a:t>ובצידי</a:t>
            </a:r>
            <a:r>
              <a:rPr lang="he-IL" dirty="0" smtClean="0"/>
              <a:t> צדדיו</a:t>
            </a:r>
            <a:endParaRPr lang="he-I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32" y="4005064"/>
            <a:ext cx="2411760" cy="1808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3309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251520" y="2675467"/>
            <a:ext cx="8028881" cy="345069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he-IL" dirty="0">
                <a:latin typeface="David" pitchFamily="34" charset="-79"/>
              </a:rPr>
              <a:t>השימוש בצידי העץ, כיצד? </a:t>
            </a:r>
          </a:p>
          <a:p>
            <a:pPr marL="0" indent="0">
              <a:buNone/>
            </a:pPr>
            <a:r>
              <a:rPr lang="he-IL" dirty="0">
                <a:latin typeface="David" pitchFamily="34" charset="-79"/>
              </a:rPr>
              <a:t>סל התלוי </a:t>
            </a:r>
            <a:r>
              <a:rPr lang="he-IL" sz="2600" b="1" dirty="0">
                <a:latin typeface="David" pitchFamily="34" charset="-79"/>
              </a:rPr>
              <a:t>בגזע העץ או באחד מענפיו</a:t>
            </a:r>
            <a:r>
              <a:rPr lang="he-IL" sz="2600" dirty="0">
                <a:latin typeface="David" pitchFamily="34" charset="-79"/>
              </a:rPr>
              <a:t> </a:t>
            </a:r>
            <a:r>
              <a:rPr lang="he-IL" dirty="0">
                <a:latin typeface="David" pitchFamily="34" charset="-79"/>
              </a:rPr>
              <a:t>-</a:t>
            </a:r>
          </a:p>
          <a:p>
            <a:pPr marL="0" indent="0">
              <a:buNone/>
            </a:pPr>
            <a:r>
              <a:rPr lang="he-IL" dirty="0">
                <a:latin typeface="David" pitchFamily="34" charset="-79"/>
              </a:rPr>
              <a:t>אסור להכניס בו בשבת או להוציא ממנו כל דבר.</a:t>
            </a:r>
          </a:p>
          <a:p>
            <a:pPr marL="0" indent="0">
              <a:buNone/>
            </a:pPr>
            <a:r>
              <a:rPr lang="he-IL" dirty="0">
                <a:latin typeface="David" pitchFamily="34" charset="-79"/>
              </a:rPr>
              <a:t>מעיל התלוי בעץ - אסור להכניס בו בשבת או להוציא ממנו כל דבר</a:t>
            </a:r>
            <a:r>
              <a:rPr lang="he-IL" dirty="0" smtClean="0">
                <a:latin typeface="David" pitchFamily="34" charset="-79"/>
              </a:rPr>
              <a:t>.</a:t>
            </a:r>
          </a:p>
          <a:p>
            <a:pPr marL="0" indent="0" algn="just">
              <a:spcBef>
                <a:spcPts val="2400"/>
              </a:spcBef>
              <a:buNone/>
            </a:pPr>
            <a:r>
              <a:rPr lang="he-IL" dirty="0" smtClean="0">
                <a:latin typeface="David" pitchFamily="34" charset="-79"/>
              </a:rPr>
              <a:t>השימוש </a:t>
            </a:r>
            <a:r>
              <a:rPr lang="he-IL" dirty="0" err="1">
                <a:latin typeface="David" pitchFamily="34" charset="-79"/>
              </a:rPr>
              <a:t>בצידי</a:t>
            </a:r>
            <a:r>
              <a:rPr lang="he-IL" dirty="0">
                <a:latin typeface="David" pitchFamily="34" charset="-79"/>
              </a:rPr>
              <a:t> צדדיו, כיצד? </a:t>
            </a:r>
          </a:p>
          <a:p>
            <a:pPr marL="0" indent="0" algn="just">
              <a:buNone/>
            </a:pPr>
            <a:r>
              <a:rPr lang="he-IL" dirty="0">
                <a:latin typeface="David" pitchFamily="34" charset="-79"/>
              </a:rPr>
              <a:t>סל שנתלה מבעוד יום,</a:t>
            </a:r>
            <a:r>
              <a:rPr lang="he-IL" sz="2600" b="1" dirty="0">
                <a:latin typeface="David" pitchFamily="34" charset="-79"/>
              </a:rPr>
              <a:t> במסמר התקוע בעץ </a:t>
            </a:r>
            <a:r>
              <a:rPr lang="he-IL" dirty="0">
                <a:latin typeface="David" pitchFamily="34" charset="-79"/>
              </a:rPr>
              <a:t>- </a:t>
            </a:r>
          </a:p>
          <a:p>
            <a:pPr marL="0" indent="0" algn="just">
              <a:buNone/>
            </a:pPr>
            <a:r>
              <a:rPr lang="he-IL" dirty="0">
                <a:latin typeface="David" pitchFamily="34" charset="-79"/>
              </a:rPr>
              <a:t>מותר בשבת להכניס בו דבר או להוציאו ממנו, </a:t>
            </a:r>
          </a:p>
          <a:p>
            <a:pPr marL="0" indent="0" algn="just">
              <a:buNone/>
            </a:pPr>
            <a:r>
              <a:rPr lang="he-IL" dirty="0">
                <a:latin typeface="David" pitchFamily="34" charset="-79"/>
              </a:rPr>
              <a:t>אבל אסור לתלות את הסל עצמו, או להסירו מן המסמר בשבת.</a:t>
            </a:r>
          </a:p>
          <a:p>
            <a:pPr marL="0" indent="0" algn="l">
              <a:buNone/>
            </a:pPr>
            <a:r>
              <a:rPr lang="he-IL" sz="2000" dirty="0">
                <a:latin typeface="David" pitchFamily="34" charset="-79"/>
              </a:rPr>
              <a:t> </a:t>
            </a:r>
            <a:r>
              <a:rPr lang="he-IL" sz="1800" dirty="0">
                <a:latin typeface="David" pitchFamily="34" charset="-79"/>
              </a:rPr>
              <a:t>(שמירת שבת כהלכתה </a:t>
            </a:r>
            <a:r>
              <a:rPr lang="he-IL" sz="1800" dirty="0" smtClean="0">
                <a:latin typeface="David" pitchFamily="34" charset="-79"/>
              </a:rPr>
              <a:t>פרק </a:t>
            </a:r>
            <a:r>
              <a:rPr lang="he-IL" sz="1800" dirty="0" err="1">
                <a:latin typeface="David" pitchFamily="34" charset="-79"/>
              </a:rPr>
              <a:t>כו</a:t>
            </a:r>
            <a:r>
              <a:rPr lang="he-IL" sz="1800" dirty="0">
                <a:latin typeface="David" pitchFamily="34" charset="-79"/>
              </a:rPr>
              <a:t> </a:t>
            </a:r>
            <a:r>
              <a:rPr lang="he-IL" sz="1800" dirty="0" smtClean="0">
                <a:latin typeface="David" pitchFamily="34" charset="-79"/>
              </a:rPr>
              <a:t>סעיפים </a:t>
            </a:r>
            <a:r>
              <a:rPr lang="he-IL" sz="1800" dirty="0" err="1" smtClean="0">
                <a:latin typeface="David" pitchFamily="34" charset="-79"/>
              </a:rPr>
              <a:t>טז</a:t>
            </a:r>
            <a:r>
              <a:rPr lang="he-IL" sz="1800" dirty="0" smtClean="0">
                <a:latin typeface="David" pitchFamily="34" charset="-79"/>
              </a:rPr>
              <a:t>, </a:t>
            </a:r>
            <a:r>
              <a:rPr lang="he-IL" sz="1800" dirty="0" err="1">
                <a:latin typeface="David" pitchFamily="34" charset="-79"/>
              </a:rPr>
              <a:t>יז</a:t>
            </a:r>
            <a:r>
              <a:rPr lang="he-IL" sz="1800" dirty="0">
                <a:latin typeface="David" pitchFamily="34" charset="-79"/>
              </a:rPr>
              <a:t>)</a:t>
            </a:r>
          </a:p>
          <a:p>
            <a:pPr marL="0" indent="0" algn="l">
              <a:buNone/>
            </a:pPr>
            <a:endParaRPr lang="he-IL" sz="2000" dirty="0"/>
          </a:p>
          <a:p>
            <a:pPr marL="0" indent="0" algn="l">
              <a:buNone/>
            </a:pPr>
            <a:endParaRPr lang="he-IL" sz="2000" dirty="0" smtClean="0"/>
          </a:p>
        </p:txBody>
      </p:sp>
      <p:sp>
        <p:nvSpPr>
          <p:cNvPr id="3" name="כותרת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92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198962"/>
            <a:ext cx="1781175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979712" y="2675467"/>
            <a:ext cx="6768752" cy="3450696"/>
          </a:xfrm>
        </p:spPr>
        <p:txBody>
          <a:bodyPr/>
          <a:lstStyle/>
          <a:p>
            <a:pPr marL="0" indent="0">
              <a:spcAft>
                <a:spcPts val="600"/>
              </a:spcAft>
              <a:buNone/>
            </a:pPr>
            <a:r>
              <a:rPr lang="he-IL" dirty="0"/>
              <a:t>אין רוכבין על גבי בהמה ולא נתלים עליה, ואפילו בצִדה אסור להשתמש. 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he-IL" dirty="0"/>
              <a:t>אבל צידי צדדין, כגון שדבר אחר מונח על צִדה והוא משתמש בו - מותר.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he-IL" dirty="0"/>
              <a:t>ואם עלה עליה אפילו במזיד - ירד, משום צער בעלי חיים</a:t>
            </a:r>
            <a:r>
              <a:rPr lang="he-IL" dirty="0" smtClean="0"/>
              <a:t>.</a:t>
            </a:r>
            <a:endParaRPr lang="he-IL" dirty="0"/>
          </a:p>
          <a:p>
            <a:pPr marL="0" indent="0">
              <a:spcAft>
                <a:spcPts val="1200"/>
              </a:spcAft>
              <a:buNone/>
            </a:pPr>
            <a:r>
              <a:rPr lang="he-IL" sz="1800" dirty="0" smtClean="0"/>
              <a:t>  		                     (</a:t>
            </a:r>
            <a:r>
              <a:rPr lang="he-IL" sz="1800" dirty="0"/>
              <a:t>שולחן ערוך ורמ"א סימן שה סעיף יח)</a:t>
            </a: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/>
              <a:t/>
            </a:r>
            <a:br>
              <a:rPr lang="he-IL" dirty="0"/>
            </a:br>
            <a:r>
              <a:rPr lang="he-IL" dirty="0"/>
              <a:t>שימוש בבעלי חיים בשבת </a:t>
            </a:r>
            <a:br>
              <a:rPr lang="he-IL" dirty="0"/>
            </a:b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47757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872067" y="2492896"/>
            <a:ext cx="8020413" cy="34506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he-IL" dirty="0"/>
              <a:t>מדוע אסרו חכמינו לרכב בשבת על גבי בהמה?</a:t>
            </a:r>
          </a:p>
          <a:p>
            <a:pPr marL="0" indent="0">
              <a:spcBef>
                <a:spcPts val="2400"/>
              </a:spcBef>
              <a:buNone/>
            </a:pPr>
            <a:r>
              <a:rPr lang="he-IL" sz="2000" dirty="0" smtClean="0"/>
              <a:t>     גזרה </a:t>
            </a:r>
            <a:r>
              <a:rPr lang="he-IL" sz="2000" dirty="0"/>
              <a:t>שמא יחתוך זמורה [כדי] להכותה, </a:t>
            </a:r>
            <a:endParaRPr lang="he-IL" sz="2000" dirty="0" smtClean="0"/>
          </a:p>
          <a:p>
            <a:pPr marL="0" indent="0">
              <a:spcBef>
                <a:spcPts val="600"/>
              </a:spcBef>
              <a:buNone/>
            </a:pPr>
            <a:r>
              <a:rPr lang="he-IL" sz="2000" dirty="0"/>
              <a:t> </a:t>
            </a:r>
            <a:r>
              <a:rPr lang="he-IL" sz="2000" dirty="0" smtClean="0"/>
              <a:t>    </a:t>
            </a:r>
            <a:r>
              <a:rPr lang="he-IL" sz="2000" dirty="0" err="1" smtClean="0"/>
              <a:t>והוֵי</a:t>
            </a:r>
            <a:r>
              <a:rPr lang="he-IL" sz="2000" dirty="0" smtClean="0"/>
              <a:t> </a:t>
            </a:r>
            <a:r>
              <a:rPr lang="he-IL" sz="2000" dirty="0"/>
              <a:t>קוצר מן המחובר. </a:t>
            </a:r>
          </a:p>
          <a:p>
            <a:pPr marL="0" indent="0">
              <a:buNone/>
            </a:pPr>
            <a:r>
              <a:rPr lang="he-IL" sz="1800" dirty="0" smtClean="0"/>
              <a:t>    </a:t>
            </a:r>
            <a:r>
              <a:rPr lang="he-IL" sz="1800" dirty="0"/>
              <a:t> </a:t>
            </a:r>
            <a:r>
              <a:rPr lang="he-IL" sz="1800" dirty="0" smtClean="0"/>
              <a:t>                                </a:t>
            </a:r>
            <a:r>
              <a:rPr lang="he-IL" sz="1800" dirty="0" smtClean="0"/>
              <a:t> (</a:t>
            </a:r>
            <a:r>
              <a:rPr lang="he-IL" sz="1800" dirty="0"/>
              <a:t>גמרא ורש"י מסכת ביצה דף לו עמוד ב)</a:t>
            </a:r>
          </a:p>
          <a:p>
            <a:pPr marL="0" indent="0">
              <a:buNone/>
            </a:pPr>
            <a:endParaRPr lang="he-IL" sz="2000" dirty="0" smtClean="0"/>
          </a:p>
          <a:p>
            <a:pPr marL="0" indent="0">
              <a:buNone/>
            </a:pPr>
            <a:r>
              <a:rPr lang="he-IL" sz="2000" dirty="0" smtClean="0"/>
              <a:t>     ואפילו </a:t>
            </a:r>
            <a:r>
              <a:rPr lang="he-IL" sz="2000" dirty="0"/>
              <a:t>במקום </a:t>
            </a:r>
            <a:r>
              <a:rPr lang="he-IL" sz="2000" dirty="0" err="1"/>
              <a:t>דְלֵיכָּא</a:t>
            </a:r>
            <a:r>
              <a:rPr lang="he-IL" sz="2000" dirty="0"/>
              <a:t> </a:t>
            </a:r>
            <a:r>
              <a:rPr lang="he-IL" sz="2000" dirty="0" err="1"/>
              <a:t>לְמֵיחַש</a:t>
            </a:r>
            <a:r>
              <a:rPr lang="he-IL" sz="2000" dirty="0"/>
              <a:t> (שאין לחשוש) שמא יחתוך זמורה,</a:t>
            </a:r>
          </a:p>
          <a:p>
            <a:pPr marL="0" indent="0">
              <a:buNone/>
            </a:pPr>
            <a:r>
              <a:rPr lang="he-IL" sz="2000" dirty="0" smtClean="0"/>
              <a:t>     כגון </a:t>
            </a:r>
            <a:r>
              <a:rPr lang="he-IL" sz="2000" dirty="0"/>
              <a:t>במדבר, </a:t>
            </a:r>
            <a:r>
              <a:rPr lang="he-IL" sz="2000" dirty="0" err="1"/>
              <a:t>דליכא</a:t>
            </a:r>
            <a:r>
              <a:rPr lang="he-IL" sz="2000" dirty="0"/>
              <a:t> זמורה (שאין שם זמורה),</a:t>
            </a:r>
          </a:p>
          <a:p>
            <a:pPr marL="0" indent="0">
              <a:buNone/>
            </a:pPr>
            <a:r>
              <a:rPr lang="he-IL" sz="2000" dirty="0" smtClean="0"/>
              <a:t>     גם </a:t>
            </a:r>
            <a:r>
              <a:rPr lang="he-IL" sz="2000" dirty="0"/>
              <a:t>כן אסור, דְלֹא </a:t>
            </a:r>
            <a:r>
              <a:rPr lang="he-IL" sz="2000" dirty="0" err="1"/>
              <a:t>פְּלוּג</a:t>
            </a:r>
            <a:r>
              <a:rPr lang="he-IL" sz="2000" dirty="0"/>
              <a:t> רַבָּנָן </a:t>
            </a:r>
            <a:r>
              <a:rPr lang="he-IL" sz="2000" dirty="0" err="1"/>
              <a:t>בְּמִלְתַיְהו</a:t>
            </a:r>
            <a:r>
              <a:rPr lang="he-IL" sz="2000" dirty="0"/>
              <a:t>ּ </a:t>
            </a:r>
            <a:endParaRPr lang="he-IL" sz="2000" dirty="0" smtClean="0"/>
          </a:p>
          <a:p>
            <a:pPr marL="0" indent="0">
              <a:buNone/>
            </a:pPr>
            <a:r>
              <a:rPr lang="he-IL" sz="2000" dirty="0" smtClean="0"/>
              <a:t>     (</a:t>
            </a:r>
            <a:r>
              <a:rPr lang="he-IL" sz="2000" dirty="0"/>
              <a:t>חכמים לא חילקו בדבריהם ובגזרותיהם).</a:t>
            </a:r>
          </a:p>
          <a:p>
            <a:pPr marL="0" indent="0">
              <a:buNone/>
            </a:pPr>
            <a:r>
              <a:rPr lang="he-IL" sz="1800" dirty="0" smtClean="0"/>
              <a:t>                                       </a:t>
            </a:r>
            <a:r>
              <a:rPr lang="he-IL" sz="1800" dirty="0" smtClean="0"/>
              <a:t>(</a:t>
            </a:r>
            <a:r>
              <a:rPr lang="he-IL" sz="1800" dirty="0"/>
              <a:t>משנה ברורה סימן שה סעיף קטן סב</a:t>
            </a:r>
            <a:r>
              <a:rPr lang="he-IL" sz="1800" dirty="0" smtClean="0"/>
              <a:t>)</a:t>
            </a:r>
            <a:endParaRPr lang="he-IL" sz="1800" dirty="0"/>
          </a:p>
          <a:p>
            <a:pPr marL="0" indent="0">
              <a:buNone/>
            </a:pPr>
            <a:endParaRPr lang="he-IL" dirty="0"/>
          </a:p>
        </p:txBody>
      </p:sp>
      <p:sp>
        <p:nvSpPr>
          <p:cNvPr id="3" name="כותרת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5013176"/>
            <a:ext cx="2160240" cy="1618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557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872067" y="3002640"/>
            <a:ext cx="7408333" cy="3450696"/>
          </a:xfrm>
        </p:spPr>
        <p:txBody>
          <a:bodyPr/>
          <a:lstStyle/>
          <a:p>
            <a:pPr marL="0" indent="0">
              <a:buNone/>
            </a:pPr>
            <a:r>
              <a:rPr lang="he-IL" dirty="0" smtClean="0"/>
              <a:t>פירות </a:t>
            </a:r>
            <a:r>
              <a:rPr lang="he-IL" dirty="0"/>
              <a:t>שנשרו מן האילן בשבת - אסורים בו ביום. </a:t>
            </a:r>
          </a:p>
          <a:p>
            <a:pPr marL="0" indent="0">
              <a:buNone/>
            </a:pPr>
            <a:r>
              <a:rPr lang="he-IL" dirty="0" smtClean="0"/>
              <a:t>משנה </a:t>
            </a:r>
            <a:r>
              <a:rPr lang="he-IL" dirty="0"/>
              <a:t>ברורה: שמא יעלה ויתלוש.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he-IL" sz="2000" dirty="0" smtClean="0"/>
              <a:t>	    (</a:t>
            </a:r>
            <a:r>
              <a:rPr lang="he-IL" sz="2000" dirty="0"/>
              <a:t>שולחן ערוך סימן שכב סעיף ג, ומשנה ברורה שם סעיף קטן ז)</a:t>
            </a:r>
            <a:endParaRPr lang="he-IL" sz="2400" dirty="0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פירות שנשרו מן העץ בשבת</a:t>
            </a: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19" r="46884"/>
          <a:stretch/>
        </p:blipFill>
        <p:spPr bwMode="auto">
          <a:xfrm>
            <a:off x="8311282" y="5544467"/>
            <a:ext cx="339475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utoShape 9" descr="תוצאת תמונה עבור פירות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5" name="AutoShape 11" descr="תוצאת תמונה עבור פירות"/>
          <p:cNvSpPr>
            <a:spLocks noChangeAspect="1" noChangeArrowheads="1"/>
          </p:cNvSpPr>
          <p:nvPr/>
        </p:nvSpPr>
        <p:spPr bwMode="auto">
          <a:xfrm>
            <a:off x="9075738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6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41" t="6294" b="-6294"/>
          <a:stretch/>
        </p:blipFill>
        <p:spPr bwMode="auto">
          <a:xfrm>
            <a:off x="6664771" y="5589240"/>
            <a:ext cx="1681163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1658" y="5495925"/>
            <a:ext cx="3362325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5495925"/>
            <a:ext cx="3362325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0757" y="5534942"/>
            <a:ext cx="341313" cy="135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948574" y="5499100"/>
            <a:ext cx="254325" cy="135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9716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9383"/>
            <a:ext cx="9144000" cy="6917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e-IL" sz="9600" dirty="0" smtClean="0"/>
              <a:t>       </a:t>
            </a:r>
            <a:r>
              <a:rPr lang="he-IL" sz="9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סוף!!!</a:t>
            </a:r>
            <a:endParaRPr lang="he-IL" sz="9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כותרת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TextBox 1"/>
          <p:cNvSpPr txBox="1"/>
          <p:nvPr/>
        </p:nvSpPr>
        <p:spPr>
          <a:xfrm>
            <a:off x="179512" y="6381328"/>
            <a:ext cx="439248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sz="2000" dirty="0" smtClean="0">
                <a:effectLst>
                  <a:glow rad="139700">
                    <a:schemeClr val="accent1">
                      <a:satMod val="175000"/>
                      <a:alpha val="87000"/>
                    </a:schemeClr>
                  </a:glow>
                </a:effectLst>
                <a:latin typeface=".David" panose="05000000000000000000" pitchFamily="2" charset="0"/>
                <a:cs typeface="David" panose="020E0502060401010101" pitchFamily="2" charset="-79"/>
              </a:rPr>
              <a:t>מתוך "מצגות תלמידים" - </a:t>
            </a:r>
            <a:r>
              <a:rPr lang="he-IL" sz="2000" dirty="0" smtClean="0">
                <a:solidFill>
                  <a:srgbClr val="FF6600"/>
                </a:solidFill>
                <a:effectLst>
                  <a:glow rad="139700">
                    <a:schemeClr val="accent1">
                      <a:satMod val="175000"/>
                      <a:alpha val="87000"/>
                    </a:schemeClr>
                  </a:glow>
                </a:effectLst>
                <a:latin typeface=".David" panose="05000000000000000000" pitchFamily="2" charset="0"/>
                <a:cs typeface="David" panose="020E0502060401010101" pitchFamily="2" charset="-79"/>
                <a:hlinkClick r:id="rId3"/>
              </a:rPr>
              <a:t>אתר חמדת ימים</a:t>
            </a:r>
            <a:endParaRPr lang="he-IL" sz="2000" dirty="0" smtClean="0">
              <a:solidFill>
                <a:srgbClr val="FF6600"/>
              </a:solidFill>
              <a:effectLst>
                <a:glow rad="139700">
                  <a:schemeClr val="accent1">
                    <a:satMod val="175000"/>
                    <a:alpha val="87000"/>
                  </a:schemeClr>
                </a:glow>
              </a:effectLst>
              <a:latin typeface=".David" panose="05000000000000000000" pitchFamily="2" charset="0"/>
              <a:cs typeface="David" panose="020E05020604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449651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צורת גל">
  <a:themeElements>
    <a:clrScheme name="התאמה אישית 25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FF6600"/>
      </a:hlink>
      <a:folHlink>
        <a:srgbClr val="EC72EC"/>
      </a:folHlink>
    </a:clrScheme>
    <a:fontScheme name="צורת גל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צורת גל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2310</TotalTime>
  <Words>1009</Words>
  <Application>Microsoft Office PowerPoint</Application>
  <PresentationFormat>‫הצגה על המסך (4:3)</PresentationFormat>
  <Paragraphs>146</Paragraphs>
  <Slides>18</Slides>
  <Notes>12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18</vt:i4>
      </vt:variant>
    </vt:vector>
  </HeadingPairs>
  <TitlesOfParts>
    <vt:vector size="19" baseType="lpstr">
      <vt:lpstr>צורת גל</vt:lpstr>
      <vt:lpstr>מלאכת קוצר</vt:lpstr>
      <vt:lpstr>הגדרת המלאכה:</vt:lpstr>
      <vt:lpstr>לקיטה מענפים תלושים </vt:lpstr>
      <vt:lpstr>טלטול עציץ</vt:lpstr>
      <vt:lpstr>מצגת של PowerPoint</vt:lpstr>
      <vt:lpstr>הליכה וריצה על גבי עשבים</vt:lpstr>
      <vt:lpstr>האם מותר להריח בשבת עצים או פירות ריחניים?</vt:lpstr>
      <vt:lpstr>שימוש באילן</vt:lpstr>
      <vt:lpstr>האם מותר בשבת להישען על עץ?</vt:lpstr>
      <vt:lpstr>מצגת של PowerPoint</vt:lpstr>
      <vt:lpstr>הורדת חפצים מן האילן בשבת</vt:lpstr>
      <vt:lpstr>הנחת חפצים על אילן לפני שבת</vt:lpstr>
      <vt:lpstr>שימוש באילן, בצידי האילן, ובצידי צדדיו</vt:lpstr>
      <vt:lpstr>מצגת של PowerPoint</vt:lpstr>
      <vt:lpstr> שימוש בבעלי חיים בשבת  </vt:lpstr>
      <vt:lpstr>מצגת של PowerPoint</vt:lpstr>
      <vt:lpstr>פירות שנשרו מן העץ בשבת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מלאכת קוצר</dc:title>
  <dc:creator>Windows User;אמנון פרנקל</dc:creator>
  <cp:keywords>חמדת ימים</cp:keywords>
  <cp:lastModifiedBy>אמנון פרנקל</cp:lastModifiedBy>
  <cp:revision>93</cp:revision>
  <dcterms:created xsi:type="dcterms:W3CDTF">2015-11-30T17:33:00Z</dcterms:created>
  <dcterms:modified xsi:type="dcterms:W3CDTF">2016-04-11T10:06:44Z</dcterms:modified>
</cp:coreProperties>
</file>