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828" r:id="rId1"/>
  </p:sldMasterIdLst>
  <p:notesMasterIdLst>
    <p:notesMasterId r:id="rId43"/>
  </p:notesMasterIdLst>
  <p:sldIdLst>
    <p:sldId id="365" r:id="rId2"/>
    <p:sldId id="394" r:id="rId3"/>
    <p:sldId id="395" r:id="rId4"/>
    <p:sldId id="393" r:id="rId5"/>
    <p:sldId id="391" r:id="rId6"/>
    <p:sldId id="334" r:id="rId7"/>
    <p:sldId id="335" r:id="rId8"/>
    <p:sldId id="336" r:id="rId9"/>
    <p:sldId id="337" r:id="rId10"/>
    <p:sldId id="380" r:id="rId11"/>
    <p:sldId id="370" r:id="rId12"/>
    <p:sldId id="340" r:id="rId13"/>
    <p:sldId id="341" r:id="rId14"/>
    <p:sldId id="381" r:id="rId15"/>
    <p:sldId id="372" r:id="rId16"/>
    <p:sldId id="344" r:id="rId17"/>
    <p:sldId id="345" r:id="rId18"/>
    <p:sldId id="384" r:id="rId19"/>
    <p:sldId id="383" r:id="rId20"/>
    <p:sldId id="348" r:id="rId21"/>
    <p:sldId id="349" r:id="rId22"/>
    <p:sldId id="376" r:id="rId23"/>
    <p:sldId id="374" r:id="rId24"/>
    <p:sldId id="352" r:id="rId25"/>
    <p:sldId id="353" r:id="rId26"/>
    <p:sldId id="354" r:id="rId27"/>
    <p:sldId id="355" r:id="rId28"/>
    <p:sldId id="389" r:id="rId29"/>
    <p:sldId id="388" r:id="rId30"/>
    <p:sldId id="399" r:id="rId31"/>
    <p:sldId id="398" r:id="rId32"/>
    <p:sldId id="401" r:id="rId33"/>
    <p:sldId id="402" r:id="rId34"/>
    <p:sldId id="360" r:id="rId35"/>
    <p:sldId id="361" r:id="rId36"/>
    <p:sldId id="405" r:id="rId37"/>
    <p:sldId id="404" r:id="rId38"/>
    <p:sldId id="362" r:id="rId39"/>
    <p:sldId id="363" r:id="rId40"/>
    <p:sldId id="407" r:id="rId41"/>
    <p:sldId id="408" r:id="rId42"/>
  </p:sldIdLst>
  <p:sldSz cx="9144000" cy="6858000" type="screen4x3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folHlink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E8DF6"/>
    <a:srgbClr val="FFFFFF"/>
    <a:srgbClr val="AC14A1"/>
    <a:srgbClr val="EE72E5"/>
    <a:srgbClr val="F2A0A4"/>
    <a:srgbClr val="FF9900"/>
    <a:srgbClr val="00A44A"/>
    <a:srgbClr val="E83CDC"/>
    <a:srgbClr val="7ABC32"/>
    <a:srgbClr val="8E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28" autoAdjust="0"/>
    <p:restoredTop sz="94726" autoAdjust="0"/>
  </p:normalViewPr>
  <p:slideViewPr>
    <p:cSldViewPr>
      <p:cViewPr varScale="1">
        <p:scale>
          <a:sx n="108" d="100"/>
          <a:sy n="108" d="100"/>
        </p:scale>
        <p:origin x="-408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9F2AC0E8-D028-4EFE-862E-728C97074688}" type="datetimeFigureOut">
              <a:rPr lang="he-IL" smtClean="0"/>
              <a:t>כ"ב/ניסן/תשע"ד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CBCFCEC5-4F13-4FD8-B74A-BECB0D5B570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912869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/>
              <a:t>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/>
              <a:t>2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/>
              <a:t>3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/>
              <a:t>4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/>
              <a:t>5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/>
              <a:t>6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/>
              <a:t>7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/>
              <a:t>8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/>
              <a:t>9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/>
              <a:t>10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/>
              <a:t>11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/>
              <a:t>12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/>
              <a:t>13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/>
              <a:t>14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/>
              <a:t>15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/>
              <a:t>16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/>
              <a:t>17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/>
              <a:t>18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/>
              <a:t>19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/>
              <a:t>20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/>
              <a:t>21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/>
              <a:t>22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/>
              <a:t>23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/>
              <a:t>24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/>
              <a:t>25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/>
              <a:t>26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/>
              <a:t>27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/>
              <a:t>28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/>
              <a:t>29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/>
              <a:t>30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/>
              <a:t>31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32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33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/>
              <a:t>34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/>
              <a:t>35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36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37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/>
              <a:t>38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/>
              <a:t>39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/>
              <a:t>40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/>
              <a:t>41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1FB3F-7103-44AF-AF57-7D069C9F39AF}" type="datetimeFigureOut">
              <a:rPr lang="he-IL" smtClean="0"/>
              <a:t>כ"ב/ניסן/תשע"ד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2B929-7FF8-457F-A2B5-7ADDF994F20A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  <p:transition spd="slow" advClick="0"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1FB3F-7103-44AF-AF57-7D069C9F39AF}" type="datetimeFigureOut">
              <a:rPr lang="he-IL" smtClean="0"/>
              <a:t>כ"ב/ניסן/תשע"ד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2B929-7FF8-457F-A2B5-7ADDF994F20A}" type="slidenum">
              <a:rPr lang="he-IL" smtClean="0"/>
              <a:t>‹#›</a:t>
            </a:fld>
            <a:endParaRPr lang="he-IL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</p:spTree>
  </p:cSld>
  <p:clrMapOvr>
    <a:masterClrMapping/>
  </p:clrMapOvr>
  <p:transition spd="slow" advClick="0"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1FB3F-7103-44AF-AF57-7D069C9F39AF}" type="datetimeFigureOut">
              <a:rPr lang="he-IL" smtClean="0"/>
              <a:t>כ"ב/ניסן/תשע"ד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2B929-7FF8-457F-A2B5-7ADDF994F20A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  <p:transition spd="slow" advClick="0"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1FB3F-7103-44AF-AF57-7D069C9F39AF}" type="datetimeFigureOut">
              <a:rPr lang="he-IL" smtClean="0"/>
              <a:t>כ"ב/ניסן/תשע"ד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2B929-7FF8-457F-A2B5-7ADDF994F20A}" type="slidenum">
              <a:rPr lang="he-IL" smtClean="0"/>
              <a:t>‹#›</a:t>
            </a:fld>
            <a:endParaRPr lang="he-IL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</p:spTree>
  </p:cSld>
  <p:clrMapOvr>
    <a:masterClrMapping/>
  </p:clrMapOvr>
  <p:transition spd="slow" advClick="0"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1FB3F-7103-44AF-AF57-7D069C9F39AF}" type="datetimeFigureOut">
              <a:rPr lang="he-IL" smtClean="0"/>
              <a:t>כ"ב/ניסן/תשע"ד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2B929-7FF8-457F-A2B5-7ADDF994F20A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  <p:transition spd="slow" advClick="0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1FB3F-7103-44AF-AF57-7D069C9F39AF}" type="datetimeFigureOut">
              <a:rPr lang="he-IL" smtClean="0"/>
              <a:t>כ"ב/ניסן/תשע"ד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2B929-7FF8-457F-A2B5-7ADDF994F20A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  <p:transition spd="slow" advClick="0"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1FB3F-7103-44AF-AF57-7D069C9F39AF}" type="datetimeFigureOut">
              <a:rPr lang="he-IL" smtClean="0"/>
              <a:t>כ"ב/ניסן/תשע"ד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2B929-7FF8-457F-A2B5-7ADDF994F20A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  <p:transition spd="slow" advClick="0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1FB3F-7103-44AF-AF57-7D069C9F39AF}" type="datetimeFigureOut">
              <a:rPr lang="he-IL" smtClean="0"/>
              <a:t>כ"ב/ניסן/תשע"ד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2B929-7FF8-457F-A2B5-7ADDF994F20A}" type="slidenum">
              <a:rPr lang="he-IL" smtClean="0"/>
              <a:t>‹#›</a:t>
            </a:fld>
            <a:endParaRPr lang="he-I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</p:spTree>
  </p:cSld>
  <p:clrMapOvr>
    <a:masterClrMapping/>
  </p:clrMapOvr>
  <p:transition spd="slow" advClick="0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1FB3F-7103-44AF-AF57-7D069C9F39AF}" type="datetimeFigureOut">
              <a:rPr lang="he-IL" smtClean="0"/>
              <a:t>כ"ב/ניסן/תשע"ד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2B929-7FF8-457F-A2B5-7ADDF994F20A}" type="slidenum">
              <a:rPr lang="he-IL" smtClean="0"/>
              <a:t>‹#›</a:t>
            </a:fld>
            <a:endParaRPr lang="he-IL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e-IL" smtClean="0"/>
              <a:t>לחץ על הסמל כדי להוסיף תמונה</a:t>
            </a:r>
            <a:endParaRPr lang="en-US" dirty="0"/>
          </a:p>
        </p:txBody>
      </p:sp>
    </p:spTree>
  </p:cSld>
  <p:clrMapOvr>
    <a:masterClrMapping/>
  </p:clrMapOvr>
  <p:transition spd="slow" advClick="0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1FB3F-7103-44AF-AF57-7D069C9F39AF}" type="datetimeFigureOut">
              <a:rPr lang="he-IL" smtClean="0"/>
              <a:t>כ"ב/ניסן/תשע"ד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2B929-7FF8-457F-A2B5-7ADDF994F20A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  <p:transition spd="slow" advClick="0"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1FB3F-7103-44AF-AF57-7D069C9F39AF}" type="datetimeFigureOut">
              <a:rPr lang="he-IL" smtClean="0"/>
              <a:t>כ"ב/ניסן/תשע"ד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2B929-7FF8-457F-A2B5-7ADDF994F20A}" type="slidenum">
              <a:rPr lang="he-IL" smtClean="0"/>
              <a:t>‹#›</a:t>
            </a:fld>
            <a:endParaRPr lang="he-IL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</p:spTree>
  </p:cSld>
  <p:clrMapOvr>
    <a:masterClrMapping/>
  </p:clrMapOvr>
  <p:transition spd="slow" advClick="0"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5A11FB3F-7103-44AF-AF57-7D069C9F39AF}" type="datetimeFigureOut">
              <a:rPr lang="he-IL" smtClean="0"/>
              <a:t>כ"ב/ניסן/תשע"ד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EFD2B929-7FF8-457F-A2B5-7ADDF994F20A}" type="slidenum">
              <a:rPr lang="he-IL" smtClean="0"/>
              <a:t>‹#›</a:t>
            </a:fld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ransition spd="slow" advClick="0">
    <p:wipe dir="d"/>
  </p:transition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rtl="1" eaLnBrk="1" hangingPunct="1">
        <a:defRPr>
          <a:solidFill>
            <a:schemeClr val="tx2"/>
          </a:solidFill>
        </a:defRPr>
      </a:lvl2pPr>
      <a:lvl3pPr rtl="1" eaLnBrk="1" hangingPunct="1">
        <a:defRPr>
          <a:solidFill>
            <a:schemeClr val="tx2"/>
          </a:solidFill>
        </a:defRPr>
      </a:lvl3pPr>
      <a:lvl4pPr rtl="1" eaLnBrk="1" hangingPunct="1">
        <a:defRPr>
          <a:solidFill>
            <a:schemeClr val="tx2"/>
          </a:solidFill>
        </a:defRPr>
      </a:lvl4pPr>
      <a:lvl5pPr rtl="1" eaLnBrk="1" hangingPunct="1">
        <a:defRPr>
          <a:solidFill>
            <a:schemeClr val="tx2"/>
          </a:solidFill>
        </a:defRPr>
      </a:lvl5pPr>
      <a:lvl6pPr rtl="1" eaLnBrk="1" hangingPunct="1">
        <a:defRPr>
          <a:solidFill>
            <a:schemeClr val="tx2"/>
          </a:solidFill>
        </a:defRPr>
      </a:lvl6pPr>
      <a:lvl7pPr rtl="1" eaLnBrk="1" hangingPunct="1">
        <a:defRPr>
          <a:solidFill>
            <a:schemeClr val="tx2"/>
          </a:solidFill>
        </a:defRPr>
      </a:lvl7pPr>
      <a:lvl8pPr rtl="1" eaLnBrk="1" hangingPunct="1">
        <a:defRPr>
          <a:solidFill>
            <a:schemeClr val="tx2"/>
          </a:solidFill>
        </a:defRPr>
      </a:lvl8pPr>
      <a:lvl9pPr rtl="1" eaLnBrk="1" hangingPunct="1">
        <a:defRPr>
          <a:solidFill>
            <a:schemeClr val="tx2"/>
          </a:solidFill>
        </a:defRPr>
      </a:lvl9pPr>
    </p:titleStyle>
    <p:bodyStyle>
      <a:lvl1pPr marL="274320" indent="-274320" algn="r" defTabSz="914400" rtl="1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r" defTabSz="914400" rtl="1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r" defTabSz="914400" rtl="1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r" defTabSz="914400" rtl="1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r" defTabSz="914400" rtl="1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r" defTabSz="914400" rtl="1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r" defTabSz="914400" rtl="1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r" defTabSz="914400" rtl="1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r" defTabSz="914400" rtl="1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hemdatyamim.022.co.il/BRPortal/br/P102.jsp?arc=805750" TargetMode="Externa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6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7.w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25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27.xm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wmf"/><Relationship Id="rId4" Type="http://schemas.openxmlformats.org/officeDocument/2006/relationships/image" Target="../media/image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9.w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29.xm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" Target="slide31.xml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Relationship Id="rId5" Type="http://schemas.openxmlformats.org/officeDocument/2006/relationships/slide" Target="slide31.xml"/><Relationship Id="rId4" Type="http://schemas.openxmlformats.org/officeDocument/2006/relationships/image" Target="../media/image5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" Target="slide33.xml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" Target="slide35.xml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4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10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" Target="slide37.xml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" Target="slide39.xml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" Target="slide41.xml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hyperlink" Target="http://www.hemdatyamim.022.co.il/BRPortal/br/P102.jsp?arc=809944" TargetMode="External"/><Relationship Id="rId4" Type="http://schemas.openxmlformats.org/officeDocument/2006/relationships/hyperlink" Target="http://www.hemdatyamim.022.co.il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539552" y="764704"/>
            <a:ext cx="8071049" cy="132343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8000" b="1" spc="20" dirty="0">
                <a:ln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8E0000"/>
                </a:solidFill>
                <a:effectLst>
                  <a:glow rad="76200">
                    <a:srgbClr val="E27E40">
                      <a:alpha val="62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מלאכת מבשל</a:t>
            </a:r>
          </a:p>
        </p:txBody>
      </p:sp>
      <p:pic>
        <p:nvPicPr>
          <p:cNvPr id="18" name="Picture 2" descr="D:\DOC\!\!\אתר חמדת ימים\כריכה חמדת ימים חלק ב'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892" y="3420980"/>
            <a:ext cx="2058892" cy="2918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" name="קבוצה 21"/>
          <p:cNvGrpSpPr/>
          <p:nvPr/>
        </p:nvGrpSpPr>
        <p:grpSpPr>
          <a:xfrm>
            <a:off x="3059832" y="4880078"/>
            <a:ext cx="3046984" cy="1789282"/>
            <a:chOff x="4788024" y="2977708"/>
            <a:chExt cx="2481263" cy="1225550"/>
          </a:xfrm>
        </p:grpSpPr>
        <p:pic>
          <p:nvPicPr>
            <p:cNvPr id="23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8024" y="2977708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4" name="TextBox 23">
              <a:hlinkClick r:id="" action="ppaction://hlinkshowjump?jump=nextslide"/>
            </p:cNvPr>
            <p:cNvSpPr txBox="1"/>
            <p:nvPr/>
          </p:nvSpPr>
          <p:spPr>
            <a:xfrm>
              <a:off x="5200563" y="3373151"/>
              <a:ext cx="1656184" cy="484859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4000" b="1" spc="20" dirty="0">
                  <a:ln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ln>
                  <a:solidFill>
                    <a:srgbClr val="8E0000"/>
                  </a:solidFill>
                  <a:effectLst>
                    <a:glow rad="50800">
                      <a:srgbClr val="E27E40">
                        <a:alpha val="77000"/>
                      </a:srgbClr>
                    </a:glow>
                  </a:effectLst>
                  <a:latin typeface="David" pitchFamily="34" charset="-79"/>
                  <a:cs typeface="David" pitchFamily="34" charset="-79"/>
                </a:rPr>
                <a:t>התחל</a:t>
              </a:r>
            </a:p>
          </p:txBody>
        </p:sp>
      </p:grpSp>
      <p:sp>
        <p:nvSpPr>
          <p:cNvPr id="9" name="כותרת 1"/>
          <p:cNvSpPr>
            <a:spLocks noGrp="1"/>
          </p:cNvSpPr>
          <p:nvPr>
            <p:ph type="ctrTitle"/>
          </p:nvPr>
        </p:nvSpPr>
        <p:spPr>
          <a:xfrm>
            <a:off x="1156160" y="1947745"/>
            <a:ext cx="6836296" cy="792087"/>
          </a:xfrm>
        </p:spPr>
        <p:txBody>
          <a:bodyPr>
            <a:normAutofit fontScale="90000"/>
          </a:bodyPr>
          <a:lstStyle/>
          <a:p>
            <a:pPr>
              <a:lnSpc>
                <a:spcPts val="2900"/>
              </a:lnSpc>
            </a:pPr>
            <a:r>
              <a:rPr lang="he-IL" sz="3200" b="1" spc="20" dirty="0" smtClean="0">
                <a:ln w="3175">
                  <a:solidFill>
                    <a:srgbClr val="89358B"/>
                  </a:solidFill>
                </a:ln>
                <a:solidFill>
                  <a:srgbClr val="8E0000"/>
                </a:solidFill>
                <a:effectLst>
                  <a:glow>
                    <a:schemeClr val="bg1">
                      <a:lumMod val="75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מצגת שאלות מסכמות על מלאכת מבשל</a:t>
            </a:r>
            <a:br>
              <a:rPr lang="he-IL" sz="3200" b="1" spc="20" dirty="0" smtClean="0">
                <a:ln w="3175">
                  <a:solidFill>
                    <a:srgbClr val="89358B"/>
                  </a:solidFill>
                </a:ln>
                <a:solidFill>
                  <a:srgbClr val="8E0000"/>
                </a:solidFill>
                <a:effectLst>
                  <a:glow>
                    <a:schemeClr val="bg1">
                      <a:lumMod val="75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</a:br>
            <a:r>
              <a:rPr lang="he-IL" sz="3200" b="1" spc="20" dirty="0" smtClean="0">
                <a:ln w="3175">
                  <a:solidFill>
                    <a:srgbClr val="89358B"/>
                  </a:solidFill>
                </a:ln>
                <a:solidFill>
                  <a:srgbClr val="8E0000"/>
                </a:solidFill>
                <a:effectLst>
                  <a:glow>
                    <a:schemeClr val="bg1">
                      <a:lumMod val="75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על </a:t>
            </a:r>
            <a:r>
              <a:rPr lang="he-IL" sz="3200" b="1" spc="20" dirty="0">
                <a:ln w="3175">
                  <a:solidFill>
                    <a:srgbClr val="89358B"/>
                  </a:solidFill>
                </a:ln>
                <a:solidFill>
                  <a:srgbClr val="8E0000"/>
                </a:solidFill>
                <a:effectLst>
                  <a:glow>
                    <a:schemeClr val="bg1">
                      <a:lumMod val="75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פי הספר חמדת ימים חלק ב</a:t>
            </a:r>
            <a:endParaRPr lang="he-IL" sz="3200" b="1" spc="20" dirty="0">
              <a:ln w="3175">
                <a:solidFill>
                  <a:srgbClr val="89358B"/>
                </a:solidFill>
              </a:ln>
              <a:solidFill>
                <a:srgbClr val="8E0000"/>
              </a:solidFill>
              <a:effectLst>
                <a:glow>
                  <a:schemeClr val="bg1">
                    <a:lumMod val="75000"/>
                  </a:schemeClr>
                </a:glow>
              </a:effectLst>
              <a:latin typeface="David" pitchFamily="34" charset="-79"/>
              <a:ea typeface="+mn-ea"/>
              <a:cs typeface="David" pitchFamily="34" charset="-79"/>
            </a:endParaRP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2143520" y="2708904"/>
            <a:ext cx="4882579" cy="38087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lnSpc>
                <a:spcPts val="2200"/>
              </a:lnSpc>
            </a:pPr>
            <a:r>
              <a:rPr lang="he-IL" sz="2000" b="1" spc="20" dirty="0">
                <a:ln w="3175">
                  <a:noFill/>
                </a:ln>
                <a:solidFill>
                  <a:srgbClr val="00518E"/>
                </a:solidFill>
                <a:effectLst>
                  <a:glow>
                    <a:srgbClr val="DE6B0C">
                      <a:lumMod val="75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ההלכות מתאימות גם לספר פניני הלכה.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715660" y="595427"/>
            <a:ext cx="3019189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600" b="1" spc="20" dirty="0" smtClean="0">
                <a:ln w="3175">
                  <a:noFill/>
                </a:ln>
                <a:solidFill>
                  <a:srgbClr val="A0EEFE"/>
                </a:solidFill>
                <a:effectLst>
                  <a:glow>
                    <a:srgbClr val="DE6B0C">
                      <a:lumMod val="75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רשימת </a:t>
            </a:r>
            <a:r>
              <a:rPr lang="he-IL" sz="1600" b="1" spc="20" dirty="0">
                <a:ln w="3175">
                  <a:noFill/>
                </a:ln>
                <a:solidFill>
                  <a:srgbClr val="A0EEFE"/>
                </a:solidFill>
                <a:effectLst>
                  <a:glow>
                    <a:srgbClr val="DE6B0C">
                      <a:lumMod val="75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מספרי עמודים בפניני הלכה </a:t>
            </a:r>
            <a:endParaRPr lang="he-IL" sz="1400" dirty="0">
              <a:solidFill>
                <a:srgbClr val="A0EEFE"/>
              </a:solidFill>
            </a:endParaRPr>
          </a:p>
        </p:txBody>
      </p:sp>
      <p:graphicFrame>
        <p:nvGraphicFramePr>
          <p:cNvPr id="2" name="טבלה 1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val="2802767003"/>
              </p:ext>
            </p:extLst>
          </p:nvPr>
        </p:nvGraphicFramePr>
        <p:xfrm>
          <a:off x="6781600" y="1106356"/>
          <a:ext cx="1318792" cy="498694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659396"/>
                <a:gridCol w="659396"/>
              </a:tblGrid>
              <a:tr h="321643">
                <a:tc>
                  <a:txBody>
                    <a:bodyPr/>
                    <a:lstStyle/>
                    <a:p>
                      <a:pPr algn="ctr" rtl="1"/>
                      <a:r>
                        <a:rPr lang="he-IL" sz="1600" dirty="0" smtClean="0">
                          <a:solidFill>
                            <a:srgbClr val="A0EEFE"/>
                          </a:solidFill>
                          <a:cs typeface="David" pitchFamily="2" charset="-79"/>
                        </a:rPr>
                        <a:t>שאלה</a:t>
                      </a:r>
                      <a:endParaRPr lang="he-IL" sz="1800" dirty="0">
                        <a:solidFill>
                          <a:srgbClr val="A0EEFE"/>
                        </a:solidFill>
                        <a:cs typeface="David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600" b="1" kern="1200" dirty="0" smtClean="0">
                          <a:solidFill>
                            <a:srgbClr val="A0EEFE"/>
                          </a:solidFill>
                          <a:latin typeface="+mn-lt"/>
                          <a:ea typeface="+mn-ea"/>
                          <a:cs typeface="David" pitchFamily="2" charset="-79"/>
                        </a:rPr>
                        <a:t>עמוד</a:t>
                      </a:r>
                      <a:endParaRPr lang="he-IL" sz="1600" b="1" kern="1200" dirty="0">
                        <a:solidFill>
                          <a:srgbClr val="A0EEFE"/>
                        </a:solidFill>
                        <a:latin typeface="+mn-lt"/>
                        <a:ea typeface="+mn-ea"/>
                        <a:cs typeface="David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232583"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</a:rPr>
                        <a:t>1</a:t>
                      </a:r>
                      <a:endParaRPr lang="he-IL" sz="900" b="1" dirty="0">
                        <a:solidFill>
                          <a:schemeClr val="bg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</a:rPr>
                        <a:t>178</a:t>
                      </a:r>
                      <a:endParaRPr lang="he-IL" sz="900" b="1" dirty="0">
                        <a:solidFill>
                          <a:schemeClr val="bg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232583"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</a:rPr>
                        <a:t>2</a:t>
                      </a:r>
                      <a:endParaRPr lang="he-IL" sz="900" b="1" dirty="0">
                        <a:solidFill>
                          <a:schemeClr val="bg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</a:rPr>
                        <a:t>189</a:t>
                      </a:r>
                      <a:endParaRPr lang="he-IL" sz="900" b="1" dirty="0">
                        <a:solidFill>
                          <a:schemeClr val="bg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232583"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</a:rPr>
                        <a:t>3</a:t>
                      </a:r>
                      <a:endParaRPr lang="he-IL" sz="900" b="1" dirty="0">
                        <a:solidFill>
                          <a:schemeClr val="bg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</a:rPr>
                        <a:t>187</a:t>
                      </a:r>
                      <a:endParaRPr lang="he-IL" sz="900" b="1" dirty="0">
                        <a:solidFill>
                          <a:schemeClr val="bg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232583"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</a:rPr>
                        <a:t>4</a:t>
                      </a:r>
                      <a:endParaRPr lang="he-IL" sz="900" b="1" dirty="0">
                        <a:solidFill>
                          <a:schemeClr val="bg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</a:rPr>
                        <a:t>190</a:t>
                      </a:r>
                      <a:endParaRPr lang="he-IL" sz="900" b="1" dirty="0">
                        <a:solidFill>
                          <a:schemeClr val="bg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232583"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</a:rPr>
                        <a:t>5</a:t>
                      </a:r>
                      <a:endParaRPr lang="he-IL" sz="900" b="1" dirty="0">
                        <a:solidFill>
                          <a:schemeClr val="bg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</a:rPr>
                        <a:t>176</a:t>
                      </a:r>
                      <a:endParaRPr lang="he-IL" sz="900" b="1" dirty="0">
                        <a:solidFill>
                          <a:schemeClr val="bg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232583"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</a:rPr>
                        <a:t>6</a:t>
                      </a:r>
                      <a:endParaRPr lang="he-IL" sz="900" b="1" dirty="0">
                        <a:solidFill>
                          <a:schemeClr val="bg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</a:rPr>
                        <a:t>204</a:t>
                      </a:r>
                      <a:endParaRPr lang="he-IL" sz="900" b="1" dirty="0">
                        <a:solidFill>
                          <a:schemeClr val="bg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232583"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</a:rPr>
                        <a:t>7</a:t>
                      </a:r>
                      <a:endParaRPr lang="he-IL" sz="900" b="1" dirty="0">
                        <a:solidFill>
                          <a:schemeClr val="bg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</a:rPr>
                        <a:t>180</a:t>
                      </a:r>
                      <a:endParaRPr lang="he-IL" sz="900" b="1" dirty="0">
                        <a:solidFill>
                          <a:schemeClr val="bg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232583"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</a:rPr>
                        <a:t>8</a:t>
                      </a:r>
                      <a:endParaRPr lang="he-IL" sz="900" b="1" dirty="0">
                        <a:solidFill>
                          <a:schemeClr val="bg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</a:rPr>
                        <a:t>181</a:t>
                      </a:r>
                      <a:endParaRPr lang="he-IL" sz="900" b="1" dirty="0">
                        <a:solidFill>
                          <a:schemeClr val="bg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232583"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</a:rPr>
                        <a:t>9</a:t>
                      </a:r>
                      <a:endParaRPr lang="he-IL" sz="900" b="1" dirty="0">
                        <a:solidFill>
                          <a:schemeClr val="bg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</a:rPr>
                        <a:t>192</a:t>
                      </a:r>
                      <a:endParaRPr lang="he-IL" sz="900" b="1" dirty="0">
                        <a:solidFill>
                          <a:schemeClr val="bg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232583"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</a:rPr>
                        <a:t>10</a:t>
                      </a:r>
                      <a:endParaRPr lang="he-IL" sz="900" b="1" dirty="0">
                        <a:solidFill>
                          <a:schemeClr val="bg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</a:rPr>
                        <a:t>194</a:t>
                      </a:r>
                      <a:endParaRPr lang="he-IL" sz="900" b="1" dirty="0">
                        <a:solidFill>
                          <a:schemeClr val="bg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232583"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</a:rPr>
                        <a:t>11</a:t>
                      </a:r>
                      <a:endParaRPr lang="he-IL" sz="900" b="1" dirty="0">
                        <a:solidFill>
                          <a:schemeClr val="bg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</a:rPr>
                        <a:t>194</a:t>
                      </a:r>
                      <a:endParaRPr lang="he-IL" sz="900" b="1" dirty="0">
                        <a:solidFill>
                          <a:schemeClr val="bg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232583"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</a:rPr>
                        <a:t>12</a:t>
                      </a:r>
                      <a:endParaRPr lang="he-IL" sz="900" b="1" dirty="0">
                        <a:solidFill>
                          <a:schemeClr val="bg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</a:rPr>
                        <a:t>197</a:t>
                      </a:r>
                      <a:endParaRPr lang="he-IL" sz="900" b="1" dirty="0">
                        <a:solidFill>
                          <a:schemeClr val="bg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232583"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</a:rPr>
                        <a:t>13</a:t>
                      </a:r>
                      <a:endParaRPr lang="he-IL" sz="900" b="1" dirty="0">
                        <a:solidFill>
                          <a:schemeClr val="bg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</a:rPr>
                        <a:t>198</a:t>
                      </a:r>
                      <a:endParaRPr lang="he-IL" sz="900" b="1" dirty="0">
                        <a:solidFill>
                          <a:schemeClr val="bg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232583"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</a:rPr>
                        <a:t>14</a:t>
                      </a:r>
                      <a:endParaRPr lang="he-IL" sz="900" b="1" dirty="0">
                        <a:solidFill>
                          <a:schemeClr val="bg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</a:rPr>
                        <a:t>206</a:t>
                      </a:r>
                      <a:endParaRPr lang="he-IL" sz="900" b="1" dirty="0">
                        <a:solidFill>
                          <a:schemeClr val="bg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232583"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</a:rPr>
                        <a:t>15</a:t>
                      </a:r>
                      <a:endParaRPr lang="he-IL" sz="900" b="1" dirty="0">
                        <a:solidFill>
                          <a:schemeClr val="bg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</a:rPr>
                        <a:t>207</a:t>
                      </a:r>
                      <a:endParaRPr lang="he-IL" sz="900" b="1" dirty="0">
                        <a:solidFill>
                          <a:schemeClr val="bg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232583"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</a:rPr>
                        <a:t>16</a:t>
                      </a:r>
                      <a:endParaRPr lang="he-IL" sz="900" b="1" dirty="0">
                        <a:solidFill>
                          <a:schemeClr val="bg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</a:rPr>
                        <a:t>213</a:t>
                      </a:r>
                      <a:endParaRPr lang="he-IL" sz="900" b="1" dirty="0">
                        <a:solidFill>
                          <a:schemeClr val="bg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232583"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</a:rPr>
                        <a:t>17</a:t>
                      </a:r>
                      <a:endParaRPr lang="he-IL" sz="900" b="1" dirty="0">
                        <a:solidFill>
                          <a:schemeClr val="bg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</a:rPr>
                        <a:t>212</a:t>
                      </a:r>
                      <a:endParaRPr lang="he-IL" sz="900" b="1" dirty="0">
                        <a:solidFill>
                          <a:schemeClr val="bg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232583"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</a:rPr>
                        <a:t>18</a:t>
                      </a:r>
                      <a:endParaRPr lang="he-IL" sz="900" b="1" dirty="0">
                        <a:solidFill>
                          <a:schemeClr val="bg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</a:rPr>
                        <a:t>213</a:t>
                      </a:r>
                      <a:endParaRPr lang="he-IL" sz="900" b="1" dirty="0">
                        <a:solidFill>
                          <a:schemeClr val="bg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232583"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</a:rPr>
                        <a:t>19</a:t>
                      </a:r>
                      <a:endParaRPr lang="he-IL" sz="900" b="1" dirty="0">
                        <a:solidFill>
                          <a:schemeClr val="bg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</a:rPr>
                        <a:t>218</a:t>
                      </a:r>
                      <a:endParaRPr lang="he-IL" sz="900" b="1" dirty="0">
                        <a:solidFill>
                          <a:schemeClr val="bg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232583"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</a:rPr>
                        <a:t>20</a:t>
                      </a:r>
                      <a:endParaRPr lang="he-IL" sz="900" b="1" dirty="0">
                        <a:solidFill>
                          <a:schemeClr val="bg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</a:rPr>
                        <a:t>216</a:t>
                      </a:r>
                      <a:endParaRPr lang="he-IL" sz="900" b="1" dirty="0">
                        <a:solidFill>
                          <a:schemeClr val="bg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40394" y="6373307"/>
            <a:ext cx="2587390" cy="25391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050" dirty="0" smtClean="0">
                <a:hlinkClick r:id="rId5"/>
              </a:rPr>
              <a:t>מצגות וחומרי עזר נוספים באתר חמדת ימים</a:t>
            </a:r>
            <a:endParaRPr lang="he-IL" sz="1050" dirty="0"/>
          </a:p>
        </p:txBody>
      </p:sp>
      <p:sp>
        <p:nvSpPr>
          <p:cNvPr id="3" name="מלבן מעוגל 2"/>
          <p:cNvSpPr/>
          <p:nvPr/>
        </p:nvSpPr>
        <p:spPr>
          <a:xfrm>
            <a:off x="8100392" y="3420980"/>
            <a:ext cx="1512168" cy="1160700"/>
          </a:xfrm>
          <a:prstGeom prst="roundRect">
            <a:avLst>
              <a:gd name="adj" fmla="val 8118"/>
            </a:avLst>
          </a:prstGeom>
          <a:solidFill>
            <a:srgbClr val="0E8DF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468000" rtlCol="1" anchor="t" anchorCtr="0"/>
          <a:lstStyle/>
          <a:p>
            <a:pPr algn="ctr"/>
            <a:r>
              <a:rPr lang="he-IL" sz="1200" b="1" spc="20" dirty="0" smtClean="0">
                <a:ln w="3175">
                  <a:noFill/>
                </a:ln>
                <a:solidFill>
                  <a:srgbClr val="FFFFFF"/>
                </a:solidFill>
                <a:effectLst>
                  <a:glow>
                    <a:srgbClr val="DE6B0C">
                      <a:lumMod val="75000"/>
                    </a:srgbClr>
                  </a:glow>
                </a:effectLst>
                <a:latin typeface="David" pitchFamily="34" charset="-79"/>
              </a:rPr>
              <a:t>רשימת</a:t>
            </a:r>
          </a:p>
          <a:p>
            <a:pPr algn="ctr"/>
            <a:r>
              <a:rPr lang="he-IL" sz="1200" b="1" spc="20" dirty="0" smtClean="0">
                <a:ln w="3175">
                  <a:noFill/>
                </a:ln>
                <a:solidFill>
                  <a:srgbClr val="FFFFFF"/>
                </a:solidFill>
                <a:effectLst>
                  <a:glow>
                    <a:srgbClr val="DE6B0C">
                      <a:lumMod val="75000"/>
                    </a:srgbClr>
                  </a:glow>
                </a:effectLst>
                <a:latin typeface="David" pitchFamily="34" charset="-79"/>
              </a:rPr>
              <a:t>מספרי</a:t>
            </a:r>
            <a:r>
              <a:rPr lang="he-IL" sz="1200" b="1" spc="20" dirty="0">
                <a:ln w="3175">
                  <a:noFill/>
                </a:ln>
                <a:solidFill>
                  <a:srgbClr val="FFFFFF"/>
                </a:solidFill>
                <a:effectLst>
                  <a:glow>
                    <a:srgbClr val="DE6B0C">
                      <a:lumMod val="75000"/>
                    </a:srgbClr>
                  </a:glow>
                </a:effectLst>
                <a:latin typeface="David" pitchFamily="34" charset="-79"/>
              </a:rPr>
              <a:t> </a:t>
            </a:r>
            <a:r>
              <a:rPr lang="he-IL" sz="1200" b="1" spc="20" dirty="0" smtClean="0">
                <a:ln w="3175">
                  <a:noFill/>
                </a:ln>
                <a:solidFill>
                  <a:srgbClr val="FFFFFF"/>
                </a:solidFill>
                <a:effectLst>
                  <a:glow>
                    <a:srgbClr val="DE6B0C">
                      <a:lumMod val="75000"/>
                    </a:srgbClr>
                  </a:glow>
                </a:effectLst>
                <a:latin typeface="David" pitchFamily="34" charset="-79"/>
              </a:rPr>
              <a:t>עמודים</a:t>
            </a:r>
          </a:p>
          <a:p>
            <a:pPr algn="ctr"/>
            <a:r>
              <a:rPr lang="he-IL" sz="1200" b="1" spc="20" dirty="0" smtClean="0">
                <a:ln w="3175">
                  <a:noFill/>
                </a:ln>
                <a:solidFill>
                  <a:srgbClr val="FFFFFF"/>
                </a:solidFill>
                <a:effectLst>
                  <a:glow>
                    <a:srgbClr val="DE6B0C">
                      <a:lumMod val="75000"/>
                    </a:srgbClr>
                  </a:glow>
                </a:effectLst>
                <a:latin typeface="David" pitchFamily="34" charset="-79"/>
              </a:rPr>
              <a:t>בפניני הלכה</a:t>
            </a:r>
          </a:p>
          <a:p>
            <a:pPr algn="l"/>
            <a:endParaRPr lang="he-IL" sz="1000" b="1" spc="20" dirty="0" smtClean="0">
              <a:ln w="3175">
                <a:noFill/>
              </a:ln>
              <a:solidFill>
                <a:srgbClr val="FFFFFF"/>
              </a:solidFill>
              <a:effectLst>
                <a:glow>
                  <a:srgbClr val="DE6B0C">
                    <a:lumMod val="75000"/>
                  </a:srgbClr>
                </a:glow>
              </a:effectLst>
              <a:latin typeface="David" pitchFamily="34" charset="-79"/>
            </a:endParaRPr>
          </a:p>
          <a:p>
            <a:pPr algn="ctr"/>
            <a:r>
              <a:rPr lang="he-IL" sz="1200" spc="20" dirty="0" smtClean="0">
                <a:ln w="3175">
                  <a:noFill/>
                </a:ln>
                <a:solidFill>
                  <a:srgbClr val="FFFFFF"/>
                </a:solidFill>
                <a:effectLst>
                  <a:glow>
                    <a:srgbClr val="DE6B0C">
                      <a:lumMod val="75000"/>
                    </a:srgbClr>
                  </a:glow>
                </a:effectLst>
                <a:latin typeface="David" pitchFamily="34" charset="-79"/>
              </a:rPr>
              <a:t>לחץ לפתיחה</a:t>
            </a:r>
            <a:endParaRPr lang="he-IL" sz="1100" dirty="0">
              <a:solidFill>
                <a:srgbClr val="FFFFFF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028384" y="4283804"/>
            <a:ext cx="57606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pc="-200" dirty="0">
                <a:ln w="3175">
                  <a:noFill/>
                </a:ln>
                <a:solidFill>
                  <a:srgbClr val="FFFFFF"/>
                </a:solidFill>
                <a:effectLst>
                  <a:glow>
                    <a:srgbClr val="DE6B0C">
                      <a:lumMod val="75000"/>
                    </a:srgbClr>
                  </a:glow>
                </a:effectLst>
                <a:latin typeface="David" pitchFamily="34" charset="-79"/>
              </a:rPr>
              <a:t>&gt;&gt;</a:t>
            </a:r>
            <a:endParaRPr lang="he-IL" spc="-200" dirty="0"/>
          </a:p>
        </p:txBody>
      </p:sp>
      <p:sp>
        <p:nvSpPr>
          <p:cNvPr id="14" name="TextBox 13"/>
          <p:cNvSpPr txBox="1"/>
          <p:nvPr/>
        </p:nvSpPr>
        <p:spPr>
          <a:xfrm>
            <a:off x="8100392" y="3401165"/>
            <a:ext cx="1152128" cy="1200329"/>
          </a:xfrm>
          <a:prstGeom prst="rect">
            <a:avLst/>
          </a:prstGeom>
          <a:noFill/>
          <a:ln>
            <a:noFill/>
          </a:ln>
        </p:spPr>
        <p:txBody>
          <a:bodyPr wrap="square" rtlCol="1">
            <a:spAutoFit/>
          </a:bodyPr>
          <a:lstStyle/>
          <a:p>
            <a:endParaRPr lang="he-IL" dirty="0" smtClean="0">
              <a:solidFill>
                <a:srgbClr val="FF6600"/>
              </a:solidFill>
            </a:endParaRPr>
          </a:p>
          <a:p>
            <a:endParaRPr lang="he-IL" dirty="0">
              <a:solidFill>
                <a:srgbClr val="FF6600"/>
              </a:solidFill>
            </a:endParaRPr>
          </a:p>
          <a:p>
            <a:endParaRPr lang="he-IL" dirty="0" smtClean="0">
              <a:solidFill>
                <a:srgbClr val="FF6600"/>
              </a:solidFill>
            </a:endParaRPr>
          </a:p>
          <a:p>
            <a:endParaRPr lang="he-IL" dirty="0">
              <a:solidFill>
                <a:srgbClr val="FF6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2048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>
        <p14:flythrough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5" presetClass="entr" presetSubtype="0" fill="hold" grpId="0" nodeType="after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4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6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6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" presetClass="exit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1.92414E-6 L -0.10278 -0.00185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139" y="-93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6.01295E-7 L -0.1026 0.00093 " pathEditMode="fixed" rAng="0" ptsTypes="AA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139" y="46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4.17206E-6 L -0.10382 0.0037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191" y="185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2" fill="hold" grpId="1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0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7" grpId="0"/>
      <p:bldP spid="9" grpId="0"/>
      <p:bldP spid="12" grpId="0"/>
      <p:bldP spid="16" grpId="0"/>
      <p:bldP spid="3" grpId="0" animBg="1"/>
      <p:bldP spid="3" grpId="1" animBg="1"/>
      <p:bldP spid="4" grpId="0"/>
      <p:bldP spid="4" grpId="1"/>
      <p:bldP spid="4" grpId="2"/>
      <p:bldP spid="14" grpId="0"/>
      <p:bldP spid="14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375554" y="1340769"/>
            <a:ext cx="6836296" cy="792087"/>
          </a:xfrm>
        </p:spPr>
        <p:txBody>
          <a:bodyPr>
            <a:normAutofit/>
          </a:bodyPr>
          <a:lstStyle/>
          <a:p>
            <a:pPr algn="r"/>
            <a:r>
              <a:rPr lang="he-IL" sz="32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מהי דרגת החום הגורמת לבישול?</a:t>
            </a: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654947" y="2348952"/>
            <a:ext cx="7373437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יד סולדת בו.</a:t>
            </a:r>
            <a:endParaRPr lang="he-IL" sz="3200" b="1" spc="3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30323" y="620688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F4A34A"/>
                </a:solidFill>
                <a:latin typeface="David" pitchFamily="34" charset="-79"/>
                <a:cs typeface="David" pitchFamily="34" charset="-79"/>
              </a:rPr>
              <a:t>1. דרגת החום הגורמת לבישול</a:t>
            </a:r>
            <a:endParaRPr lang="he-IL" sz="4400" b="1" spc="20" dirty="0">
              <a:ln>
                <a:gradFill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accent1">
                        <a:tint val="44500"/>
                        <a:satMod val="16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</a:ln>
              <a:solidFill>
                <a:srgbClr val="F4A34A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1043608" y="3645096"/>
            <a:ext cx="6984776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 הדעה המקובלת: 45 מעלות ומעלה. </a:t>
            </a:r>
          </a:p>
        </p:txBody>
      </p:sp>
      <p:sp>
        <p:nvSpPr>
          <p:cNvPr id="15" name="Text Box 4"/>
          <p:cNvSpPr txBox="1">
            <a:spLocks noChangeArrowheads="1"/>
          </p:cNvSpPr>
          <p:nvPr/>
        </p:nvSpPr>
        <p:spPr bwMode="auto">
          <a:xfrm>
            <a:off x="1050009" y="2997096"/>
            <a:ext cx="6971973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 כל שכריסו של תינוק נכווית בו.</a:t>
            </a:r>
            <a:endParaRPr lang="he-IL" sz="3200" b="1" spc="3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</p:txBody>
      </p:sp>
      <p:grpSp>
        <p:nvGrpSpPr>
          <p:cNvPr id="16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20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1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1" eaLnBrk="1" fontAlgn="base" latinLnBrk="0" hangingPunct="1"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he-IL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marL="0" marR="0" lvl="0" indent="0" algn="ctr" defTabSz="914400" rtl="1" eaLnBrk="1" fontAlgn="base" latinLnBrk="0" hangingPunct="1">
                <a:lnSpc>
                  <a:spcPts val="14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lang="he-IL" dirty="0" smtClean="0">
                  <a:latin typeface="Calibri" pitchFamily="34" charset="0"/>
                  <a:ea typeface="Arial" pitchFamily="34" charset="0"/>
                  <a:cs typeface="BN Torrens" pitchFamily="2" charset="-79"/>
                </a:rPr>
                <a:t>65</a:t>
              </a:r>
              <a:endParaRPr kumimoji="0" lang="he-IL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N Torrens" pitchFamily="2" charset="-79"/>
              </a:endParaRPr>
            </a:p>
          </p:txBody>
        </p:sp>
      </p:grpSp>
      <p:sp>
        <p:nvSpPr>
          <p:cNvPr id="14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1043608" y="4293168"/>
            <a:ext cx="6984776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ד. כל התשובות נכונות.</a:t>
            </a:r>
            <a:endParaRPr lang="he-IL" sz="3200" b="1" spc="3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053680" y="5076473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8E0000"/>
                </a:solidFill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  <p:sp>
        <p:nvSpPr>
          <p:cNvPr id="18" name="מלבן מעוגל 17"/>
          <p:cNvSpPr/>
          <p:nvPr/>
        </p:nvSpPr>
        <p:spPr>
          <a:xfrm>
            <a:off x="-3461725" y="2927388"/>
            <a:ext cx="3929269" cy="824895"/>
          </a:xfrm>
          <a:prstGeom prst="roundRect">
            <a:avLst/>
          </a:prstGeom>
          <a:solidFill>
            <a:srgbClr val="0070C0"/>
          </a:solidFill>
          <a:ln w="19050">
            <a:solidFill>
              <a:srgbClr val="006E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0" rtlCol="1" anchor="ctr"/>
          <a:lstStyle/>
          <a:p>
            <a:r>
              <a:rPr lang="he-IL" sz="1100" dirty="0" smtClean="0">
                <a:solidFill>
                  <a:srgbClr val="FFFFFF"/>
                </a:solidFill>
              </a:rPr>
              <a:t>הוראות</a:t>
            </a:r>
            <a:endParaRPr lang="he-IL" dirty="0" smtClean="0">
              <a:solidFill>
                <a:srgbClr val="FFFFFF"/>
              </a:solidFill>
            </a:endParaRPr>
          </a:p>
          <a:p>
            <a:pPr algn="ctr"/>
            <a:endParaRPr lang="he-IL" dirty="0"/>
          </a:p>
        </p:txBody>
      </p:sp>
      <p:sp>
        <p:nvSpPr>
          <p:cNvPr id="19" name="TextBox 18"/>
          <p:cNvSpPr txBox="1"/>
          <p:nvPr/>
        </p:nvSpPr>
        <p:spPr>
          <a:xfrm>
            <a:off x="-132078" y="3281086"/>
            <a:ext cx="59222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b="1" spc="-210" dirty="0" smtClean="0">
                <a:solidFill>
                  <a:srgbClr val="000000"/>
                </a:solidFill>
              </a:rPr>
              <a:t>&lt;&lt;</a:t>
            </a:r>
            <a:endParaRPr lang="he-IL" b="1" spc="-210" dirty="0">
              <a:solidFill>
                <a:srgbClr val="00000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-438708" y="-319900"/>
            <a:ext cx="10009112" cy="7571303"/>
          </a:xfrm>
          <a:prstGeom prst="rect">
            <a:avLst/>
          </a:prstGeom>
          <a:solidFill>
            <a:srgbClr val="000000">
              <a:alpha val="50000"/>
            </a:srgbClr>
          </a:solidFill>
        </p:spPr>
        <p:txBody>
          <a:bodyPr wrap="square" rtlCol="1">
            <a:spAutoFit/>
          </a:bodyPr>
          <a:lstStyle/>
          <a:p>
            <a:r>
              <a:rPr lang="he-IL" dirty="0" smtClean="0">
                <a:solidFill>
                  <a:schemeClr val="tx1">
                    <a:alpha val="0"/>
                  </a:schemeClr>
                </a:solidFill>
              </a:rPr>
              <a:t>שחור</a:t>
            </a:r>
          </a:p>
          <a:p>
            <a:endParaRPr lang="he-IL" dirty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 smtClean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 smtClean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 smtClean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 smtClean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 smtClean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 smtClean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 smtClean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 smtClean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 smtClean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 smtClean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 smtClean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 smtClean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>
              <a:solidFill>
                <a:schemeClr val="tx1">
                  <a:alpha val="0"/>
                </a:schemeClr>
              </a:solidFill>
            </a:endParaRPr>
          </a:p>
        </p:txBody>
      </p:sp>
      <p:sp>
        <p:nvSpPr>
          <p:cNvPr id="23" name="מלבן מעוגל 22"/>
          <p:cNvSpPr/>
          <p:nvPr/>
        </p:nvSpPr>
        <p:spPr>
          <a:xfrm>
            <a:off x="654947" y="2276872"/>
            <a:ext cx="2994581" cy="1944216"/>
          </a:xfrm>
          <a:prstGeom prst="roundRect">
            <a:avLst/>
          </a:prstGeom>
          <a:gradFill>
            <a:gsLst>
              <a:gs pos="100000">
                <a:srgbClr val="229EE7"/>
              </a:gs>
              <a:gs pos="0">
                <a:schemeClr val="bg2">
                  <a:lumMod val="75000"/>
                </a:schemeClr>
              </a:gs>
            </a:gsLst>
            <a:lin ang="135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b="1" dirty="0" smtClean="0">
                <a:solidFill>
                  <a:srgbClr val="7030A0"/>
                </a:solidFill>
                <a:cs typeface="David" pitchFamily="2" charset="-79"/>
              </a:rPr>
              <a:t>לחץ בעזרת העכבר</a:t>
            </a:r>
          </a:p>
          <a:p>
            <a:pPr algn="ctr"/>
            <a:r>
              <a:rPr lang="he-IL" sz="2400" b="1" dirty="0" smtClean="0">
                <a:solidFill>
                  <a:srgbClr val="7030A0"/>
                </a:solidFill>
                <a:cs typeface="David" pitchFamily="2" charset="-79"/>
              </a:rPr>
              <a:t>על התשובה </a:t>
            </a:r>
            <a:r>
              <a:rPr lang="he-IL" sz="2400" b="1" dirty="0" smtClean="0">
                <a:solidFill>
                  <a:srgbClr val="7030A0"/>
                </a:solidFill>
                <a:cs typeface="David" pitchFamily="2" charset="-79"/>
              </a:rPr>
              <a:t>הנכונה</a:t>
            </a:r>
          </a:p>
          <a:p>
            <a:pPr algn="ctr"/>
            <a:r>
              <a:rPr lang="he-IL" sz="1400" dirty="0" smtClean="0">
                <a:solidFill>
                  <a:srgbClr val="7030A0"/>
                </a:solidFill>
                <a:cs typeface="David" pitchFamily="2" charset="-79"/>
              </a:rPr>
              <a:t>(להצגת סמן לייזר - לחץ והחזק </a:t>
            </a:r>
          </a:p>
          <a:p>
            <a:pPr algn="ctr"/>
            <a:r>
              <a:rPr lang="en-US" sz="1400" dirty="0" smtClean="0">
                <a:solidFill>
                  <a:srgbClr val="7030A0"/>
                </a:solidFill>
                <a:cs typeface="David" pitchFamily="2" charset="-79"/>
              </a:rPr>
              <a:t>Ctrl </a:t>
            </a:r>
            <a:r>
              <a:rPr lang="he-IL" sz="1400" dirty="0" smtClean="0">
                <a:solidFill>
                  <a:srgbClr val="7030A0"/>
                </a:solidFill>
                <a:cs typeface="David" pitchFamily="2" charset="-79"/>
              </a:rPr>
              <a:t> + לחצן העכבר)</a:t>
            </a:r>
          </a:p>
          <a:p>
            <a:pPr algn="ctr"/>
            <a:endParaRPr lang="he-IL" sz="400" b="1" dirty="0" smtClean="0">
              <a:solidFill>
                <a:srgbClr val="7030A0"/>
              </a:solidFill>
              <a:cs typeface="David" pitchFamily="2" charset="-79"/>
            </a:endParaRPr>
          </a:p>
          <a:p>
            <a:pPr algn="ctr"/>
            <a:endParaRPr lang="he-IL" sz="600" b="1" dirty="0" smtClean="0">
              <a:solidFill>
                <a:srgbClr val="7030A0"/>
              </a:solidFill>
              <a:cs typeface="David" pitchFamily="2" charset="-79"/>
            </a:endParaRPr>
          </a:p>
          <a:p>
            <a:pPr algn="ctr"/>
            <a:endParaRPr lang="he-IL" b="1" dirty="0">
              <a:solidFill>
                <a:srgbClr val="7030A0"/>
              </a:solidFill>
              <a:cs typeface="David" pitchFamily="2" charset="-79"/>
            </a:endParaRPr>
          </a:p>
        </p:txBody>
      </p:sp>
      <p:sp>
        <p:nvSpPr>
          <p:cNvPr id="24" name="מלבן מעוגל 23"/>
          <p:cNvSpPr/>
          <p:nvPr/>
        </p:nvSpPr>
        <p:spPr>
          <a:xfrm>
            <a:off x="1642514" y="3717032"/>
            <a:ext cx="1019445" cy="383173"/>
          </a:xfrm>
          <a:prstGeom prst="roundRect">
            <a:avLst/>
          </a:prstGeom>
          <a:solidFill>
            <a:srgbClr val="0070C0"/>
          </a:solidFill>
          <a:ln w="19050">
            <a:solidFill>
              <a:srgbClr val="006E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>
                <a:solidFill>
                  <a:srgbClr val="FFFFFF"/>
                </a:solidFill>
              </a:rPr>
              <a:t>אישור</a:t>
            </a:r>
            <a:endParaRPr lang="he-IL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0508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>
        <p14:prism dir="r" isContent="1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5" presetClass="entr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32" presetClass="emph" presetSubtype="0" fill="hold" grpId="1" nodeType="afterEffect">
                                  <p:stCondLst>
                                    <p:cond delay="1100"/>
                                  </p:stCondLst>
                                  <p:childTnLst>
                                    <p:animRot by="120000">
                                      <p:cBhvr>
                                        <p:cTn id="20" dur="1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60" fill="hold">
                                          <p:stCondLst>
                                            <p:cond delay="26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6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60" fill="hold">
                                          <p:stCondLst>
                                            <p:cond delay="78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60" fill="hold">
                                          <p:stCondLst>
                                            <p:cond delay="104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900"/>
                            </p:stCondLst>
                            <p:childTnLst>
                              <p:par>
                                <p:cTn id="26" presetID="32" presetClass="emph" presetSubtype="0" fill="hold" grpId="4" nodeType="afterEffect">
                                  <p:stCondLst>
                                    <p:cond delay="3600"/>
                                  </p:stCondLst>
                                  <p:childTnLst>
                                    <p:animRot by="120000">
                                      <p:cBhvr>
                                        <p:cTn id="27" dur="1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60" fill="hold">
                                          <p:stCondLst>
                                            <p:cond delay="26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26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60" fill="hold">
                                          <p:stCondLst>
                                            <p:cond delay="78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260" fill="hold">
                                          <p:stCondLst>
                                            <p:cond delay="104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7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7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8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5" fill="hold">
                      <p:stCondLst>
                        <p:cond delay="0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20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1" fill="hold">
                      <p:stCondLst>
                        <p:cond delay="0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" presetClass="exit" presetSubtype="8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5" grpId="0"/>
      <p:bldP spid="17" grpId="0"/>
      <p:bldP spid="17" grpId="1"/>
      <p:bldP spid="17" grpId="2"/>
      <p:bldP spid="18" grpId="0" animBg="1"/>
      <p:bldP spid="18" grpId="1" animBg="1"/>
      <p:bldP spid="18" grpId="2" animBg="1"/>
      <p:bldP spid="18" grpId="3" animBg="1"/>
      <p:bldP spid="18" grpId="4" animBg="1"/>
      <p:bldP spid="19" grpId="0"/>
      <p:bldP spid="19" grpId="1"/>
      <p:bldP spid="19" grpId="2"/>
      <p:bldP spid="19" grpId="3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375554" y="1340769"/>
            <a:ext cx="6836296" cy="792087"/>
          </a:xfrm>
        </p:spPr>
        <p:txBody>
          <a:bodyPr>
            <a:normAutofit/>
          </a:bodyPr>
          <a:lstStyle/>
          <a:p>
            <a:pPr algn="r"/>
            <a:r>
              <a:rPr lang="he-IL" sz="32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מהי דרגת החום הגורמת לבישול?</a:t>
            </a:r>
          </a:p>
        </p:txBody>
      </p:sp>
      <p:cxnSp>
        <p:nvCxnSpPr>
          <p:cNvPr id="10" name="מחבר ישר 9"/>
          <p:cNvCxnSpPr/>
          <p:nvPr/>
        </p:nvCxnSpPr>
        <p:spPr>
          <a:xfrm>
            <a:off x="1600212" y="6165304"/>
            <a:ext cx="7220260" cy="0"/>
          </a:xfrm>
          <a:prstGeom prst="line">
            <a:avLst/>
          </a:prstGeom>
          <a:ln cmpd="thickThin">
            <a:prstDash val="lgDashDotDot"/>
          </a:ln>
          <a:effectLst>
            <a:softEdge rad="12700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מלבן מעוגל 10"/>
          <p:cNvSpPr/>
          <p:nvPr/>
        </p:nvSpPr>
        <p:spPr>
          <a:xfrm>
            <a:off x="389384" y="908720"/>
            <a:ext cx="8352929" cy="5688632"/>
          </a:xfrm>
          <a:prstGeom prst="round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accent2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654947" y="2348952"/>
            <a:ext cx="7373437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יד סולדת בו.</a:t>
            </a:r>
            <a:endParaRPr lang="he-IL" sz="3200" b="1" spc="3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30323" y="620688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F4A34A"/>
                </a:solidFill>
                <a:latin typeface="David" pitchFamily="34" charset="-79"/>
                <a:cs typeface="David" pitchFamily="34" charset="-79"/>
              </a:rPr>
              <a:t>1. דרגת החום הגורמת לבישול</a:t>
            </a:r>
            <a:endParaRPr lang="he-IL" sz="4400" b="1" spc="20" dirty="0">
              <a:ln>
                <a:gradFill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accent1">
                        <a:tint val="44500"/>
                        <a:satMod val="16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</a:ln>
              <a:solidFill>
                <a:srgbClr val="F4A34A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1043608" y="3645096"/>
            <a:ext cx="6984776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 הדעה המקובלת: 45 מעלות ומעלה. </a:t>
            </a:r>
          </a:p>
        </p:txBody>
      </p:sp>
      <p:sp>
        <p:nvSpPr>
          <p:cNvPr id="15" name="Text Box 4"/>
          <p:cNvSpPr txBox="1">
            <a:spLocks noChangeArrowheads="1"/>
          </p:cNvSpPr>
          <p:nvPr/>
        </p:nvSpPr>
        <p:spPr bwMode="auto">
          <a:xfrm>
            <a:off x="1050009" y="2997096"/>
            <a:ext cx="6971973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 כל שכריסו של תינוק נכווית בו.</a:t>
            </a:r>
            <a:endParaRPr lang="he-IL" sz="3200" b="1" spc="3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</p:txBody>
      </p:sp>
      <p:grpSp>
        <p:nvGrpSpPr>
          <p:cNvPr id="16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20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1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1" eaLnBrk="1" fontAlgn="base" latinLnBrk="0" hangingPunct="1"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he-IL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marL="0" marR="0" lvl="0" indent="0" algn="ctr" defTabSz="914400" rtl="1" eaLnBrk="1" fontAlgn="base" latinLnBrk="0" hangingPunct="1">
                <a:lnSpc>
                  <a:spcPts val="14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lang="he-IL" dirty="0" smtClean="0">
                  <a:latin typeface="Calibri" pitchFamily="34" charset="0"/>
                  <a:ea typeface="Arial" pitchFamily="34" charset="0"/>
                  <a:cs typeface="BN Torrens" pitchFamily="2" charset="-79"/>
                </a:rPr>
                <a:t>65</a:t>
              </a:r>
              <a:endParaRPr kumimoji="0" lang="he-IL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N Torrens" pitchFamily="2" charset="-79"/>
              </a:endParaRPr>
            </a:p>
          </p:txBody>
        </p:sp>
      </p:grp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1043608" y="4293168"/>
            <a:ext cx="6984776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 w="19050">
                  <a:noFill/>
                </a:ln>
                <a:solidFill>
                  <a:srgbClr val="7030A0"/>
                </a:solidFill>
                <a:effectLst>
                  <a:glow rad="1270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ד. כל התשובות נכונות.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2231740" y="4851364"/>
            <a:ext cx="504056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/>
                  </a:solidFill>
                </a:ln>
                <a:solidFill>
                  <a:srgbClr val="00A44A"/>
                </a:solidFill>
                <a:effectLst>
                  <a:glow rad="76200">
                    <a:srgbClr val="92D05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grpSp>
        <p:nvGrpSpPr>
          <p:cNvPr id="24" name="קבוצה 23"/>
          <p:cNvGrpSpPr/>
          <p:nvPr/>
        </p:nvGrpSpPr>
        <p:grpSpPr>
          <a:xfrm>
            <a:off x="3325215" y="5443810"/>
            <a:ext cx="2481263" cy="1225550"/>
            <a:chOff x="3330575" y="2816225"/>
            <a:chExt cx="2481263" cy="1225550"/>
          </a:xfrm>
        </p:grpSpPr>
        <p:pic>
          <p:nvPicPr>
            <p:cNvPr id="25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6" name="TextBox 25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3175">
                    <a:solidFill>
                      <a:schemeClr val="bg1">
                        <a:lumMod val="75000"/>
                      </a:schemeClr>
                    </a:solidFill>
                  </a:ln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01229969"/>
      </p:ext>
    </p:extLst>
  </p:cSld>
  <p:clrMapOvr>
    <a:masterClrMapping/>
  </p:clrMapOvr>
  <p:transition spd="slow" advClick="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375554" y="1124745"/>
            <a:ext cx="6836296" cy="792087"/>
          </a:xfrm>
        </p:spPr>
        <p:txBody>
          <a:bodyPr>
            <a:normAutofit/>
          </a:bodyPr>
          <a:lstStyle/>
          <a:p>
            <a:pPr algn="r"/>
            <a:r>
              <a:rPr lang="he-IL" sz="32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בחר את התשובה הנכונה.</a:t>
            </a:r>
          </a:p>
        </p:txBody>
      </p:sp>
      <p:cxnSp>
        <p:nvCxnSpPr>
          <p:cNvPr id="10" name="מחבר ישר 9"/>
          <p:cNvCxnSpPr/>
          <p:nvPr/>
        </p:nvCxnSpPr>
        <p:spPr>
          <a:xfrm>
            <a:off x="1600212" y="6165304"/>
            <a:ext cx="7220260" cy="0"/>
          </a:xfrm>
          <a:prstGeom prst="line">
            <a:avLst/>
          </a:prstGeom>
          <a:ln cmpd="thickThin">
            <a:prstDash val="lgDashDotDot"/>
          </a:ln>
          <a:effectLst>
            <a:softEdge rad="12700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מלבן מעוגל 10"/>
          <p:cNvSpPr/>
          <p:nvPr/>
        </p:nvSpPr>
        <p:spPr>
          <a:xfrm>
            <a:off x="389384" y="908720"/>
            <a:ext cx="8352929" cy="5688632"/>
          </a:xfrm>
          <a:prstGeom prst="round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accent2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389384" y="2011720"/>
            <a:ext cx="8211988" cy="124649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 אסור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לערות מים חמים מכלי ראשון על כוס </a:t>
            </a:r>
            <a:endParaRPr lang="he-IL" sz="3200" b="1" spc="30" dirty="0" smtClean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   שהיא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כלי שני, כאשר יש בה מים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שאינם</a:t>
            </a:r>
          </a:p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   מבושלים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3" y="548680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F4A34A"/>
                </a:solidFill>
                <a:latin typeface="David" pitchFamily="34" charset="-79"/>
                <a:cs typeface="David" pitchFamily="34" charset="-79"/>
              </a:rPr>
              <a:t>2. עירוי </a:t>
            </a:r>
            <a:r>
              <a:rPr lang="he-IL" sz="4400" b="1" spc="20" dirty="0">
                <a:ln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F4A34A"/>
                </a:solidFill>
                <a:latin typeface="David" pitchFamily="34" charset="-79"/>
                <a:cs typeface="David" pitchFamily="34" charset="-79"/>
              </a:rPr>
              <a:t>מכלי ראשון על כוס רטובה 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644597" y="4151401"/>
            <a:ext cx="7946890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 אם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הכוס ריקה אך רטובה, יש שאינם מצריכים </a:t>
            </a:r>
            <a:endParaRPr lang="he-IL" sz="3200" b="1" spc="30" dirty="0" smtClean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  לנגבה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, ומסתפקים בניעור בלבד.</a:t>
            </a:r>
          </a:p>
        </p:txBody>
      </p:sp>
      <p:sp>
        <p:nvSpPr>
          <p:cNvPr id="15" name="Text Box 4"/>
          <p:cNvSpPr txBox="1">
            <a:spLocks noChangeArrowheads="1"/>
          </p:cNvSpPr>
          <p:nvPr/>
        </p:nvSpPr>
        <p:spPr bwMode="auto">
          <a:xfrm>
            <a:off x="651730" y="3312058"/>
            <a:ext cx="7932324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 אם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הכוס ריקה אך רטובה, יש המחמירים לנגבה </a:t>
            </a:r>
            <a:endParaRPr lang="he-IL" sz="3200" b="1" spc="30" dirty="0" smtClean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  לפני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כן.</a:t>
            </a:r>
          </a:p>
        </p:txBody>
      </p:sp>
      <p:grpSp>
        <p:nvGrpSpPr>
          <p:cNvPr id="16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20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1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1" eaLnBrk="1" fontAlgn="base" latinLnBrk="0" hangingPunct="1"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he-IL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marL="0" marR="0" lvl="0" indent="0" algn="ctr" defTabSz="914400" rtl="1" eaLnBrk="1" fontAlgn="base" latinLnBrk="0" hangingPunct="1">
                <a:lnSpc>
                  <a:spcPts val="14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lang="he-IL" dirty="0" smtClean="0">
                  <a:latin typeface="Calibri" pitchFamily="34" charset="0"/>
                  <a:ea typeface="Arial" pitchFamily="34" charset="0"/>
                  <a:cs typeface="BN Torrens" pitchFamily="2" charset="-79"/>
                </a:rPr>
                <a:t>67</a:t>
              </a:r>
              <a:endParaRPr kumimoji="0" lang="he-IL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N Torrens" pitchFamily="2" charset="-79"/>
              </a:endParaRPr>
            </a:p>
          </p:txBody>
        </p:sp>
      </p:grpSp>
      <p:sp>
        <p:nvSpPr>
          <p:cNvPr id="18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636072" y="5040178"/>
            <a:ext cx="7946890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ד. כל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התשובות נכונות.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053680" y="5517232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8E0000"/>
                </a:solidFill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</p:spTree>
    <p:extLst>
      <p:ext uri="{BB962C8B-B14F-4D97-AF65-F5344CB8AC3E}">
        <p14:creationId xmlns:p14="http://schemas.microsoft.com/office/powerpoint/2010/main" val="1327707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>
        <p14:prism dir="r" isContent="1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5" grpId="0"/>
      <p:bldP spid="17" grpId="0"/>
      <p:bldP spid="17" grpId="1"/>
      <p:bldP spid="17" grpId="2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375554" y="1124745"/>
            <a:ext cx="6836296" cy="792087"/>
          </a:xfrm>
        </p:spPr>
        <p:txBody>
          <a:bodyPr>
            <a:normAutofit/>
          </a:bodyPr>
          <a:lstStyle/>
          <a:p>
            <a:pPr algn="r"/>
            <a:r>
              <a:rPr lang="he-IL" sz="32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בחר את התשובה הנכונה.</a:t>
            </a:r>
          </a:p>
        </p:txBody>
      </p:sp>
      <p:cxnSp>
        <p:nvCxnSpPr>
          <p:cNvPr id="10" name="מחבר ישר 9"/>
          <p:cNvCxnSpPr/>
          <p:nvPr/>
        </p:nvCxnSpPr>
        <p:spPr>
          <a:xfrm>
            <a:off x="1600212" y="6165304"/>
            <a:ext cx="7220260" cy="0"/>
          </a:xfrm>
          <a:prstGeom prst="line">
            <a:avLst/>
          </a:prstGeom>
          <a:ln cmpd="thickThin">
            <a:prstDash val="lgDashDotDot"/>
          </a:ln>
          <a:effectLst>
            <a:softEdge rad="12700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מלבן מעוגל 10"/>
          <p:cNvSpPr/>
          <p:nvPr/>
        </p:nvSpPr>
        <p:spPr>
          <a:xfrm>
            <a:off x="389384" y="908720"/>
            <a:ext cx="8352929" cy="5688632"/>
          </a:xfrm>
          <a:prstGeom prst="round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accent2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389384" y="2011720"/>
            <a:ext cx="8211988" cy="124649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 אסור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לערות מים חמים מכלי ראשון על כוס </a:t>
            </a:r>
            <a:endParaRPr lang="he-IL" sz="3200" b="1" spc="30" dirty="0" smtClean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   שהיא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כלי שני, כאשר יש בה מים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שאינם</a:t>
            </a:r>
          </a:p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   מבושלים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3" y="548680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F4A34A"/>
                </a:solidFill>
                <a:latin typeface="David" pitchFamily="34" charset="-79"/>
                <a:cs typeface="David" pitchFamily="34" charset="-79"/>
              </a:rPr>
              <a:t>2. עירוי </a:t>
            </a:r>
            <a:r>
              <a:rPr lang="he-IL" sz="4400" b="1" spc="20" dirty="0">
                <a:ln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F4A34A"/>
                </a:solidFill>
                <a:latin typeface="David" pitchFamily="34" charset="-79"/>
                <a:cs typeface="David" pitchFamily="34" charset="-79"/>
              </a:rPr>
              <a:t>מכלי ראשון על כוס רטובה 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644597" y="4151401"/>
            <a:ext cx="7946890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 אם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הכוס ריקה אך רטובה, יש שאינם מצריכים </a:t>
            </a:r>
            <a:endParaRPr lang="he-IL" sz="3200" b="1" spc="30" dirty="0" smtClean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  לנגבה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, ומסתפקים בניעור בלבד.</a:t>
            </a:r>
          </a:p>
        </p:txBody>
      </p:sp>
      <p:sp>
        <p:nvSpPr>
          <p:cNvPr id="15" name="Text Box 4"/>
          <p:cNvSpPr txBox="1">
            <a:spLocks noChangeArrowheads="1"/>
          </p:cNvSpPr>
          <p:nvPr/>
        </p:nvSpPr>
        <p:spPr bwMode="auto">
          <a:xfrm>
            <a:off x="651730" y="3312058"/>
            <a:ext cx="7932324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 אם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הכוס ריקה אך רטובה, יש המחמירים לנגבה </a:t>
            </a:r>
            <a:endParaRPr lang="he-IL" sz="3200" b="1" spc="30" dirty="0" smtClean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  לפני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כן.</a:t>
            </a:r>
          </a:p>
        </p:txBody>
      </p:sp>
      <p:grpSp>
        <p:nvGrpSpPr>
          <p:cNvPr id="16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20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1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1" eaLnBrk="1" fontAlgn="base" latinLnBrk="0" hangingPunct="1"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he-IL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marL="0" marR="0" lvl="0" indent="0" algn="ctr" defTabSz="914400" rtl="1" eaLnBrk="1" fontAlgn="base" latinLnBrk="0" hangingPunct="1">
                <a:lnSpc>
                  <a:spcPts val="14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lang="he-IL" dirty="0" smtClean="0">
                  <a:latin typeface="Calibri" pitchFamily="34" charset="0"/>
                  <a:ea typeface="Arial" pitchFamily="34" charset="0"/>
                  <a:cs typeface="BN Torrens" pitchFamily="2" charset="-79"/>
                </a:rPr>
                <a:t>67</a:t>
              </a:r>
              <a:endParaRPr kumimoji="0" lang="he-IL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N Torrens" pitchFamily="2" charset="-79"/>
              </a:endParaRPr>
            </a:p>
          </p:txBody>
        </p:sp>
      </p:grpSp>
      <p:sp>
        <p:nvSpPr>
          <p:cNvPr id="18" name="Text Box 4"/>
          <p:cNvSpPr txBox="1">
            <a:spLocks noChangeArrowheads="1"/>
          </p:cNvSpPr>
          <p:nvPr/>
        </p:nvSpPr>
        <p:spPr bwMode="auto">
          <a:xfrm>
            <a:off x="636072" y="5040178"/>
            <a:ext cx="7946890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 w="19050">
                  <a:noFill/>
                </a:ln>
                <a:solidFill>
                  <a:srgbClr val="7030A0"/>
                </a:solidFill>
                <a:effectLst>
                  <a:glow rad="1270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ד. כל התשובות נכונות.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907704" y="5373216"/>
            <a:ext cx="576064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/>
                  </a:solidFill>
                </a:ln>
                <a:solidFill>
                  <a:srgbClr val="00A44A"/>
                </a:solidFill>
                <a:effectLst>
                  <a:glow rad="76200">
                    <a:srgbClr val="92D05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תשובה נכונה</a:t>
            </a:r>
            <a:r>
              <a:rPr lang="he-IL" sz="3200" b="1" spc="30" dirty="0" smtClean="0">
                <a:ln>
                  <a:solidFill>
                    <a:schemeClr val="tx1"/>
                  </a:solidFill>
                </a:ln>
                <a:solidFill>
                  <a:srgbClr val="00A44A"/>
                </a:solidFill>
                <a:effectLst>
                  <a:glow rad="76200">
                    <a:srgbClr val="92D05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!             יישר </a:t>
            </a:r>
            <a:r>
              <a:rPr lang="he-IL" sz="3200" b="1" spc="30" dirty="0">
                <a:ln>
                  <a:solidFill>
                    <a:schemeClr val="tx1"/>
                  </a:solidFill>
                </a:ln>
                <a:solidFill>
                  <a:srgbClr val="00A44A"/>
                </a:solidFill>
                <a:effectLst>
                  <a:glow rad="76200">
                    <a:srgbClr val="92D05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כוחך!</a:t>
            </a:r>
          </a:p>
        </p:txBody>
      </p:sp>
      <p:grpSp>
        <p:nvGrpSpPr>
          <p:cNvPr id="19" name="קבוצה 18"/>
          <p:cNvGrpSpPr/>
          <p:nvPr/>
        </p:nvGrpSpPr>
        <p:grpSpPr>
          <a:xfrm>
            <a:off x="3325215" y="5515818"/>
            <a:ext cx="2481263" cy="1225550"/>
            <a:chOff x="3330575" y="2816225"/>
            <a:chExt cx="2481263" cy="1225550"/>
          </a:xfrm>
        </p:grpSpPr>
        <p:pic>
          <p:nvPicPr>
            <p:cNvPr id="23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4" name="TextBox 23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3175">
                    <a:solidFill>
                      <a:schemeClr val="bg1">
                        <a:lumMod val="75000"/>
                      </a:schemeClr>
                    </a:solidFill>
                  </a:ln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01332383"/>
      </p:ext>
    </p:extLst>
  </p:cSld>
  <p:clrMapOvr>
    <a:masterClrMapping/>
  </p:clrMapOvr>
  <p:transition spd="slow" advClick="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329096" y="980728"/>
            <a:ext cx="8023028" cy="970946"/>
          </a:xfrm>
        </p:spPr>
        <p:txBody>
          <a:bodyPr>
            <a:noAutofit/>
          </a:bodyPr>
          <a:lstStyle/>
          <a:p>
            <a:pPr algn="r">
              <a:lnSpc>
                <a:spcPts val="3000"/>
              </a:lnSpc>
            </a:pPr>
            <a:r>
              <a:rPr lang="he-IL" sz="28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לפנינו אפשרויות שונות להכנת תה, ושלוש מהן מותרות בשבת לכל הדעות. מהי האפשרות שבה נחלקו הפוסקים?</a:t>
            </a:r>
          </a:p>
        </p:txBody>
      </p:sp>
      <p:cxnSp>
        <p:nvCxnSpPr>
          <p:cNvPr id="10" name="מחבר ישר 9"/>
          <p:cNvCxnSpPr/>
          <p:nvPr/>
        </p:nvCxnSpPr>
        <p:spPr>
          <a:xfrm>
            <a:off x="1600212" y="6165304"/>
            <a:ext cx="7220260" cy="0"/>
          </a:xfrm>
          <a:prstGeom prst="line">
            <a:avLst/>
          </a:prstGeom>
          <a:ln cmpd="thickThin">
            <a:prstDash val="lgDashDotDot"/>
          </a:ln>
          <a:effectLst>
            <a:softEdge rad="12700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מלבן מעוגל 10"/>
          <p:cNvSpPr/>
          <p:nvPr/>
        </p:nvSpPr>
        <p:spPr>
          <a:xfrm>
            <a:off x="389384" y="908720"/>
            <a:ext cx="8352929" cy="5688632"/>
          </a:xfrm>
          <a:prstGeom prst="round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accent2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1119618" y="1844822"/>
            <a:ext cx="7278961" cy="99642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 לערות מים חמים מכלי שני אל כוס שיש בה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</a:t>
            </a:r>
          </a:p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  תמצית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תה מוכנה.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49423" y="332656"/>
            <a:ext cx="76328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F4A34A"/>
                </a:solidFill>
                <a:latin typeface="David" pitchFamily="34" charset="-79"/>
                <a:cs typeface="David" pitchFamily="34" charset="-79"/>
              </a:rPr>
              <a:t>3. </a:t>
            </a:r>
            <a:r>
              <a:rPr lang="he-IL" sz="4400" b="1" spc="20" dirty="0">
                <a:ln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F4A34A"/>
                </a:solidFill>
                <a:latin typeface="David" pitchFamily="34" charset="-79"/>
                <a:cs typeface="David" pitchFamily="34" charset="-79"/>
              </a:rPr>
              <a:t>הכנת תה בשבת</a:t>
            </a:r>
          </a:p>
        </p:txBody>
      </p:sp>
      <p:sp>
        <p:nvSpPr>
          <p:cNvPr id="17" name="Text Box 4"/>
          <p:cNvSpPr txBox="1">
            <a:spLocks noChangeArrowheads="1"/>
          </p:cNvSpPr>
          <p:nvPr/>
        </p:nvSpPr>
        <p:spPr bwMode="auto">
          <a:xfrm>
            <a:off x="1115616" y="2828327"/>
            <a:ext cx="7278961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indent="-504000"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 לשים בכלי שני אבקה של תה נמס </a:t>
            </a:r>
            <a:endParaRPr lang="he-IL" sz="3200" b="1" spc="30" dirty="0" smtClean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  <a:p>
            <a:pPr indent="-504000" eaLnBrk="1" hangingPunct="1">
              <a:lnSpc>
                <a:spcPts val="3000"/>
              </a:lnSpc>
            </a:pP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   שהתבשלה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כבר.</a:t>
            </a:r>
          </a:p>
        </p:txBody>
      </p:sp>
      <p:sp>
        <p:nvSpPr>
          <p:cNvPr id="18" name="Text Box 4"/>
          <p:cNvSpPr txBox="1">
            <a:spLocks noChangeArrowheads="1"/>
          </p:cNvSpPr>
          <p:nvPr/>
        </p:nvSpPr>
        <p:spPr bwMode="auto">
          <a:xfrm>
            <a:off x="1125860" y="3739750"/>
            <a:ext cx="7278961" cy="127342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 לערות מים חמים מכלי ראשון - מן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המחם - </a:t>
            </a:r>
          </a:p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  על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תמצית תה מבושלת שהושארה חמה על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  </a:t>
            </a:r>
          </a:p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  גבי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המחם מערב שבת.</a:t>
            </a:r>
          </a:p>
        </p:txBody>
      </p:sp>
      <p:sp>
        <p:nvSpPr>
          <p:cNvPr id="19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1125771" y="4932457"/>
            <a:ext cx="7278961" cy="58477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ד. לשים שקית תה בכלי שלישי.</a:t>
            </a:r>
          </a:p>
        </p:txBody>
      </p:sp>
      <p:grpSp>
        <p:nvGrpSpPr>
          <p:cNvPr id="13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14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5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1" eaLnBrk="1" fontAlgn="base" latinLnBrk="0" hangingPunct="1"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he-IL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marL="0" marR="0" lvl="0" indent="0" algn="ctr" defTabSz="914400" rtl="1" eaLnBrk="1" fontAlgn="base" latinLnBrk="0" hangingPunct="1">
                <a:lnSpc>
                  <a:spcPts val="14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lang="he-IL" dirty="0" smtClean="0">
                  <a:latin typeface="Calibri" pitchFamily="34" charset="0"/>
                  <a:ea typeface="Arial" pitchFamily="34" charset="0"/>
                  <a:cs typeface="BN Torrens" pitchFamily="2" charset="-79"/>
                </a:rPr>
                <a:t>71</a:t>
              </a:r>
              <a:endParaRPr kumimoji="0" lang="he-IL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N Torrens" pitchFamily="2" charset="-79"/>
              </a:endParaRPr>
            </a:p>
          </p:txBody>
        </p:sp>
      </p:grpSp>
      <p:pic>
        <p:nvPicPr>
          <p:cNvPr id="20" name="תמונה 19" descr="j0411992"/>
          <p:cNvPicPr/>
          <p:nvPr/>
        </p:nvPicPr>
        <p:blipFill>
          <a:blip r:embed="rId4" cstate="print">
            <a:duotone>
              <a:prstClr val="black"/>
              <a:schemeClr val="accent1">
                <a:lumMod val="75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75270">
            <a:off x="743403" y="2537743"/>
            <a:ext cx="963930" cy="1143000"/>
          </a:xfrm>
          <a:prstGeom prst="rect">
            <a:avLst/>
          </a:prstGeom>
          <a:noFill/>
          <a:ln>
            <a:noFill/>
          </a:ln>
        </p:spPr>
      </p:pic>
      <p:sp>
        <p:nvSpPr>
          <p:cNvPr id="21" name="TextBox 20"/>
          <p:cNvSpPr txBox="1"/>
          <p:nvPr/>
        </p:nvSpPr>
        <p:spPr>
          <a:xfrm>
            <a:off x="3053680" y="5580529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8E0000"/>
                </a:solidFill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</p:spTree>
    <p:extLst>
      <p:ext uri="{BB962C8B-B14F-4D97-AF65-F5344CB8AC3E}">
        <p14:creationId xmlns:p14="http://schemas.microsoft.com/office/powerpoint/2010/main" val="184974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>
        <p14:prism dir="r" isContent="1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12" grpId="0"/>
      <p:bldP spid="17" grpId="0"/>
      <p:bldP spid="18" grpId="0"/>
      <p:bldP spid="21" grpId="0"/>
      <p:bldP spid="21" grpId="1"/>
      <p:bldP spid="21" grpId="2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329096" y="980728"/>
            <a:ext cx="8023028" cy="970946"/>
          </a:xfrm>
        </p:spPr>
        <p:txBody>
          <a:bodyPr>
            <a:noAutofit/>
          </a:bodyPr>
          <a:lstStyle/>
          <a:p>
            <a:pPr algn="r">
              <a:lnSpc>
                <a:spcPts val="3000"/>
              </a:lnSpc>
            </a:pPr>
            <a:r>
              <a:rPr lang="he-IL" sz="28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לפנינו אפשרויות שונות להכנת תה, ושלוש מהן מותרות בשבת לכל הדעות. מהי האפשרות שבה נחלקו הפוסקים?</a:t>
            </a:r>
          </a:p>
        </p:txBody>
      </p:sp>
      <p:cxnSp>
        <p:nvCxnSpPr>
          <p:cNvPr id="10" name="מחבר ישר 9"/>
          <p:cNvCxnSpPr/>
          <p:nvPr/>
        </p:nvCxnSpPr>
        <p:spPr>
          <a:xfrm>
            <a:off x="1600212" y="6165304"/>
            <a:ext cx="7220260" cy="0"/>
          </a:xfrm>
          <a:prstGeom prst="line">
            <a:avLst/>
          </a:prstGeom>
          <a:ln cmpd="thickThin">
            <a:prstDash val="lgDashDotDot"/>
          </a:ln>
          <a:effectLst>
            <a:softEdge rad="12700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מלבן מעוגל 10"/>
          <p:cNvSpPr/>
          <p:nvPr/>
        </p:nvSpPr>
        <p:spPr>
          <a:xfrm>
            <a:off x="389384" y="908720"/>
            <a:ext cx="8352929" cy="5688632"/>
          </a:xfrm>
          <a:prstGeom prst="round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accent2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1119618" y="1844822"/>
            <a:ext cx="7278961" cy="99642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 לערות מים חמים מכלי שני אל כוס שיש בה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</a:t>
            </a:r>
          </a:p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  תמצית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תה מוכנה.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49423" y="332656"/>
            <a:ext cx="76328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F4A34A"/>
                </a:solidFill>
                <a:latin typeface="David" pitchFamily="34" charset="-79"/>
                <a:cs typeface="David" pitchFamily="34" charset="-79"/>
              </a:rPr>
              <a:t>3. </a:t>
            </a:r>
            <a:r>
              <a:rPr lang="he-IL" sz="4400" b="1" spc="20" dirty="0">
                <a:ln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F4A34A"/>
                </a:solidFill>
                <a:latin typeface="David" pitchFamily="34" charset="-79"/>
                <a:cs typeface="David" pitchFamily="34" charset="-79"/>
              </a:rPr>
              <a:t>הכנת תה בשבת</a:t>
            </a:r>
          </a:p>
        </p:txBody>
      </p:sp>
      <p:sp>
        <p:nvSpPr>
          <p:cNvPr id="17" name="Text Box 4"/>
          <p:cNvSpPr txBox="1">
            <a:spLocks noChangeArrowheads="1"/>
          </p:cNvSpPr>
          <p:nvPr/>
        </p:nvSpPr>
        <p:spPr bwMode="auto">
          <a:xfrm>
            <a:off x="1115616" y="2828327"/>
            <a:ext cx="7278961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indent="-504000"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 לשים בכלי שני אבקה של תה נמס </a:t>
            </a:r>
            <a:endParaRPr lang="he-IL" sz="3200" b="1" spc="30" dirty="0" smtClean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  <a:p>
            <a:pPr indent="-504000" eaLnBrk="1" hangingPunct="1">
              <a:lnSpc>
                <a:spcPts val="3000"/>
              </a:lnSpc>
            </a:pP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   שהתבשלה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כבר.</a:t>
            </a:r>
          </a:p>
        </p:txBody>
      </p:sp>
      <p:sp>
        <p:nvSpPr>
          <p:cNvPr id="18" name="Text Box 4"/>
          <p:cNvSpPr txBox="1">
            <a:spLocks noChangeArrowheads="1"/>
          </p:cNvSpPr>
          <p:nvPr/>
        </p:nvSpPr>
        <p:spPr bwMode="auto">
          <a:xfrm>
            <a:off x="1125860" y="3739750"/>
            <a:ext cx="7278961" cy="127342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 לערות מים חמים מכלי ראשון - מן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המחם - </a:t>
            </a:r>
          </a:p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  על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תמצית תה מבושלת שהושארה חמה על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  </a:t>
            </a:r>
          </a:p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  גבי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המחם מערב שבת.</a:t>
            </a:r>
          </a:p>
        </p:txBody>
      </p:sp>
      <p:sp>
        <p:nvSpPr>
          <p:cNvPr id="19" name="Text Box 4"/>
          <p:cNvSpPr txBox="1">
            <a:spLocks noChangeArrowheads="1"/>
          </p:cNvSpPr>
          <p:nvPr/>
        </p:nvSpPr>
        <p:spPr bwMode="auto">
          <a:xfrm>
            <a:off x="1125771" y="4932457"/>
            <a:ext cx="7278961" cy="58477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he-IL" sz="3200" b="1" spc="30" dirty="0">
                <a:ln w="19050">
                  <a:noFill/>
                </a:ln>
                <a:solidFill>
                  <a:srgbClr val="7030A0"/>
                </a:solidFill>
                <a:effectLst>
                  <a:glow rad="1270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ד. לשים שקית תה בכלי שלישי.</a:t>
            </a:r>
          </a:p>
        </p:txBody>
      </p:sp>
      <p:grpSp>
        <p:nvGrpSpPr>
          <p:cNvPr id="13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14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5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1" eaLnBrk="1" fontAlgn="base" latinLnBrk="0" hangingPunct="1"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he-IL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marL="0" marR="0" lvl="0" indent="0" algn="ctr" defTabSz="914400" rtl="1" eaLnBrk="1" fontAlgn="base" latinLnBrk="0" hangingPunct="1">
                <a:lnSpc>
                  <a:spcPts val="14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lang="he-IL" dirty="0" smtClean="0">
                  <a:latin typeface="Calibri" pitchFamily="34" charset="0"/>
                  <a:ea typeface="Arial" pitchFamily="34" charset="0"/>
                  <a:cs typeface="BN Torrens" pitchFamily="2" charset="-79"/>
                </a:rPr>
                <a:t>71</a:t>
              </a:r>
              <a:endParaRPr kumimoji="0" lang="he-IL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N Torrens" pitchFamily="2" charset="-79"/>
              </a:endParaRPr>
            </a:p>
          </p:txBody>
        </p:sp>
      </p:grpSp>
      <p:pic>
        <p:nvPicPr>
          <p:cNvPr id="21" name="תמונה 20" descr="j0411992"/>
          <p:cNvPicPr/>
          <p:nvPr/>
        </p:nvPicPr>
        <p:blipFill>
          <a:blip r:embed="rId4" cstate="print">
            <a:duotone>
              <a:prstClr val="black"/>
              <a:schemeClr val="accent1">
                <a:lumMod val="75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75270">
            <a:off x="743403" y="2537743"/>
            <a:ext cx="963930" cy="1143000"/>
          </a:xfrm>
          <a:prstGeom prst="rect">
            <a:avLst/>
          </a:prstGeom>
          <a:noFill/>
          <a:ln>
            <a:noFill/>
          </a:ln>
        </p:spPr>
      </p:pic>
      <p:sp>
        <p:nvSpPr>
          <p:cNvPr id="20" name="TextBox 19"/>
          <p:cNvSpPr txBox="1"/>
          <p:nvPr/>
        </p:nvSpPr>
        <p:spPr>
          <a:xfrm>
            <a:off x="1907704" y="5364505"/>
            <a:ext cx="5616624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/>
                  </a:solidFill>
                </a:ln>
                <a:solidFill>
                  <a:srgbClr val="00A44A"/>
                </a:solidFill>
                <a:effectLst>
                  <a:glow rad="76200">
                    <a:srgbClr val="92D05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תשובה נכונה! </a:t>
            </a:r>
            <a:r>
              <a:rPr lang="he-IL" sz="3200" b="1" spc="30" dirty="0" smtClean="0">
                <a:ln>
                  <a:solidFill>
                    <a:schemeClr val="tx1"/>
                  </a:solidFill>
                </a:ln>
                <a:solidFill>
                  <a:srgbClr val="00A44A"/>
                </a:solidFill>
                <a:effectLst>
                  <a:glow rad="76200">
                    <a:srgbClr val="92D05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           יישר </a:t>
            </a:r>
            <a:r>
              <a:rPr lang="he-IL" sz="3200" b="1" spc="30" dirty="0">
                <a:ln>
                  <a:solidFill>
                    <a:schemeClr val="tx1"/>
                  </a:solidFill>
                </a:ln>
                <a:solidFill>
                  <a:srgbClr val="00A44A"/>
                </a:solidFill>
                <a:effectLst>
                  <a:glow rad="76200">
                    <a:srgbClr val="92D05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כוחך!</a:t>
            </a:r>
          </a:p>
        </p:txBody>
      </p:sp>
      <p:grpSp>
        <p:nvGrpSpPr>
          <p:cNvPr id="25" name="קבוצה 24"/>
          <p:cNvGrpSpPr/>
          <p:nvPr/>
        </p:nvGrpSpPr>
        <p:grpSpPr>
          <a:xfrm>
            <a:off x="3325215" y="5443810"/>
            <a:ext cx="2481263" cy="1225550"/>
            <a:chOff x="3330575" y="2816225"/>
            <a:chExt cx="2481263" cy="1225550"/>
          </a:xfrm>
        </p:grpSpPr>
        <p:pic>
          <p:nvPicPr>
            <p:cNvPr id="26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7" name="TextBox 26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3175">
                    <a:solidFill>
                      <a:schemeClr val="bg1">
                        <a:lumMod val="75000"/>
                      </a:schemeClr>
                    </a:solidFill>
                  </a:ln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28567546"/>
      </p:ext>
    </p:extLst>
  </p:cSld>
  <p:clrMapOvr>
    <a:masterClrMapping/>
  </p:clrMapOvr>
  <p:transition spd="slow" advClick="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375554" y="1522005"/>
            <a:ext cx="6836296" cy="792087"/>
          </a:xfrm>
        </p:spPr>
        <p:txBody>
          <a:bodyPr>
            <a:noAutofit/>
          </a:bodyPr>
          <a:lstStyle/>
          <a:p>
            <a:pPr algn="r"/>
            <a:r>
              <a:rPr lang="he-IL" sz="32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מה דינו המיוחד של "גוש" לדעת פוסקים רבים המחמירים בכך?</a:t>
            </a:r>
          </a:p>
        </p:txBody>
      </p:sp>
      <p:cxnSp>
        <p:nvCxnSpPr>
          <p:cNvPr id="10" name="מחבר ישר 9"/>
          <p:cNvCxnSpPr/>
          <p:nvPr/>
        </p:nvCxnSpPr>
        <p:spPr>
          <a:xfrm>
            <a:off x="1600212" y="6165304"/>
            <a:ext cx="7220260" cy="0"/>
          </a:xfrm>
          <a:prstGeom prst="line">
            <a:avLst/>
          </a:prstGeom>
          <a:ln cmpd="thickThin">
            <a:prstDash val="lgDashDotDot"/>
          </a:ln>
          <a:effectLst>
            <a:softEdge rad="12700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מלבן מעוגל 10"/>
          <p:cNvSpPr/>
          <p:nvPr/>
        </p:nvSpPr>
        <p:spPr>
          <a:xfrm>
            <a:off x="389384" y="908720"/>
            <a:ext cx="8352929" cy="5688632"/>
          </a:xfrm>
          <a:prstGeom prst="round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accent2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1043608" y="2386099"/>
            <a:ext cx="6984776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 דינו ככלי שני.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3" y="548680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F4A34A"/>
                </a:solidFill>
                <a:latin typeface="David" pitchFamily="34" charset="-79"/>
                <a:cs typeface="David" pitchFamily="34" charset="-79"/>
              </a:rPr>
              <a:t>4. </a:t>
            </a:r>
            <a:r>
              <a:rPr lang="he-IL" sz="4400" b="1" spc="20" dirty="0">
                <a:ln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F4A34A"/>
                </a:solidFill>
                <a:latin typeface="David" pitchFamily="34" charset="-79"/>
                <a:cs typeface="David" pitchFamily="34" charset="-79"/>
              </a:rPr>
              <a:t>דין "גוש"</a:t>
            </a:r>
          </a:p>
        </p:txBody>
      </p:sp>
      <p:sp>
        <p:nvSpPr>
          <p:cNvPr id="13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1043608" y="3007097"/>
            <a:ext cx="6984776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 דינו ככלי ראשון אם הוא בחום שהיד </a:t>
            </a:r>
            <a:endParaRPr lang="he-IL" sz="3200" b="1" spc="30" dirty="0" smtClean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  סולדת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בו.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1043608" y="4005136"/>
            <a:ext cx="6971973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דינו ככלי ראשון גם אם אינו חם.</a:t>
            </a:r>
          </a:p>
        </p:txBody>
      </p:sp>
      <p:grpSp>
        <p:nvGrpSpPr>
          <p:cNvPr id="16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17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8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1" eaLnBrk="1" fontAlgn="base" latinLnBrk="0" hangingPunct="1"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he-IL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marL="0" marR="0" lvl="0" indent="0" algn="ctr" defTabSz="914400" rtl="1" eaLnBrk="1" fontAlgn="base" latinLnBrk="0" hangingPunct="1">
                <a:lnSpc>
                  <a:spcPts val="14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lang="he-IL" dirty="0" smtClean="0">
                  <a:latin typeface="Calibri" pitchFamily="34" charset="0"/>
                  <a:ea typeface="Arial" pitchFamily="34" charset="0"/>
                  <a:cs typeface="BN Torrens" pitchFamily="2" charset="-79"/>
                </a:rPr>
                <a:t>72</a:t>
              </a:r>
              <a:endParaRPr kumimoji="0" lang="he-IL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N Torrens" pitchFamily="2" charset="-79"/>
              </a:endParaRP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3053680" y="4941168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8E0000"/>
                </a:solidFill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</p:spTree>
    <p:extLst>
      <p:ext uri="{BB962C8B-B14F-4D97-AF65-F5344CB8AC3E}">
        <p14:creationId xmlns:p14="http://schemas.microsoft.com/office/powerpoint/2010/main" val="2823467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>
        <p14:prism dir="r" isContent="1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19" grpId="0"/>
      <p:bldP spid="19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375554" y="1522005"/>
            <a:ext cx="6836296" cy="792087"/>
          </a:xfrm>
        </p:spPr>
        <p:txBody>
          <a:bodyPr>
            <a:noAutofit/>
          </a:bodyPr>
          <a:lstStyle/>
          <a:p>
            <a:pPr algn="r"/>
            <a:r>
              <a:rPr lang="he-IL" sz="32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מה דינו המיוחד של "גוש" לדעת פוסקים רבים המחמירים בכך?</a:t>
            </a:r>
          </a:p>
        </p:txBody>
      </p:sp>
      <p:cxnSp>
        <p:nvCxnSpPr>
          <p:cNvPr id="10" name="מחבר ישר 9"/>
          <p:cNvCxnSpPr/>
          <p:nvPr/>
        </p:nvCxnSpPr>
        <p:spPr>
          <a:xfrm>
            <a:off x="1600212" y="6165304"/>
            <a:ext cx="7220260" cy="0"/>
          </a:xfrm>
          <a:prstGeom prst="line">
            <a:avLst/>
          </a:prstGeom>
          <a:ln cmpd="thickThin">
            <a:prstDash val="lgDashDotDot"/>
          </a:ln>
          <a:effectLst>
            <a:softEdge rad="12700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מלבן מעוגל 10"/>
          <p:cNvSpPr/>
          <p:nvPr/>
        </p:nvSpPr>
        <p:spPr>
          <a:xfrm>
            <a:off x="389384" y="908720"/>
            <a:ext cx="8352929" cy="5688632"/>
          </a:xfrm>
          <a:prstGeom prst="round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accent2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1043608" y="2386099"/>
            <a:ext cx="6984776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 דינו ככלי שני.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3" y="548680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F4A34A"/>
                </a:solidFill>
                <a:latin typeface="David" pitchFamily="34" charset="-79"/>
                <a:cs typeface="David" pitchFamily="34" charset="-79"/>
              </a:rPr>
              <a:t>4. </a:t>
            </a:r>
            <a:r>
              <a:rPr lang="he-IL" sz="4400" b="1" spc="20" dirty="0">
                <a:ln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F4A34A"/>
                </a:solidFill>
                <a:latin typeface="David" pitchFamily="34" charset="-79"/>
                <a:cs typeface="David" pitchFamily="34" charset="-79"/>
              </a:rPr>
              <a:t>דין "גוש"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1043608" y="3007097"/>
            <a:ext cx="6984776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 w="19050">
                  <a:noFill/>
                </a:ln>
                <a:solidFill>
                  <a:srgbClr val="7030A0"/>
                </a:solidFill>
                <a:effectLst>
                  <a:glow rad="1270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ב. דינו ככלי ראשון אם הוא בחום שהיד </a:t>
            </a:r>
          </a:p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 w="19050">
                  <a:noFill/>
                </a:ln>
                <a:solidFill>
                  <a:srgbClr val="7030A0"/>
                </a:solidFill>
                <a:effectLst>
                  <a:glow rad="1270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    סולדת בו.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1043608" y="4005136"/>
            <a:ext cx="6971973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דינו ככלי ראשון גם אם אינו חם.</a:t>
            </a:r>
          </a:p>
        </p:txBody>
      </p:sp>
      <p:grpSp>
        <p:nvGrpSpPr>
          <p:cNvPr id="16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17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8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1" eaLnBrk="1" fontAlgn="base" latinLnBrk="0" hangingPunct="1"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he-IL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marL="0" marR="0" lvl="0" indent="0" algn="ctr" defTabSz="914400" rtl="1" eaLnBrk="1" fontAlgn="base" latinLnBrk="0" hangingPunct="1">
                <a:lnSpc>
                  <a:spcPts val="14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lang="he-IL" dirty="0" smtClean="0">
                  <a:latin typeface="Calibri" pitchFamily="34" charset="0"/>
                  <a:ea typeface="Arial" pitchFamily="34" charset="0"/>
                  <a:cs typeface="BN Torrens" pitchFamily="2" charset="-79"/>
                </a:rPr>
                <a:t>72</a:t>
              </a:r>
              <a:endParaRPr kumimoji="0" lang="he-IL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N Torrens" pitchFamily="2" charset="-79"/>
              </a:endParaRPr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2231740" y="4581128"/>
            <a:ext cx="504056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/>
                  </a:solidFill>
                </a:ln>
                <a:solidFill>
                  <a:srgbClr val="00A44A"/>
                </a:solidFill>
                <a:effectLst>
                  <a:glow rad="76200">
                    <a:srgbClr val="92D05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grpSp>
        <p:nvGrpSpPr>
          <p:cNvPr id="21" name="קבוצה 20"/>
          <p:cNvGrpSpPr/>
          <p:nvPr/>
        </p:nvGrpSpPr>
        <p:grpSpPr>
          <a:xfrm>
            <a:off x="3325215" y="5443810"/>
            <a:ext cx="2481263" cy="1225550"/>
            <a:chOff x="3330575" y="2816225"/>
            <a:chExt cx="2481263" cy="1225550"/>
          </a:xfrm>
        </p:grpSpPr>
        <p:pic>
          <p:nvPicPr>
            <p:cNvPr id="22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5" name="TextBox 24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3175">
                    <a:solidFill>
                      <a:schemeClr val="bg1">
                        <a:lumMod val="75000"/>
                      </a:schemeClr>
                    </a:solidFill>
                  </a:ln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39852157"/>
      </p:ext>
    </p:extLst>
  </p:cSld>
  <p:clrMapOvr>
    <a:masterClrMapping/>
  </p:clrMapOvr>
  <p:transition spd="slow" advClick="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348509" y="1124744"/>
            <a:ext cx="6836296" cy="792087"/>
          </a:xfrm>
        </p:spPr>
        <p:txBody>
          <a:bodyPr>
            <a:normAutofit/>
          </a:bodyPr>
          <a:lstStyle/>
          <a:p>
            <a:pPr algn="r"/>
            <a:r>
              <a:rPr lang="he-IL" sz="32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מהו המשפט הנכון? </a:t>
            </a:r>
          </a:p>
        </p:txBody>
      </p:sp>
      <p:cxnSp>
        <p:nvCxnSpPr>
          <p:cNvPr id="10" name="מחבר ישר 9"/>
          <p:cNvCxnSpPr/>
          <p:nvPr/>
        </p:nvCxnSpPr>
        <p:spPr>
          <a:xfrm>
            <a:off x="1600212" y="6165304"/>
            <a:ext cx="7220260" cy="0"/>
          </a:xfrm>
          <a:prstGeom prst="line">
            <a:avLst/>
          </a:prstGeom>
          <a:ln cmpd="thickThin">
            <a:prstDash val="lgDashDotDot"/>
          </a:ln>
          <a:effectLst>
            <a:softEdge rad="12700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מלבן מעוגל 10"/>
          <p:cNvSpPr/>
          <p:nvPr/>
        </p:nvSpPr>
        <p:spPr>
          <a:xfrm>
            <a:off x="389384" y="908720"/>
            <a:ext cx="8352929" cy="5688632"/>
          </a:xfrm>
          <a:prstGeom prst="round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accent2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977346" y="1863044"/>
            <a:ext cx="6984776" cy="127342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מאכל יבש שלא נתבשל כל צורכו, אם הוא </a:t>
            </a:r>
          </a:p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   ראוי לאכילה בשעת הדחק - אין בו איסור</a:t>
            </a:r>
          </a:p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   בישול.</a:t>
            </a:r>
            <a:endParaRPr lang="he-IL" sz="3200" b="1" spc="3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30323" y="548680"/>
            <a:ext cx="8071049" cy="68480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>
              <a:lnSpc>
                <a:spcPts val="4400"/>
              </a:lnSpc>
            </a:pPr>
            <a:r>
              <a:rPr lang="he-IL" sz="4400" b="1" spc="20" dirty="0" smtClean="0">
                <a:ln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F4A34A"/>
                </a:solidFill>
                <a:latin typeface="David" pitchFamily="34" charset="-79"/>
                <a:cs typeface="David" pitchFamily="34" charset="-79"/>
              </a:rPr>
              <a:t>5. אין בישול אחר בישול</a:t>
            </a:r>
            <a:endParaRPr lang="he-IL" sz="4400" b="1" spc="20" dirty="0">
              <a:ln>
                <a:gradFill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accent1">
                        <a:tint val="44500"/>
                        <a:satMod val="16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</a:ln>
              <a:solidFill>
                <a:srgbClr val="F4A34A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3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1043608" y="3136471"/>
            <a:ext cx="6918514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מאכל יבש המבושל כל צורכו - אין בו</a:t>
            </a:r>
          </a:p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  אסור בישול.</a:t>
            </a:r>
            <a:endParaRPr lang="he-IL" sz="3200" b="1" spc="3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1012369" y="4068706"/>
            <a:ext cx="6971973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אין לחמם מאכל יבש בשבת גם אם הוא</a:t>
            </a:r>
          </a:p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  מבושל כל צרכו.</a:t>
            </a:r>
            <a:endParaRPr lang="he-IL" sz="3200" b="1" spc="3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</p:txBody>
      </p:sp>
      <p:grpSp>
        <p:nvGrpSpPr>
          <p:cNvPr id="16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17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8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1" eaLnBrk="1" fontAlgn="base" latinLnBrk="0" hangingPunct="1"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he-IL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marL="0" marR="0" lvl="0" indent="0" algn="ctr" defTabSz="914400" rtl="1" eaLnBrk="1" fontAlgn="base" latinLnBrk="0" hangingPunct="1">
                <a:lnSpc>
                  <a:spcPts val="14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lang="he-IL" dirty="0" smtClean="0">
                  <a:latin typeface="Calibri" pitchFamily="34" charset="0"/>
                  <a:ea typeface="Arial" pitchFamily="34" charset="0"/>
                  <a:cs typeface="BN Torrens" pitchFamily="2" charset="-79"/>
                </a:rPr>
                <a:t>73</a:t>
              </a:r>
              <a:endParaRPr kumimoji="0" lang="he-IL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N Torrens" pitchFamily="2" charset="-79"/>
              </a:endParaRP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3053680" y="5076473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8E0000"/>
                </a:solidFill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</p:spTree>
    <p:extLst>
      <p:ext uri="{BB962C8B-B14F-4D97-AF65-F5344CB8AC3E}">
        <p14:creationId xmlns:p14="http://schemas.microsoft.com/office/powerpoint/2010/main" val="973083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>
        <p14:prism dir="r" isContent="1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19" grpId="0"/>
      <p:bldP spid="19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348509" y="1124744"/>
            <a:ext cx="6836296" cy="792087"/>
          </a:xfrm>
        </p:spPr>
        <p:txBody>
          <a:bodyPr>
            <a:normAutofit/>
          </a:bodyPr>
          <a:lstStyle/>
          <a:p>
            <a:pPr algn="r"/>
            <a:r>
              <a:rPr lang="he-IL" sz="32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מהו המשפט הנכון? </a:t>
            </a:r>
          </a:p>
        </p:txBody>
      </p:sp>
      <p:cxnSp>
        <p:nvCxnSpPr>
          <p:cNvPr id="10" name="מחבר ישר 9"/>
          <p:cNvCxnSpPr/>
          <p:nvPr/>
        </p:nvCxnSpPr>
        <p:spPr>
          <a:xfrm>
            <a:off x="1600212" y="6165304"/>
            <a:ext cx="7220260" cy="0"/>
          </a:xfrm>
          <a:prstGeom prst="line">
            <a:avLst/>
          </a:prstGeom>
          <a:ln cmpd="thickThin">
            <a:prstDash val="lgDashDotDot"/>
          </a:ln>
          <a:effectLst>
            <a:softEdge rad="12700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מלבן מעוגל 10"/>
          <p:cNvSpPr/>
          <p:nvPr/>
        </p:nvSpPr>
        <p:spPr>
          <a:xfrm>
            <a:off x="389384" y="908720"/>
            <a:ext cx="8352929" cy="5688632"/>
          </a:xfrm>
          <a:prstGeom prst="round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accent2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977346" y="1863044"/>
            <a:ext cx="6984776" cy="127342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מאכל יבש שלא נתבשל כל צורכו, אם הוא </a:t>
            </a:r>
          </a:p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   ראוי לאכילה בשעת הדחק - אין בו איסור</a:t>
            </a:r>
          </a:p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   בישול.</a:t>
            </a:r>
            <a:endParaRPr lang="he-IL" sz="3200" b="1" spc="3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30323" y="548680"/>
            <a:ext cx="8071049" cy="68480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>
              <a:lnSpc>
                <a:spcPts val="4400"/>
              </a:lnSpc>
            </a:pPr>
            <a:r>
              <a:rPr lang="he-IL" sz="4400" b="1" spc="20" dirty="0" smtClean="0">
                <a:ln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F4A34A"/>
                </a:solidFill>
                <a:latin typeface="David" pitchFamily="34" charset="-79"/>
                <a:cs typeface="David" pitchFamily="34" charset="-79"/>
              </a:rPr>
              <a:t>5. אין בישול אחר בישול</a:t>
            </a:r>
            <a:endParaRPr lang="he-IL" sz="4400" b="1" spc="20" dirty="0">
              <a:ln>
                <a:gradFill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accent1">
                        <a:tint val="44500"/>
                        <a:satMod val="16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</a:ln>
              <a:solidFill>
                <a:srgbClr val="F4A34A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1043608" y="3136471"/>
            <a:ext cx="6918514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 w="19050">
                  <a:noFill/>
                </a:ln>
                <a:solidFill>
                  <a:srgbClr val="7030A0"/>
                </a:solidFill>
                <a:effectLst>
                  <a:glow rad="1270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ב. מאכל יבש המבושל כל צורכו - אין </a:t>
            </a:r>
            <a:r>
              <a:rPr lang="he-IL" sz="3200" b="1" spc="30" dirty="0" smtClean="0">
                <a:ln w="19050">
                  <a:noFill/>
                </a:ln>
                <a:solidFill>
                  <a:srgbClr val="7030A0"/>
                </a:solidFill>
                <a:effectLst>
                  <a:glow rad="1270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בו</a:t>
            </a:r>
          </a:p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 w="19050">
                  <a:noFill/>
                </a:ln>
                <a:solidFill>
                  <a:srgbClr val="7030A0"/>
                </a:solidFill>
                <a:effectLst>
                  <a:glow rad="1270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 </a:t>
            </a:r>
            <a:r>
              <a:rPr lang="he-IL" sz="3200" b="1" spc="30" dirty="0" smtClean="0">
                <a:ln w="19050">
                  <a:noFill/>
                </a:ln>
                <a:solidFill>
                  <a:srgbClr val="7030A0"/>
                </a:solidFill>
                <a:effectLst>
                  <a:glow rad="1270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   אסור </a:t>
            </a:r>
            <a:r>
              <a:rPr lang="he-IL" sz="3200" b="1" spc="30" dirty="0">
                <a:ln w="19050">
                  <a:noFill/>
                </a:ln>
                <a:solidFill>
                  <a:srgbClr val="7030A0"/>
                </a:solidFill>
                <a:effectLst>
                  <a:glow rad="1270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בישול.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1012369" y="4068706"/>
            <a:ext cx="6971973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אין לחמם מאכל יבש בשבת גם אם הוא</a:t>
            </a:r>
          </a:p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  מבושל כל צרכו.</a:t>
            </a:r>
            <a:endParaRPr lang="he-IL" sz="3200" b="1" spc="3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</p:txBody>
      </p:sp>
      <p:grpSp>
        <p:nvGrpSpPr>
          <p:cNvPr id="16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17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8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1" eaLnBrk="1" fontAlgn="base" latinLnBrk="0" hangingPunct="1"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he-IL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marL="0" marR="0" lvl="0" indent="0" algn="ctr" defTabSz="914400" rtl="1" eaLnBrk="1" fontAlgn="base" latinLnBrk="0" hangingPunct="1">
                <a:lnSpc>
                  <a:spcPts val="14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lang="he-IL" dirty="0" smtClean="0">
                  <a:latin typeface="Calibri" pitchFamily="34" charset="0"/>
                  <a:ea typeface="Arial" pitchFamily="34" charset="0"/>
                  <a:cs typeface="BN Torrens" pitchFamily="2" charset="-79"/>
                </a:rPr>
                <a:t>73</a:t>
              </a:r>
              <a:endParaRPr kumimoji="0" lang="he-IL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N Torrens" pitchFamily="2" charset="-79"/>
              </a:endParaRP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2231740" y="4851364"/>
            <a:ext cx="504056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/>
                  </a:solidFill>
                </a:ln>
                <a:solidFill>
                  <a:srgbClr val="00A44A"/>
                </a:solidFill>
                <a:effectLst>
                  <a:glow rad="76200">
                    <a:srgbClr val="92D05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grpSp>
        <p:nvGrpSpPr>
          <p:cNvPr id="23" name="קבוצה 22"/>
          <p:cNvGrpSpPr/>
          <p:nvPr/>
        </p:nvGrpSpPr>
        <p:grpSpPr>
          <a:xfrm>
            <a:off x="3325215" y="5443810"/>
            <a:ext cx="2481263" cy="1225550"/>
            <a:chOff x="3330575" y="2816225"/>
            <a:chExt cx="2481263" cy="1225550"/>
          </a:xfrm>
        </p:grpSpPr>
        <p:pic>
          <p:nvPicPr>
            <p:cNvPr id="24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5" name="TextBox 24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3175">
                    <a:solidFill>
                      <a:schemeClr val="bg1">
                        <a:lumMod val="75000"/>
                      </a:schemeClr>
                    </a:solidFill>
                  </a:ln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2520890"/>
      </p:ext>
    </p:extLst>
  </p:cSld>
  <p:clrMapOvr>
    <a:masterClrMapping/>
  </p:clrMapOvr>
  <p:transition spd="slow" advClick="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375554" y="1594013"/>
            <a:ext cx="6836296" cy="792087"/>
          </a:xfrm>
        </p:spPr>
        <p:txBody>
          <a:bodyPr>
            <a:noAutofit/>
          </a:bodyPr>
          <a:lstStyle/>
          <a:p>
            <a:pPr algn="r"/>
            <a:r>
              <a:rPr lang="he-IL" sz="32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האם מותר בשבת להעמיד על גבי האש מאכל המבושל כל צורכו?</a:t>
            </a:r>
          </a:p>
        </p:txBody>
      </p:sp>
      <p:cxnSp>
        <p:nvCxnSpPr>
          <p:cNvPr id="10" name="מחבר ישר 9"/>
          <p:cNvCxnSpPr/>
          <p:nvPr/>
        </p:nvCxnSpPr>
        <p:spPr>
          <a:xfrm>
            <a:off x="1600212" y="6165304"/>
            <a:ext cx="7220260" cy="0"/>
          </a:xfrm>
          <a:prstGeom prst="line">
            <a:avLst/>
          </a:prstGeom>
          <a:ln cmpd="thickThin">
            <a:prstDash val="lgDashDotDot"/>
          </a:ln>
          <a:effectLst>
            <a:softEdge rad="12700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מלבן מעוגל 10"/>
          <p:cNvSpPr/>
          <p:nvPr/>
        </p:nvSpPr>
        <p:spPr>
          <a:xfrm>
            <a:off x="389384" y="908720"/>
            <a:ext cx="8352929" cy="5688632"/>
          </a:xfrm>
          <a:prstGeom prst="round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accent2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1043608" y="2575121"/>
            <a:ext cx="6984776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 אסור מהתורה משום מבשל.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3" y="548680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F4A34A"/>
                </a:solidFill>
                <a:latin typeface="David" pitchFamily="34" charset="-79"/>
                <a:cs typeface="David" pitchFamily="34" charset="-79"/>
              </a:rPr>
              <a:t>6. </a:t>
            </a:r>
            <a:r>
              <a:rPr lang="he-IL" sz="4400" b="1" spc="20" dirty="0">
                <a:ln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F4A34A"/>
                </a:solidFill>
                <a:latin typeface="David" pitchFamily="34" charset="-79"/>
                <a:cs typeface="David" pitchFamily="34" charset="-79"/>
              </a:rPr>
              <a:t>הנחת מאכל מבושל על גבי האש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1043608" y="3223121"/>
            <a:ext cx="6984776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 מותר לכתחילה.</a:t>
            </a:r>
          </a:p>
        </p:txBody>
      </p:sp>
      <p:sp>
        <p:nvSpPr>
          <p:cNvPr id="14" name="Text Box 4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1043608" y="3861120"/>
            <a:ext cx="6971973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 אסור מדרבנן משום שנראה כמבשל.</a:t>
            </a:r>
          </a:p>
        </p:txBody>
      </p:sp>
      <p:grpSp>
        <p:nvGrpSpPr>
          <p:cNvPr id="16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17" name="Picture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8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1" eaLnBrk="1" fontAlgn="base" latinLnBrk="0" hangingPunct="1"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he-IL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marL="0" marR="0" lvl="0" indent="0" algn="ctr" defTabSz="914400" rtl="1" eaLnBrk="1" fontAlgn="base" latinLnBrk="0" hangingPunct="1">
                <a:lnSpc>
                  <a:spcPts val="14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lang="he-IL" dirty="0" smtClean="0">
                  <a:latin typeface="Calibri" pitchFamily="34" charset="0"/>
                  <a:ea typeface="Arial" pitchFamily="34" charset="0"/>
                  <a:cs typeface="BN Torrens" pitchFamily="2" charset="-79"/>
                </a:rPr>
                <a:t>89</a:t>
              </a:r>
              <a:endParaRPr kumimoji="0" lang="he-IL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N Torrens" pitchFamily="2" charset="-79"/>
              </a:endParaRP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3053680" y="4941168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8E0000"/>
                </a:solidFill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</p:spTree>
    <p:extLst>
      <p:ext uri="{BB962C8B-B14F-4D97-AF65-F5344CB8AC3E}">
        <p14:creationId xmlns:p14="http://schemas.microsoft.com/office/powerpoint/2010/main" val="746985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>
        <p14:prism dir="r" isContent="1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9" grpId="0"/>
      <p:bldP spid="19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375554" y="1594013"/>
            <a:ext cx="6836296" cy="792087"/>
          </a:xfrm>
        </p:spPr>
        <p:txBody>
          <a:bodyPr>
            <a:noAutofit/>
          </a:bodyPr>
          <a:lstStyle/>
          <a:p>
            <a:pPr algn="r"/>
            <a:r>
              <a:rPr lang="he-IL" sz="32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האם מותר בשבת להעמיד על גבי האש מאכל המבושל כל צורכו?</a:t>
            </a:r>
          </a:p>
        </p:txBody>
      </p:sp>
      <p:cxnSp>
        <p:nvCxnSpPr>
          <p:cNvPr id="10" name="מחבר ישר 9"/>
          <p:cNvCxnSpPr/>
          <p:nvPr/>
        </p:nvCxnSpPr>
        <p:spPr>
          <a:xfrm>
            <a:off x="1600212" y="6165304"/>
            <a:ext cx="7220260" cy="0"/>
          </a:xfrm>
          <a:prstGeom prst="line">
            <a:avLst/>
          </a:prstGeom>
          <a:ln cmpd="thickThin">
            <a:prstDash val="lgDashDotDot"/>
          </a:ln>
          <a:effectLst>
            <a:softEdge rad="12700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מלבן מעוגל 10"/>
          <p:cNvSpPr/>
          <p:nvPr/>
        </p:nvSpPr>
        <p:spPr>
          <a:xfrm>
            <a:off x="389384" y="908720"/>
            <a:ext cx="8352929" cy="5688632"/>
          </a:xfrm>
          <a:prstGeom prst="round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accent2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1043608" y="2575121"/>
            <a:ext cx="6984776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 אסור מהתורה משום מבשל.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3" y="548680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F4A34A"/>
                </a:solidFill>
                <a:latin typeface="David" pitchFamily="34" charset="-79"/>
                <a:cs typeface="David" pitchFamily="34" charset="-79"/>
              </a:rPr>
              <a:t>6. </a:t>
            </a:r>
            <a:r>
              <a:rPr lang="he-IL" sz="4400" b="1" spc="20" dirty="0">
                <a:ln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F4A34A"/>
                </a:solidFill>
                <a:latin typeface="David" pitchFamily="34" charset="-79"/>
                <a:cs typeface="David" pitchFamily="34" charset="-79"/>
              </a:rPr>
              <a:t>הנחת מאכל מבושל על גבי האש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1043608" y="3223121"/>
            <a:ext cx="6984776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 מותר לכתחילה.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1043608" y="3861120"/>
            <a:ext cx="6971973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 w="19050">
                  <a:noFill/>
                </a:ln>
                <a:solidFill>
                  <a:srgbClr val="7030A0"/>
                </a:solidFill>
                <a:effectLst>
                  <a:glow rad="1270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ג. אסור מדרבנן משום שנראה כמבשל.</a:t>
            </a:r>
          </a:p>
        </p:txBody>
      </p:sp>
      <p:grpSp>
        <p:nvGrpSpPr>
          <p:cNvPr id="16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17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8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1" eaLnBrk="1" fontAlgn="base" latinLnBrk="0" hangingPunct="1"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he-IL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marL="0" marR="0" lvl="0" indent="0" algn="ctr" defTabSz="914400" rtl="1" eaLnBrk="1" fontAlgn="base" latinLnBrk="0" hangingPunct="1">
                <a:lnSpc>
                  <a:spcPts val="14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lang="he-IL" dirty="0" smtClean="0">
                  <a:latin typeface="Calibri" pitchFamily="34" charset="0"/>
                  <a:ea typeface="Arial" pitchFamily="34" charset="0"/>
                  <a:cs typeface="BN Torrens" pitchFamily="2" charset="-79"/>
                </a:rPr>
                <a:t>89</a:t>
              </a:r>
              <a:endParaRPr kumimoji="0" lang="he-IL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N Torrens" pitchFamily="2" charset="-79"/>
              </a:endParaRP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2231740" y="4653136"/>
            <a:ext cx="504056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/>
                  </a:solidFill>
                </a:ln>
                <a:solidFill>
                  <a:srgbClr val="00A44A"/>
                </a:solidFill>
                <a:effectLst>
                  <a:glow rad="76200">
                    <a:srgbClr val="92D05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grpSp>
        <p:nvGrpSpPr>
          <p:cNvPr id="23" name="קבוצה 22"/>
          <p:cNvGrpSpPr/>
          <p:nvPr/>
        </p:nvGrpSpPr>
        <p:grpSpPr>
          <a:xfrm>
            <a:off x="3325215" y="5443810"/>
            <a:ext cx="2481263" cy="1225550"/>
            <a:chOff x="3330575" y="2816225"/>
            <a:chExt cx="2481263" cy="1225550"/>
          </a:xfrm>
        </p:grpSpPr>
        <p:pic>
          <p:nvPicPr>
            <p:cNvPr id="24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5" name="TextBox 24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3175">
                    <a:solidFill>
                      <a:schemeClr val="bg1">
                        <a:lumMod val="75000"/>
                      </a:schemeClr>
                    </a:solidFill>
                  </a:ln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54341729"/>
      </p:ext>
    </p:extLst>
  </p:cSld>
  <p:clrMapOvr>
    <a:masterClrMapping/>
  </p:clrMapOvr>
  <p:transition spd="slow" advClick="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79512" y="1052737"/>
            <a:ext cx="8032338" cy="792087"/>
          </a:xfrm>
        </p:spPr>
        <p:txBody>
          <a:bodyPr>
            <a:noAutofit/>
          </a:bodyPr>
          <a:lstStyle/>
          <a:p>
            <a:pPr algn="r"/>
            <a:r>
              <a:rPr lang="he-IL" sz="28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מה דינו של תבשיל נוזלי שהתבשל כל צורכו והתקרר?</a:t>
            </a:r>
          </a:p>
        </p:txBody>
      </p:sp>
      <p:cxnSp>
        <p:nvCxnSpPr>
          <p:cNvPr id="10" name="מחבר ישר 9"/>
          <p:cNvCxnSpPr/>
          <p:nvPr/>
        </p:nvCxnSpPr>
        <p:spPr>
          <a:xfrm>
            <a:off x="1600212" y="6165304"/>
            <a:ext cx="7220260" cy="0"/>
          </a:xfrm>
          <a:prstGeom prst="line">
            <a:avLst/>
          </a:prstGeom>
          <a:ln cmpd="thickThin">
            <a:prstDash val="lgDashDotDot"/>
          </a:ln>
          <a:effectLst>
            <a:softEdge rad="12700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מלבן מעוגל 10"/>
          <p:cNvSpPr/>
          <p:nvPr/>
        </p:nvSpPr>
        <p:spPr>
          <a:xfrm>
            <a:off x="389384" y="908720"/>
            <a:ext cx="8352929" cy="5688632"/>
          </a:xfrm>
          <a:prstGeom prst="round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accent2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1043608" y="2519898"/>
            <a:ext cx="6984776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לדעת הרמב"ם אין בו איסור בישול.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3" y="476672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F4A34A"/>
                </a:solidFill>
                <a:latin typeface="David" pitchFamily="34" charset="-79"/>
                <a:cs typeface="David" pitchFamily="34" charset="-79"/>
              </a:rPr>
              <a:t>7. בישול </a:t>
            </a:r>
            <a:r>
              <a:rPr lang="he-IL" sz="4400" b="1" spc="20" dirty="0">
                <a:ln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F4A34A"/>
                </a:solidFill>
                <a:latin typeface="David" pitchFamily="34" charset="-79"/>
                <a:cs typeface="David" pitchFamily="34" charset="-79"/>
              </a:rPr>
              <a:t>אחר בישול בדבר לח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1043608" y="1956322"/>
            <a:ext cx="6984776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לדעת רוב הפוסקים אסור לחממו מחדש.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1043608" y="3095890"/>
            <a:ext cx="6971973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 השולחן ערוך פוסק כרמב"ם.</a:t>
            </a:r>
          </a:p>
        </p:txBody>
      </p:sp>
      <p:sp>
        <p:nvSpPr>
          <p:cNvPr id="15" name="Text Box 4"/>
          <p:cNvSpPr txBox="1">
            <a:spLocks noChangeArrowheads="1"/>
          </p:cNvSpPr>
          <p:nvPr/>
        </p:nvSpPr>
        <p:spPr bwMode="auto">
          <a:xfrm>
            <a:off x="1056411" y="4248090"/>
            <a:ext cx="6959169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ה. כל התשובות נכונות.</a:t>
            </a:r>
            <a:endParaRPr lang="he-IL" sz="3200" b="1" spc="3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</p:txBody>
      </p:sp>
      <p:grpSp>
        <p:nvGrpSpPr>
          <p:cNvPr id="16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17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8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1" eaLnBrk="1" fontAlgn="base" latinLnBrk="0" hangingPunct="1"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he-IL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marL="0" marR="0" lvl="0" indent="0" algn="ctr" defTabSz="914400" rtl="1" eaLnBrk="1" fontAlgn="base" latinLnBrk="0" hangingPunct="1">
                <a:lnSpc>
                  <a:spcPts val="14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lang="he-IL" dirty="0" smtClean="0">
                  <a:latin typeface="Calibri" pitchFamily="34" charset="0"/>
                  <a:ea typeface="Arial" pitchFamily="34" charset="0"/>
                  <a:cs typeface="BN Torrens" pitchFamily="2" charset="-79"/>
                </a:rPr>
                <a:t>73</a:t>
              </a:r>
              <a:endParaRPr kumimoji="0" lang="he-IL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N Torrens" pitchFamily="2" charset="-79"/>
              </a:endParaRPr>
            </a:p>
          </p:txBody>
        </p:sp>
      </p:grpSp>
      <p:pic>
        <p:nvPicPr>
          <p:cNvPr id="19" name="תמונה 18" descr="j0290771"/>
          <p:cNvPicPr/>
          <p:nvPr/>
        </p:nvPicPr>
        <p:blipFill>
          <a:blip r:embed="rId4" cstate="print">
            <a:lum bright="6000"/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182" y="3072019"/>
            <a:ext cx="711835" cy="681355"/>
          </a:xfrm>
          <a:prstGeom prst="rect">
            <a:avLst/>
          </a:prstGeom>
          <a:noFill/>
          <a:ln>
            <a:noFill/>
          </a:ln>
        </p:spPr>
      </p:pic>
      <p:sp>
        <p:nvSpPr>
          <p:cNvPr id="22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1043607" y="3671954"/>
            <a:ext cx="6971973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ד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. תשובות א' וב' נכונות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053680" y="5076473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8E0000"/>
                </a:solidFill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</p:spTree>
    <p:extLst>
      <p:ext uri="{BB962C8B-B14F-4D97-AF65-F5344CB8AC3E}">
        <p14:creationId xmlns:p14="http://schemas.microsoft.com/office/powerpoint/2010/main" val="2695753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>
        <p14:prism dir="r" isContent="1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7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" presetClass="emph" presetSubtype="2" accel="16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21" grpId="0"/>
      <p:bldP spid="21" grpId="1"/>
      <p:bldP spid="21" grpId="2"/>
      <p:bldP spid="21" grpId="3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79512" y="1052737"/>
            <a:ext cx="8032338" cy="792087"/>
          </a:xfrm>
        </p:spPr>
        <p:txBody>
          <a:bodyPr>
            <a:noAutofit/>
          </a:bodyPr>
          <a:lstStyle/>
          <a:p>
            <a:pPr algn="r"/>
            <a:r>
              <a:rPr lang="he-IL" sz="28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מה דינו של תבשיל נוזלי שהתבשל כל צורכו והתקרר?</a:t>
            </a:r>
          </a:p>
        </p:txBody>
      </p:sp>
      <p:cxnSp>
        <p:nvCxnSpPr>
          <p:cNvPr id="10" name="מחבר ישר 9"/>
          <p:cNvCxnSpPr/>
          <p:nvPr/>
        </p:nvCxnSpPr>
        <p:spPr>
          <a:xfrm>
            <a:off x="1600212" y="6165304"/>
            <a:ext cx="7220260" cy="0"/>
          </a:xfrm>
          <a:prstGeom prst="line">
            <a:avLst/>
          </a:prstGeom>
          <a:ln cmpd="thickThin">
            <a:prstDash val="lgDashDotDot"/>
          </a:ln>
          <a:effectLst>
            <a:softEdge rad="12700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מלבן מעוגל 10"/>
          <p:cNvSpPr/>
          <p:nvPr/>
        </p:nvSpPr>
        <p:spPr>
          <a:xfrm>
            <a:off x="389384" y="908720"/>
            <a:ext cx="8352929" cy="5688632"/>
          </a:xfrm>
          <a:prstGeom prst="round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accent2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" name="TextBox 3"/>
          <p:cNvSpPr txBox="1"/>
          <p:nvPr/>
        </p:nvSpPr>
        <p:spPr>
          <a:xfrm>
            <a:off x="530323" y="476672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F4A34A"/>
                </a:solidFill>
                <a:latin typeface="David" pitchFamily="34" charset="-79"/>
                <a:cs typeface="David" pitchFamily="34" charset="-79"/>
              </a:rPr>
              <a:t>7. בישול </a:t>
            </a:r>
            <a:r>
              <a:rPr lang="he-IL" sz="4400" b="1" spc="20" dirty="0">
                <a:ln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F4A34A"/>
                </a:solidFill>
                <a:latin typeface="David" pitchFamily="34" charset="-79"/>
                <a:cs typeface="David" pitchFamily="34" charset="-79"/>
              </a:rPr>
              <a:t>אחר בישול בדבר לח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1043608" y="1956322"/>
            <a:ext cx="6984776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לדעת רוב הפוסקים אסור לחממו מחדש.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1043608" y="3101550"/>
            <a:ext cx="6971973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 השולחן ערוך פוסק כרמב"ם.</a:t>
            </a:r>
          </a:p>
        </p:txBody>
      </p:sp>
      <p:sp>
        <p:nvSpPr>
          <p:cNvPr id="15" name="Text Box 4"/>
          <p:cNvSpPr txBox="1">
            <a:spLocks noChangeArrowheads="1"/>
          </p:cNvSpPr>
          <p:nvPr/>
        </p:nvSpPr>
        <p:spPr bwMode="auto">
          <a:xfrm>
            <a:off x="1056411" y="4253750"/>
            <a:ext cx="6959169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ה. כל התשובות נכונות.</a:t>
            </a:r>
            <a:endParaRPr lang="he-IL" sz="3200" b="1" spc="3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</p:txBody>
      </p:sp>
      <p:grpSp>
        <p:nvGrpSpPr>
          <p:cNvPr id="16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17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8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1" eaLnBrk="1" fontAlgn="base" latinLnBrk="0" hangingPunct="1"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he-IL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marL="0" marR="0" lvl="0" indent="0" algn="ctr" defTabSz="914400" rtl="1" eaLnBrk="1" fontAlgn="base" latinLnBrk="0" hangingPunct="1">
                <a:lnSpc>
                  <a:spcPts val="14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lang="he-IL" dirty="0" smtClean="0">
                  <a:latin typeface="Calibri" pitchFamily="34" charset="0"/>
                  <a:ea typeface="Arial" pitchFamily="34" charset="0"/>
                  <a:cs typeface="BN Torrens" pitchFamily="2" charset="-79"/>
                </a:rPr>
                <a:t>73</a:t>
              </a:r>
              <a:endParaRPr kumimoji="0" lang="he-IL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N Torrens" pitchFamily="2" charset="-79"/>
              </a:endParaRPr>
            </a:p>
          </p:txBody>
        </p:sp>
      </p:grpSp>
      <p:sp>
        <p:nvSpPr>
          <p:cNvPr id="22" name="Text Box 4"/>
          <p:cNvSpPr txBox="1">
            <a:spLocks noChangeArrowheads="1"/>
          </p:cNvSpPr>
          <p:nvPr/>
        </p:nvSpPr>
        <p:spPr bwMode="auto">
          <a:xfrm>
            <a:off x="1043607" y="3677614"/>
            <a:ext cx="6971973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 w="19050">
                  <a:noFill/>
                </a:ln>
                <a:solidFill>
                  <a:srgbClr val="7030A0"/>
                </a:solidFill>
                <a:effectLst>
                  <a:glow rad="1270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ד. תשובות א' וב' נכונות.</a:t>
            </a:r>
          </a:p>
        </p:txBody>
      </p:sp>
      <p:pic>
        <p:nvPicPr>
          <p:cNvPr id="23" name="תמונה 22" descr="j0290771"/>
          <p:cNvPicPr/>
          <p:nvPr/>
        </p:nvPicPr>
        <p:blipFill>
          <a:blip r:embed="rId4" cstate="print">
            <a:lum bright="6000"/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182" y="3072019"/>
            <a:ext cx="711835" cy="681355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Text Box 4"/>
          <p:cNvSpPr txBox="1">
            <a:spLocks noChangeArrowheads="1"/>
          </p:cNvSpPr>
          <p:nvPr/>
        </p:nvSpPr>
        <p:spPr bwMode="auto">
          <a:xfrm>
            <a:off x="1043608" y="2519898"/>
            <a:ext cx="6984776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לדעת הרמב"ם אין בו איסור בישול. 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231740" y="4788441"/>
            <a:ext cx="504056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/>
                  </a:solidFill>
                </a:ln>
                <a:solidFill>
                  <a:srgbClr val="00A44A"/>
                </a:solidFill>
                <a:effectLst>
                  <a:glow rad="76200">
                    <a:srgbClr val="92D05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grpSp>
        <p:nvGrpSpPr>
          <p:cNvPr id="27" name="קבוצה 26"/>
          <p:cNvGrpSpPr/>
          <p:nvPr/>
        </p:nvGrpSpPr>
        <p:grpSpPr>
          <a:xfrm>
            <a:off x="3325215" y="5443810"/>
            <a:ext cx="2481263" cy="1225550"/>
            <a:chOff x="3330575" y="2816225"/>
            <a:chExt cx="2481263" cy="1225550"/>
          </a:xfrm>
        </p:grpSpPr>
        <p:pic>
          <p:nvPicPr>
            <p:cNvPr id="28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9" name="TextBox 28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3175">
                    <a:solidFill>
                      <a:schemeClr val="bg1">
                        <a:lumMod val="75000"/>
                      </a:schemeClr>
                    </a:solidFill>
                  </a:ln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66436012"/>
      </p:ext>
    </p:extLst>
  </p:cSld>
  <p:clrMapOvr>
    <a:masterClrMapping/>
  </p:clrMapOvr>
  <p:transition spd="slow" advClick="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375554" y="1567011"/>
            <a:ext cx="6836296" cy="792087"/>
          </a:xfrm>
        </p:spPr>
        <p:txBody>
          <a:bodyPr>
            <a:noAutofit/>
          </a:bodyPr>
          <a:lstStyle/>
          <a:p>
            <a:pPr algn="r"/>
            <a:r>
              <a:rPr lang="he-IL" sz="32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מה דינו של תבשיל נוזלי שהצטנן כך שיש בו חום מועט, פחות משיעור של יד סולדת בו?</a:t>
            </a:r>
          </a:p>
        </p:txBody>
      </p:sp>
      <p:cxnSp>
        <p:nvCxnSpPr>
          <p:cNvPr id="10" name="מחבר ישר 9"/>
          <p:cNvCxnSpPr/>
          <p:nvPr/>
        </p:nvCxnSpPr>
        <p:spPr>
          <a:xfrm>
            <a:off x="1600212" y="6165304"/>
            <a:ext cx="7220260" cy="0"/>
          </a:xfrm>
          <a:prstGeom prst="line">
            <a:avLst/>
          </a:prstGeom>
          <a:ln cmpd="thickThin">
            <a:prstDash val="lgDashDotDot"/>
          </a:ln>
          <a:effectLst>
            <a:softEdge rad="12700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מלבן מעוגל 10"/>
          <p:cNvSpPr/>
          <p:nvPr/>
        </p:nvSpPr>
        <p:spPr>
          <a:xfrm>
            <a:off x="389384" y="908720"/>
            <a:ext cx="8352929" cy="5688632"/>
          </a:xfrm>
          <a:prstGeom prst="round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accent2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Text Box 4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1043608" y="2564904"/>
            <a:ext cx="6984776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 לדעת השולחן ערוך יש בו איסור בישול.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3" y="476672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F4A34A"/>
                </a:solidFill>
                <a:latin typeface="David" pitchFamily="34" charset="-79"/>
                <a:cs typeface="David" pitchFamily="34" charset="-79"/>
              </a:rPr>
              <a:t>8. תבשיל </a:t>
            </a:r>
            <a:r>
              <a:rPr lang="he-IL" sz="4400" b="1" spc="20" dirty="0">
                <a:ln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F4A34A"/>
                </a:solidFill>
                <a:latin typeface="David" pitchFamily="34" charset="-79"/>
                <a:cs typeface="David" pitchFamily="34" charset="-79"/>
              </a:rPr>
              <a:t>לח שהצטנן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1043608" y="3223121"/>
            <a:ext cx="6984776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 לדעת הרמ"א יש בו איסור בישול.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1043608" y="3861120"/>
            <a:ext cx="6971973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 לדעת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הרמב"ם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יש בו איסור בישול.</a:t>
            </a:r>
          </a:p>
        </p:txBody>
      </p:sp>
      <p:grpSp>
        <p:nvGrpSpPr>
          <p:cNvPr id="16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17" name="Picture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8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1" eaLnBrk="1" fontAlgn="base" latinLnBrk="0" hangingPunct="1"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he-IL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marL="0" marR="0" lvl="0" indent="0" algn="ctr" defTabSz="914400" rtl="1" eaLnBrk="1" fontAlgn="base" latinLnBrk="0" hangingPunct="1">
                <a:lnSpc>
                  <a:spcPts val="14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lang="he-IL" dirty="0" smtClean="0">
                  <a:latin typeface="Calibri" pitchFamily="34" charset="0"/>
                  <a:ea typeface="Arial" pitchFamily="34" charset="0"/>
                  <a:cs typeface="BN Torrens" pitchFamily="2" charset="-79"/>
                </a:rPr>
                <a:t>74</a:t>
              </a:r>
              <a:endParaRPr kumimoji="0" lang="he-IL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N Torrens" pitchFamily="2" charset="-79"/>
              </a:endParaRP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3053680" y="5013176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8E0000"/>
                </a:solidFill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</p:spTree>
    <p:extLst>
      <p:ext uri="{BB962C8B-B14F-4D97-AF65-F5344CB8AC3E}">
        <p14:creationId xmlns:p14="http://schemas.microsoft.com/office/powerpoint/2010/main" val="25279260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>
        <p14:prism dir="r" isContent="1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9" grpId="0"/>
      <p:bldP spid="19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375554" y="1567011"/>
            <a:ext cx="6836296" cy="792087"/>
          </a:xfrm>
        </p:spPr>
        <p:txBody>
          <a:bodyPr>
            <a:noAutofit/>
          </a:bodyPr>
          <a:lstStyle/>
          <a:p>
            <a:pPr algn="r"/>
            <a:r>
              <a:rPr lang="he-IL" sz="32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מה דינו של תבשיל נוזלי שהצטנן כך שיש בו חום מועט, פחות משיעור של יד סולדת בו?</a:t>
            </a:r>
          </a:p>
        </p:txBody>
      </p:sp>
      <p:cxnSp>
        <p:nvCxnSpPr>
          <p:cNvPr id="10" name="מחבר ישר 9"/>
          <p:cNvCxnSpPr/>
          <p:nvPr/>
        </p:nvCxnSpPr>
        <p:spPr>
          <a:xfrm>
            <a:off x="1600212" y="6165304"/>
            <a:ext cx="7220260" cy="0"/>
          </a:xfrm>
          <a:prstGeom prst="line">
            <a:avLst/>
          </a:prstGeom>
          <a:ln cmpd="thickThin">
            <a:prstDash val="lgDashDotDot"/>
          </a:ln>
          <a:effectLst>
            <a:softEdge rad="12700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מלבן מעוגל 10"/>
          <p:cNvSpPr/>
          <p:nvPr/>
        </p:nvSpPr>
        <p:spPr>
          <a:xfrm>
            <a:off x="389384" y="908720"/>
            <a:ext cx="8352929" cy="5688632"/>
          </a:xfrm>
          <a:prstGeom prst="round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accent2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1043608" y="2564904"/>
            <a:ext cx="6984776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 w="19050">
                  <a:noFill/>
                </a:ln>
                <a:solidFill>
                  <a:srgbClr val="7030A0"/>
                </a:solidFill>
                <a:effectLst>
                  <a:glow rad="1270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א. לדעת השולחן ערוך יש בו איסור בישול.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3" y="476672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F4A34A"/>
                </a:solidFill>
                <a:latin typeface="David" pitchFamily="34" charset="-79"/>
                <a:cs typeface="David" pitchFamily="34" charset="-79"/>
              </a:rPr>
              <a:t>8. תבשיל </a:t>
            </a:r>
            <a:r>
              <a:rPr lang="he-IL" sz="4400" b="1" spc="20" dirty="0">
                <a:ln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F4A34A"/>
                </a:solidFill>
                <a:latin typeface="David" pitchFamily="34" charset="-79"/>
                <a:cs typeface="David" pitchFamily="34" charset="-79"/>
              </a:rPr>
              <a:t>לח שהצטנן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1043608" y="3223121"/>
            <a:ext cx="6984776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 לדעת הרמ"א יש בו איסור בישול.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1043608" y="3861120"/>
            <a:ext cx="6971973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 לדעת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הרמב"ם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יש בו איסור בישול.</a:t>
            </a:r>
          </a:p>
        </p:txBody>
      </p:sp>
      <p:grpSp>
        <p:nvGrpSpPr>
          <p:cNvPr id="16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17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8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1" eaLnBrk="1" fontAlgn="base" latinLnBrk="0" hangingPunct="1"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he-IL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marL="0" marR="0" lvl="0" indent="0" algn="ctr" defTabSz="914400" rtl="1" eaLnBrk="1" fontAlgn="base" latinLnBrk="0" hangingPunct="1">
                <a:lnSpc>
                  <a:spcPts val="14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lang="he-IL" dirty="0" smtClean="0">
                  <a:latin typeface="Calibri" pitchFamily="34" charset="0"/>
                  <a:ea typeface="Arial" pitchFamily="34" charset="0"/>
                  <a:cs typeface="BN Torrens" pitchFamily="2" charset="-79"/>
                </a:rPr>
                <a:t>74</a:t>
              </a:r>
              <a:endParaRPr kumimoji="0" lang="he-IL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N Torrens" pitchFamily="2" charset="-79"/>
              </a:endParaRP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2231740" y="4509120"/>
            <a:ext cx="504056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/>
                  </a:solidFill>
                </a:ln>
                <a:solidFill>
                  <a:srgbClr val="00A44A"/>
                </a:solidFill>
                <a:effectLst>
                  <a:glow rad="76200">
                    <a:srgbClr val="92D05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grpSp>
        <p:nvGrpSpPr>
          <p:cNvPr id="23" name="קבוצה 22"/>
          <p:cNvGrpSpPr/>
          <p:nvPr/>
        </p:nvGrpSpPr>
        <p:grpSpPr>
          <a:xfrm>
            <a:off x="3325215" y="5443810"/>
            <a:ext cx="2481263" cy="1225550"/>
            <a:chOff x="3330575" y="2816225"/>
            <a:chExt cx="2481263" cy="1225550"/>
          </a:xfrm>
        </p:grpSpPr>
        <p:pic>
          <p:nvPicPr>
            <p:cNvPr id="24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5" name="TextBox 24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3175">
                    <a:solidFill>
                      <a:schemeClr val="bg1">
                        <a:lumMod val="75000"/>
                      </a:schemeClr>
                    </a:solidFill>
                  </a:ln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51676285"/>
      </p:ext>
    </p:extLst>
  </p:cSld>
  <p:clrMapOvr>
    <a:masterClrMapping/>
  </p:clrMapOvr>
  <p:transition spd="slow" advClick="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375554" y="1268761"/>
            <a:ext cx="6836296" cy="792087"/>
          </a:xfrm>
        </p:spPr>
        <p:txBody>
          <a:bodyPr>
            <a:normAutofit/>
          </a:bodyPr>
          <a:lstStyle/>
          <a:p>
            <a:pPr algn="r"/>
            <a:r>
              <a:rPr lang="he-IL" sz="32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מהו המשפט שאינו נכון?</a:t>
            </a:r>
          </a:p>
        </p:txBody>
      </p:sp>
      <p:cxnSp>
        <p:nvCxnSpPr>
          <p:cNvPr id="10" name="מחבר ישר 9"/>
          <p:cNvCxnSpPr/>
          <p:nvPr/>
        </p:nvCxnSpPr>
        <p:spPr>
          <a:xfrm>
            <a:off x="1600212" y="6165304"/>
            <a:ext cx="7220260" cy="0"/>
          </a:xfrm>
          <a:prstGeom prst="line">
            <a:avLst/>
          </a:prstGeom>
          <a:ln cmpd="thickThin">
            <a:prstDash val="lgDashDotDot"/>
          </a:ln>
          <a:effectLst>
            <a:softEdge rad="12700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מלבן מעוגל 10"/>
          <p:cNvSpPr/>
          <p:nvPr/>
        </p:nvSpPr>
        <p:spPr>
          <a:xfrm>
            <a:off x="389384" y="908720"/>
            <a:ext cx="8352929" cy="5688632"/>
          </a:xfrm>
          <a:prstGeom prst="round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accent2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530323" y="2132856"/>
            <a:ext cx="7714085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 מנהג בני אשכנז להחמיר שיש איסור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בישול</a:t>
            </a:r>
          </a:p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   אחר אפייה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3" y="620688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F4A34A"/>
                </a:solidFill>
                <a:latin typeface="David" pitchFamily="34" charset="-79"/>
                <a:cs typeface="David" pitchFamily="34" charset="-79"/>
              </a:rPr>
              <a:t>9. בישול </a:t>
            </a:r>
            <a:r>
              <a:rPr lang="he-IL" sz="4400" b="1" spc="20" dirty="0">
                <a:ln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F4A34A"/>
                </a:solidFill>
                <a:latin typeface="David" pitchFamily="34" charset="-79"/>
                <a:cs typeface="David" pitchFamily="34" charset="-79"/>
              </a:rPr>
              <a:t>אחר </a:t>
            </a:r>
            <a:r>
              <a:rPr lang="he-IL" sz="4400" b="1" spc="20" dirty="0" smtClean="0">
                <a:ln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F4A34A"/>
                </a:solidFill>
                <a:latin typeface="David" pitchFamily="34" charset="-79"/>
                <a:cs typeface="David" pitchFamily="34" charset="-79"/>
              </a:rPr>
              <a:t>אפייה</a:t>
            </a:r>
            <a:endParaRPr lang="he-IL" sz="4400" b="1" spc="20" dirty="0">
              <a:ln>
                <a:gradFill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accent1">
                        <a:tint val="44500"/>
                        <a:satMod val="16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</a:ln>
              <a:solidFill>
                <a:srgbClr val="F4A34A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517520" y="3068960"/>
            <a:ext cx="7714085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הפוסקים הספרדים נחלקו אם להחמיר בכך.</a:t>
            </a:r>
            <a:endParaRPr lang="he-IL" sz="3200" b="1" spc="3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4" name="Text Box 4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531660" y="3656206"/>
            <a:ext cx="7699945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לדעת המחמירים - הרוצה לטבול ביסקוויט</a:t>
            </a:r>
          </a:p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  בתה או בקפה יקפיד לעשות זאת בכלי שני.</a:t>
            </a:r>
            <a:endParaRPr lang="he-IL" sz="3200" b="1" spc="3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</p:txBody>
      </p:sp>
      <p:grpSp>
        <p:nvGrpSpPr>
          <p:cNvPr id="17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1" eaLnBrk="1" fontAlgn="base" latinLnBrk="0" hangingPunct="1"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he-IL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marL="0" marR="0" lvl="0" indent="0" algn="ctr" defTabSz="914400" rtl="1" eaLnBrk="1" fontAlgn="base" latinLnBrk="0" hangingPunct="1">
                <a:lnSpc>
                  <a:spcPts val="14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lang="he-IL" dirty="0" smtClean="0">
                  <a:latin typeface="Calibri" pitchFamily="34" charset="0"/>
                  <a:ea typeface="Arial" pitchFamily="34" charset="0"/>
                  <a:cs typeface="BN Torrens" pitchFamily="2" charset="-79"/>
                </a:rPr>
                <a:t>76</a:t>
              </a:r>
              <a:endParaRPr kumimoji="0" lang="he-IL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N Torrens" pitchFamily="2" charset="-79"/>
              </a:endParaRPr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3053680" y="5076473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8E0000"/>
                </a:solidFill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</p:spTree>
    <p:extLst>
      <p:ext uri="{BB962C8B-B14F-4D97-AF65-F5344CB8AC3E}">
        <p14:creationId xmlns:p14="http://schemas.microsoft.com/office/powerpoint/2010/main" val="2946482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>
        <p14:prism dir="r" isContent="1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6" grpId="0"/>
      <p:bldP spid="16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375554" y="1268761"/>
            <a:ext cx="6836296" cy="792087"/>
          </a:xfrm>
        </p:spPr>
        <p:txBody>
          <a:bodyPr>
            <a:normAutofit/>
          </a:bodyPr>
          <a:lstStyle/>
          <a:p>
            <a:pPr algn="r"/>
            <a:r>
              <a:rPr lang="he-IL" sz="32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מהו המשפט שאינו נכון?</a:t>
            </a:r>
          </a:p>
        </p:txBody>
      </p:sp>
      <p:cxnSp>
        <p:nvCxnSpPr>
          <p:cNvPr id="10" name="מחבר ישר 9"/>
          <p:cNvCxnSpPr/>
          <p:nvPr/>
        </p:nvCxnSpPr>
        <p:spPr>
          <a:xfrm>
            <a:off x="1600212" y="6165304"/>
            <a:ext cx="7220260" cy="0"/>
          </a:xfrm>
          <a:prstGeom prst="line">
            <a:avLst/>
          </a:prstGeom>
          <a:ln cmpd="thickThin">
            <a:prstDash val="lgDashDotDot"/>
          </a:ln>
          <a:effectLst>
            <a:softEdge rad="12700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מלבן מעוגל 10"/>
          <p:cNvSpPr/>
          <p:nvPr/>
        </p:nvSpPr>
        <p:spPr>
          <a:xfrm>
            <a:off x="389384" y="908720"/>
            <a:ext cx="8352929" cy="5688632"/>
          </a:xfrm>
          <a:prstGeom prst="round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accent2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530323" y="2132856"/>
            <a:ext cx="7714085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 מנהג בני אשכנז להחמיר שיש איסור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בישול</a:t>
            </a:r>
          </a:p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   אחר אפייה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3" y="620688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F4A34A"/>
                </a:solidFill>
                <a:latin typeface="David" pitchFamily="34" charset="-79"/>
                <a:cs typeface="David" pitchFamily="34" charset="-79"/>
              </a:rPr>
              <a:t>9. בישול </a:t>
            </a:r>
            <a:r>
              <a:rPr lang="he-IL" sz="4400" b="1" spc="20" dirty="0">
                <a:ln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F4A34A"/>
                </a:solidFill>
                <a:latin typeface="David" pitchFamily="34" charset="-79"/>
                <a:cs typeface="David" pitchFamily="34" charset="-79"/>
              </a:rPr>
              <a:t>אחר </a:t>
            </a:r>
            <a:r>
              <a:rPr lang="he-IL" sz="4400" b="1" spc="20" dirty="0" smtClean="0">
                <a:ln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F4A34A"/>
                </a:solidFill>
                <a:latin typeface="David" pitchFamily="34" charset="-79"/>
                <a:cs typeface="David" pitchFamily="34" charset="-79"/>
              </a:rPr>
              <a:t>אפייה</a:t>
            </a:r>
            <a:endParaRPr lang="he-IL" sz="4400" b="1" spc="20" dirty="0">
              <a:ln>
                <a:gradFill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accent1">
                        <a:tint val="44500"/>
                        <a:satMod val="16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</a:ln>
              <a:solidFill>
                <a:srgbClr val="F4A34A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517520" y="3068960"/>
            <a:ext cx="7714085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הפוסקים הספרדים נחלקו אם להחמיר בכך.</a:t>
            </a:r>
            <a:endParaRPr lang="he-IL" sz="3200" b="1" spc="3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531660" y="3656206"/>
            <a:ext cx="7699945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 w="19050">
                  <a:noFill/>
                </a:ln>
                <a:solidFill>
                  <a:srgbClr val="7030A0"/>
                </a:solidFill>
                <a:effectLst>
                  <a:glow rad="1270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ג. לדעת המחמירים - הרוצה לטבול ביסקוויט</a:t>
            </a:r>
          </a:p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 w="19050">
                  <a:noFill/>
                </a:ln>
                <a:solidFill>
                  <a:srgbClr val="7030A0"/>
                </a:solidFill>
                <a:effectLst>
                  <a:glow rad="1270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    בתה או בקפה יקפיד לעשות זאת בכלי שני.</a:t>
            </a:r>
          </a:p>
        </p:txBody>
      </p:sp>
      <p:grpSp>
        <p:nvGrpSpPr>
          <p:cNvPr id="17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1" eaLnBrk="1" fontAlgn="base" latinLnBrk="0" hangingPunct="1"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he-IL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marL="0" marR="0" lvl="0" indent="0" algn="ctr" defTabSz="914400" rtl="1" eaLnBrk="1" fontAlgn="base" latinLnBrk="0" hangingPunct="1">
                <a:lnSpc>
                  <a:spcPts val="14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lang="he-IL" dirty="0" smtClean="0">
                  <a:latin typeface="Calibri" pitchFamily="34" charset="0"/>
                  <a:ea typeface="Arial" pitchFamily="34" charset="0"/>
                  <a:cs typeface="BN Torrens" pitchFamily="2" charset="-79"/>
                </a:rPr>
                <a:t>76</a:t>
              </a:r>
              <a:endParaRPr kumimoji="0" lang="he-IL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N Torrens" pitchFamily="2" charset="-79"/>
              </a:endParaRPr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2231740" y="4725144"/>
            <a:ext cx="504056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/>
                  </a:solidFill>
                </a:ln>
                <a:solidFill>
                  <a:srgbClr val="00A44A"/>
                </a:solidFill>
                <a:effectLst>
                  <a:glow rad="76200">
                    <a:srgbClr val="92D05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grpSp>
        <p:nvGrpSpPr>
          <p:cNvPr id="23" name="קבוצה 22"/>
          <p:cNvGrpSpPr/>
          <p:nvPr/>
        </p:nvGrpSpPr>
        <p:grpSpPr>
          <a:xfrm>
            <a:off x="3325215" y="5443810"/>
            <a:ext cx="2481263" cy="1225550"/>
            <a:chOff x="3330575" y="2816225"/>
            <a:chExt cx="2481263" cy="1225550"/>
          </a:xfrm>
        </p:grpSpPr>
        <p:pic>
          <p:nvPicPr>
            <p:cNvPr id="24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5" name="TextBox 24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3175">
                    <a:solidFill>
                      <a:schemeClr val="bg1">
                        <a:lumMod val="75000"/>
                      </a:schemeClr>
                    </a:solidFill>
                  </a:ln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45652469"/>
      </p:ext>
    </p:extLst>
  </p:cSld>
  <p:clrMapOvr>
    <a:masterClrMapping/>
  </p:clrMapOvr>
  <p:transition spd="slow" advClick="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375554" y="1052737"/>
            <a:ext cx="6836296" cy="792087"/>
          </a:xfrm>
        </p:spPr>
        <p:txBody>
          <a:bodyPr>
            <a:normAutofit/>
          </a:bodyPr>
          <a:lstStyle/>
          <a:p>
            <a:pPr algn="r"/>
            <a:r>
              <a:rPr lang="he-IL" sz="32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הגסה בתבשיל חם שאינו מבושל כל צורכו -</a:t>
            </a:r>
          </a:p>
        </p:txBody>
      </p:sp>
      <p:cxnSp>
        <p:nvCxnSpPr>
          <p:cNvPr id="10" name="מחבר ישר 9"/>
          <p:cNvCxnSpPr/>
          <p:nvPr/>
        </p:nvCxnSpPr>
        <p:spPr>
          <a:xfrm>
            <a:off x="1600212" y="6165304"/>
            <a:ext cx="7220260" cy="0"/>
          </a:xfrm>
          <a:prstGeom prst="line">
            <a:avLst/>
          </a:prstGeom>
          <a:ln cmpd="thickThin">
            <a:prstDash val="lgDashDotDot"/>
          </a:ln>
          <a:effectLst>
            <a:softEdge rad="12700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מלבן מעוגל 10"/>
          <p:cNvSpPr/>
          <p:nvPr/>
        </p:nvSpPr>
        <p:spPr>
          <a:xfrm>
            <a:off x="389384" y="908720"/>
            <a:ext cx="8352929" cy="5688632"/>
          </a:xfrm>
          <a:prstGeom prst="round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accent2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Text Box 4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1043608" y="1916832"/>
            <a:ext cx="6984776" cy="933589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2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 אסור לבחוש בו, וכן אסור להוציא את </a:t>
            </a:r>
            <a:endParaRPr lang="he-IL" sz="3200" b="1" spc="30" dirty="0" smtClean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  <a:p>
            <a:pPr eaLnBrk="1" hangingPunct="1">
              <a:lnSpc>
                <a:spcPts val="32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   התבשיל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מן הקדרה בעזרת כף.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3" y="499319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F4A34A"/>
                </a:solidFill>
                <a:latin typeface="David" pitchFamily="34" charset="-79"/>
                <a:cs typeface="David" pitchFamily="34" charset="-79"/>
              </a:rPr>
              <a:t>10. דין </a:t>
            </a:r>
            <a:r>
              <a:rPr lang="he-IL" sz="4400" b="1" spc="20" dirty="0">
                <a:ln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F4A34A"/>
                </a:solidFill>
                <a:latin typeface="David" pitchFamily="34" charset="-79"/>
                <a:cs typeface="David" pitchFamily="34" charset="-79"/>
              </a:rPr>
              <a:t>הגסה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1043608" y="2924944"/>
            <a:ext cx="6984776" cy="933589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2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 מותר לבחוש בו, אך אסור להוציא את </a:t>
            </a:r>
            <a:endParaRPr lang="he-IL" sz="3200" b="1" spc="30" dirty="0" smtClean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  <a:p>
            <a:pPr eaLnBrk="1" hangingPunct="1">
              <a:lnSpc>
                <a:spcPts val="32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  התבשיל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מן הקדרה בעזרת כף.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1043608" y="3933056"/>
            <a:ext cx="6971973" cy="933589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2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 אסור לבחוש בו, אך מותר להוציא את </a:t>
            </a:r>
            <a:endParaRPr lang="he-IL" sz="3200" b="1" spc="30" dirty="0" smtClean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  <a:p>
            <a:pPr eaLnBrk="1" hangingPunct="1">
              <a:lnSpc>
                <a:spcPts val="32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  התבשיל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מן הקדרה בעזרת כף.</a:t>
            </a:r>
          </a:p>
        </p:txBody>
      </p:sp>
      <p:grpSp>
        <p:nvGrpSpPr>
          <p:cNvPr id="16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17" name="Picture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8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1" eaLnBrk="1" fontAlgn="base" latinLnBrk="0" hangingPunct="1"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he-IL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marL="0" marR="0" lvl="0" indent="0" algn="ctr" defTabSz="914400" rtl="1" eaLnBrk="1" fontAlgn="base" latinLnBrk="0" hangingPunct="1">
                <a:lnSpc>
                  <a:spcPts val="14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lang="he-IL" dirty="0" smtClean="0">
                  <a:latin typeface="Calibri" pitchFamily="34" charset="0"/>
                  <a:ea typeface="Arial" pitchFamily="34" charset="0"/>
                  <a:cs typeface="BN Torrens" pitchFamily="2" charset="-79"/>
                </a:rPr>
                <a:t>80</a:t>
              </a:r>
              <a:endParaRPr kumimoji="0" lang="he-IL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N Torrens" pitchFamily="2" charset="-79"/>
              </a:endParaRPr>
            </a:p>
          </p:txBody>
        </p: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562" y="836712"/>
            <a:ext cx="75565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3053680" y="5076473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8E0000"/>
                </a:solidFill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</p:spTree>
    <p:extLst>
      <p:ext uri="{BB962C8B-B14F-4D97-AF65-F5344CB8AC3E}">
        <p14:creationId xmlns:p14="http://schemas.microsoft.com/office/powerpoint/2010/main" val="141089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>
        <p14:prism dir="r" isContent="1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5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375554" y="1052737"/>
            <a:ext cx="6836296" cy="792087"/>
          </a:xfrm>
        </p:spPr>
        <p:txBody>
          <a:bodyPr>
            <a:normAutofit/>
          </a:bodyPr>
          <a:lstStyle/>
          <a:p>
            <a:pPr algn="r"/>
            <a:r>
              <a:rPr lang="he-IL" sz="32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הגסה בתבשיל חם שאינו מבושל כל צורכו -</a:t>
            </a:r>
          </a:p>
        </p:txBody>
      </p:sp>
      <p:cxnSp>
        <p:nvCxnSpPr>
          <p:cNvPr id="10" name="מחבר ישר 9"/>
          <p:cNvCxnSpPr/>
          <p:nvPr/>
        </p:nvCxnSpPr>
        <p:spPr>
          <a:xfrm>
            <a:off x="1600212" y="6165304"/>
            <a:ext cx="7220260" cy="0"/>
          </a:xfrm>
          <a:prstGeom prst="line">
            <a:avLst/>
          </a:prstGeom>
          <a:ln cmpd="thickThin">
            <a:prstDash val="lgDashDotDot"/>
          </a:ln>
          <a:effectLst>
            <a:softEdge rad="12700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מלבן מעוגל 10"/>
          <p:cNvSpPr/>
          <p:nvPr/>
        </p:nvSpPr>
        <p:spPr>
          <a:xfrm>
            <a:off x="389384" y="908720"/>
            <a:ext cx="8352929" cy="5688632"/>
          </a:xfrm>
          <a:prstGeom prst="round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accent2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1043608" y="1916832"/>
            <a:ext cx="6984776" cy="933589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200"/>
              </a:lnSpc>
            </a:pPr>
            <a:r>
              <a:rPr lang="he-IL" sz="3200" b="1" spc="30" dirty="0">
                <a:ln w="19050">
                  <a:noFill/>
                </a:ln>
                <a:solidFill>
                  <a:srgbClr val="7030A0"/>
                </a:solidFill>
                <a:effectLst>
                  <a:glow rad="1270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א. אסור לבחוש בו, וכן אסור להוציא את </a:t>
            </a:r>
          </a:p>
          <a:p>
            <a:pPr eaLnBrk="1" hangingPunct="1">
              <a:lnSpc>
                <a:spcPts val="3200"/>
              </a:lnSpc>
            </a:pPr>
            <a:r>
              <a:rPr lang="he-IL" sz="3200" b="1" spc="30" dirty="0">
                <a:ln w="19050">
                  <a:noFill/>
                </a:ln>
                <a:solidFill>
                  <a:srgbClr val="7030A0"/>
                </a:solidFill>
                <a:effectLst>
                  <a:glow rad="1270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     התבשיל מן הקדרה בעזרת כף.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3" y="499319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F4A34A"/>
                </a:solidFill>
                <a:latin typeface="David" pitchFamily="34" charset="-79"/>
                <a:cs typeface="David" pitchFamily="34" charset="-79"/>
              </a:rPr>
              <a:t>10. דין </a:t>
            </a:r>
            <a:r>
              <a:rPr lang="he-IL" sz="4400" b="1" spc="20" dirty="0">
                <a:ln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F4A34A"/>
                </a:solidFill>
                <a:latin typeface="David" pitchFamily="34" charset="-79"/>
                <a:cs typeface="David" pitchFamily="34" charset="-79"/>
              </a:rPr>
              <a:t>הגסה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1043608" y="2924944"/>
            <a:ext cx="6984776" cy="933589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2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 מותר לבחוש בו, אך אסור להוציא את </a:t>
            </a:r>
            <a:endParaRPr lang="he-IL" sz="3200" b="1" spc="30" dirty="0" smtClean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  <a:p>
            <a:pPr eaLnBrk="1" hangingPunct="1">
              <a:lnSpc>
                <a:spcPts val="32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  התבשיל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מן הקדרה בעזרת כף.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1043608" y="3933056"/>
            <a:ext cx="6971973" cy="933589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2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 אסור לבחוש בו, אך מותר להוציא את </a:t>
            </a:r>
            <a:endParaRPr lang="he-IL" sz="3200" b="1" spc="30" dirty="0" smtClean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  <a:p>
            <a:pPr eaLnBrk="1" hangingPunct="1">
              <a:lnSpc>
                <a:spcPts val="32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  התבשיל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מן הקדרה בעזרת כף.</a:t>
            </a:r>
          </a:p>
        </p:txBody>
      </p:sp>
      <p:grpSp>
        <p:nvGrpSpPr>
          <p:cNvPr id="16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17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8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1" eaLnBrk="1" fontAlgn="base" latinLnBrk="0" hangingPunct="1"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he-IL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marL="0" marR="0" lvl="0" indent="0" algn="ctr" defTabSz="914400" rtl="1" eaLnBrk="1" fontAlgn="base" latinLnBrk="0" hangingPunct="1">
                <a:lnSpc>
                  <a:spcPts val="14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lang="he-IL" dirty="0" smtClean="0">
                  <a:latin typeface="Calibri" pitchFamily="34" charset="0"/>
                  <a:ea typeface="Arial" pitchFamily="34" charset="0"/>
                  <a:cs typeface="BN Torrens" pitchFamily="2" charset="-79"/>
                </a:rPr>
                <a:t>80</a:t>
              </a:r>
              <a:endParaRPr kumimoji="0" lang="he-IL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N Torrens" pitchFamily="2" charset="-79"/>
              </a:endParaRPr>
            </a:p>
          </p:txBody>
        </p: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562" y="836712"/>
            <a:ext cx="75565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TextBox 18"/>
          <p:cNvSpPr txBox="1"/>
          <p:nvPr/>
        </p:nvSpPr>
        <p:spPr>
          <a:xfrm>
            <a:off x="2231740" y="4851364"/>
            <a:ext cx="504056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/>
                  </a:solidFill>
                </a:ln>
                <a:solidFill>
                  <a:srgbClr val="00A44A"/>
                </a:solidFill>
                <a:effectLst>
                  <a:glow rad="76200">
                    <a:srgbClr val="92D05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grpSp>
        <p:nvGrpSpPr>
          <p:cNvPr id="23" name="קבוצה 22"/>
          <p:cNvGrpSpPr/>
          <p:nvPr/>
        </p:nvGrpSpPr>
        <p:grpSpPr>
          <a:xfrm>
            <a:off x="3325215" y="5443810"/>
            <a:ext cx="2481263" cy="1225550"/>
            <a:chOff x="3330575" y="2816225"/>
            <a:chExt cx="2481263" cy="1225550"/>
          </a:xfrm>
        </p:grpSpPr>
        <p:pic>
          <p:nvPicPr>
            <p:cNvPr id="24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5" name="TextBox 24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3175">
                    <a:solidFill>
                      <a:schemeClr val="bg1">
                        <a:lumMod val="75000"/>
                      </a:schemeClr>
                    </a:solidFill>
                  </a:ln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76487583"/>
      </p:ext>
    </p:extLst>
  </p:cSld>
  <p:clrMapOvr>
    <a:masterClrMapping/>
  </p:clrMapOvr>
  <p:transition spd="slow" advClick="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375554" y="1410958"/>
            <a:ext cx="6836296" cy="792087"/>
          </a:xfrm>
        </p:spPr>
        <p:txBody>
          <a:bodyPr>
            <a:noAutofit/>
          </a:bodyPr>
          <a:lstStyle/>
          <a:p>
            <a:pPr algn="r"/>
            <a:r>
              <a:rPr lang="he-IL" sz="32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מה הדין של  הגסה בתבשיל המבושל כל צורכו הנמצא על גבי האש?</a:t>
            </a:r>
          </a:p>
        </p:txBody>
      </p:sp>
      <p:cxnSp>
        <p:nvCxnSpPr>
          <p:cNvPr id="10" name="מחבר ישר 9"/>
          <p:cNvCxnSpPr/>
          <p:nvPr/>
        </p:nvCxnSpPr>
        <p:spPr>
          <a:xfrm>
            <a:off x="1600212" y="6165304"/>
            <a:ext cx="7220260" cy="0"/>
          </a:xfrm>
          <a:prstGeom prst="line">
            <a:avLst/>
          </a:prstGeom>
          <a:ln cmpd="thickThin">
            <a:prstDash val="lgDashDotDot"/>
          </a:ln>
          <a:effectLst>
            <a:softEdge rad="12700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מלבן מעוגל 10"/>
          <p:cNvSpPr/>
          <p:nvPr/>
        </p:nvSpPr>
        <p:spPr>
          <a:xfrm>
            <a:off x="389384" y="908720"/>
            <a:ext cx="8352929" cy="5688632"/>
          </a:xfrm>
          <a:prstGeom prst="round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accent2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Text Box 4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1115616" y="2371670"/>
            <a:ext cx="6984776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לערבב - אסור, להוציא בכף - בני אשכנז</a:t>
            </a:r>
          </a:p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   וחלק מבני ספרד מחמירים לכתחילה.</a:t>
            </a:r>
            <a:endParaRPr lang="he-IL" sz="3200" b="1" spc="3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30323" y="404664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F4A34A"/>
                </a:solidFill>
                <a:latin typeface="David" pitchFamily="34" charset="-79"/>
                <a:cs typeface="David" pitchFamily="34" charset="-79"/>
              </a:rPr>
              <a:t>11. דין </a:t>
            </a:r>
            <a:r>
              <a:rPr lang="he-IL" sz="4400" b="1" spc="20" dirty="0">
                <a:ln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F4A34A"/>
                </a:solidFill>
                <a:latin typeface="David" pitchFamily="34" charset="-79"/>
                <a:cs typeface="David" pitchFamily="34" charset="-79"/>
              </a:rPr>
              <a:t>הגסה - המשך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422311" y="3404463"/>
            <a:ext cx="7678081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לערבב - מחלוקת, להוציא בכף - מותר. </a:t>
            </a:r>
            <a:endParaRPr lang="he-IL" sz="3200" b="1" spc="3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1115616" y="4052463"/>
            <a:ext cx="6971973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לערבב - מחלוקת, להוציא בכף - לכל</a:t>
            </a:r>
          </a:p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  הדעות אסור.</a:t>
            </a:r>
            <a:endParaRPr lang="he-IL" sz="3200" b="1" spc="3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</p:txBody>
      </p:sp>
      <p:grpSp>
        <p:nvGrpSpPr>
          <p:cNvPr id="17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1" eaLnBrk="1" fontAlgn="base" latinLnBrk="0" hangingPunct="1"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he-IL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marL="0" marR="0" lvl="0" indent="0" algn="ctr" defTabSz="914400" rtl="1" eaLnBrk="1" fontAlgn="base" latinLnBrk="0" hangingPunct="1">
                <a:lnSpc>
                  <a:spcPts val="14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lang="he-IL" dirty="0" smtClean="0">
                  <a:latin typeface="Calibri" pitchFamily="34" charset="0"/>
                  <a:ea typeface="Arial" pitchFamily="34" charset="0"/>
                  <a:cs typeface="BN Torrens" pitchFamily="2" charset="-79"/>
                </a:rPr>
                <a:t>45</a:t>
              </a:r>
              <a:endParaRPr kumimoji="0" lang="he-IL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N Torrens" pitchFamily="2" charset="-79"/>
              </a:endParaRPr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3053680" y="5076473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8E0000"/>
                </a:solidFill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</p:spTree>
    <p:extLst>
      <p:ext uri="{BB962C8B-B14F-4D97-AF65-F5344CB8AC3E}">
        <p14:creationId xmlns:p14="http://schemas.microsoft.com/office/powerpoint/2010/main" val="34179766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>
        <p14:prism dir="r" isContent="1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6" grpId="0"/>
      <p:bldP spid="16" grpId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375554" y="1410958"/>
            <a:ext cx="6836296" cy="792087"/>
          </a:xfrm>
        </p:spPr>
        <p:txBody>
          <a:bodyPr>
            <a:noAutofit/>
          </a:bodyPr>
          <a:lstStyle/>
          <a:p>
            <a:pPr algn="r"/>
            <a:r>
              <a:rPr lang="he-IL" sz="32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מה הדין של  הגסה בתבשיל המבושל כל צורכו הנמצא על גבי האש?</a:t>
            </a:r>
          </a:p>
        </p:txBody>
      </p:sp>
      <p:cxnSp>
        <p:nvCxnSpPr>
          <p:cNvPr id="10" name="מחבר ישר 9"/>
          <p:cNvCxnSpPr/>
          <p:nvPr/>
        </p:nvCxnSpPr>
        <p:spPr>
          <a:xfrm>
            <a:off x="1600212" y="6165304"/>
            <a:ext cx="7220260" cy="0"/>
          </a:xfrm>
          <a:prstGeom prst="line">
            <a:avLst/>
          </a:prstGeom>
          <a:ln cmpd="thickThin">
            <a:prstDash val="lgDashDotDot"/>
          </a:ln>
          <a:effectLst>
            <a:softEdge rad="12700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מלבן מעוגל 10"/>
          <p:cNvSpPr/>
          <p:nvPr/>
        </p:nvSpPr>
        <p:spPr>
          <a:xfrm>
            <a:off x="389384" y="908720"/>
            <a:ext cx="8352929" cy="5688632"/>
          </a:xfrm>
          <a:prstGeom prst="round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accent2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1115616" y="2371670"/>
            <a:ext cx="6984776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 w="19050">
                  <a:noFill/>
                </a:ln>
                <a:solidFill>
                  <a:srgbClr val="7030A0"/>
                </a:solidFill>
                <a:effectLst>
                  <a:glow rad="1270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א. לערבב - אסור, להוציא </a:t>
            </a:r>
            <a:r>
              <a:rPr lang="he-IL" sz="3200" b="1" spc="30" dirty="0" smtClean="0">
                <a:ln w="19050">
                  <a:noFill/>
                </a:ln>
                <a:solidFill>
                  <a:srgbClr val="7030A0"/>
                </a:solidFill>
                <a:effectLst>
                  <a:glow rad="1270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בכף </a:t>
            </a:r>
            <a:r>
              <a:rPr lang="he-IL" sz="3200" b="1" spc="30" dirty="0">
                <a:ln w="19050">
                  <a:noFill/>
                </a:ln>
                <a:solidFill>
                  <a:srgbClr val="7030A0"/>
                </a:solidFill>
                <a:effectLst>
                  <a:glow rad="1270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- בני אשכנז</a:t>
            </a:r>
          </a:p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 w="19050">
                  <a:noFill/>
                </a:ln>
                <a:solidFill>
                  <a:srgbClr val="7030A0"/>
                </a:solidFill>
                <a:effectLst>
                  <a:glow rad="1270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     וחלק מבני ספרד מחמירים </a:t>
            </a:r>
            <a:r>
              <a:rPr lang="he-IL" sz="3200" b="1" spc="30" dirty="0" smtClean="0">
                <a:ln w="19050">
                  <a:noFill/>
                </a:ln>
                <a:solidFill>
                  <a:srgbClr val="7030A0"/>
                </a:solidFill>
                <a:effectLst>
                  <a:glow rad="1270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לכתחילה.</a:t>
            </a:r>
            <a:endParaRPr lang="he-IL" sz="3200" b="1" spc="30" dirty="0">
              <a:ln w="19050">
                <a:noFill/>
              </a:ln>
              <a:solidFill>
                <a:srgbClr val="7030A0"/>
              </a:solidFill>
              <a:effectLst>
                <a:glow rad="127000">
                  <a:srgbClr val="FFC000">
                    <a:alpha val="40000"/>
                  </a:srgbClr>
                </a:glow>
              </a:effectLst>
              <a:latin typeface="David" pitchFamily="34" charset="-79"/>
              <a:cs typeface="David" pitchFamily="34" charset="-79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30323" y="404664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F4A34A"/>
                </a:solidFill>
                <a:latin typeface="David" pitchFamily="34" charset="-79"/>
                <a:cs typeface="David" pitchFamily="34" charset="-79"/>
              </a:rPr>
              <a:t>11. דין </a:t>
            </a:r>
            <a:r>
              <a:rPr lang="he-IL" sz="4400" b="1" spc="20" dirty="0">
                <a:ln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F4A34A"/>
                </a:solidFill>
                <a:latin typeface="David" pitchFamily="34" charset="-79"/>
                <a:cs typeface="David" pitchFamily="34" charset="-79"/>
              </a:rPr>
              <a:t>הגסה - המשך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422311" y="3404463"/>
            <a:ext cx="7678081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לערבב - מחלוקת, להוציא בכף - מותר. </a:t>
            </a:r>
            <a:endParaRPr lang="he-IL" sz="3200" b="1" spc="3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1115616" y="4052463"/>
            <a:ext cx="6971973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לערבב - מחלוקת, להוציא בכף - לכל</a:t>
            </a:r>
          </a:p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  הדעות אסור.</a:t>
            </a:r>
            <a:endParaRPr lang="he-IL" sz="3200" b="1" spc="3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</p:txBody>
      </p:sp>
      <p:grpSp>
        <p:nvGrpSpPr>
          <p:cNvPr id="17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1" eaLnBrk="1" fontAlgn="base" latinLnBrk="0" hangingPunct="1"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he-IL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marL="0" marR="0" lvl="0" indent="0" algn="ctr" defTabSz="914400" rtl="1" eaLnBrk="1" fontAlgn="base" latinLnBrk="0" hangingPunct="1">
                <a:lnSpc>
                  <a:spcPts val="14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lang="he-IL" dirty="0" smtClean="0">
                  <a:latin typeface="Calibri" pitchFamily="34" charset="0"/>
                  <a:ea typeface="Arial" pitchFamily="34" charset="0"/>
                  <a:cs typeface="BN Torrens" pitchFamily="2" charset="-79"/>
                </a:rPr>
                <a:t>45</a:t>
              </a:r>
              <a:endParaRPr kumimoji="0" lang="he-IL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N Torrens" pitchFamily="2" charset="-79"/>
              </a:endParaRPr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2231740" y="4851364"/>
            <a:ext cx="504056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/>
                  </a:solidFill>
                </a:ln>
                <a:solidFill>
                  <a:srgbClr val="00A44A"/>
                </a:solidFill>
                <a:effectLst>
                  <a:glow rad="76200">
                    <a:srgbClr val="92D05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grpSp>
        <p:nvGrpSpPr>
          <p:cNvPr id="23" name="קבוצה 22"/>
          <p:cNvGrpSpPr/>
          <p:nvPr/>
        </p:nvGrpSpPr>
        <p:grpSpPr>
          <a:xfrm>
            <a:off x="3325215" y="5443810"/>
            <a:ext cx="2481263" cy="1225550"/>
            <a:chOff x="3330575" y="2816225"/>
            <a:chExt cx="2481263" cy="1225550"/>
          </a:xfrm>
        </p:grpSpPr>
        <p:pic>
          <p:nvPicPr>
            <p:cNvPr id="24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5" name="TextBox 24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3175">
                    <a:solidFill>
                      <a:schemeClr val="bg1">
                        <a:lumMod val="75000"/>
                      </a:schemeClr>
                    </a:solidFill>
                  </a:ln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84857855"/>
      </p:ext>
    </p:extLst>
  </p:cSld>
  <p:clrMapOvr>
    <a:masterClrMapping/>
  </p:clrMapOvr>
  <p:transition spd="slow" advClick="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מחבר ישר 9"/>
          <p:cNvCxnSpPr/>
          <p:nvPr/>
        </p:nvCxnSpPr>
        <p:spPr>
          <a:xfrm>
            <a:off x="1600212" y="6165304"/>
            <a:ext cx="7220260" cy="0"/>
          </a:xfrm>
          <a:prstGeom prst="line">
            <a:avLst/>
          </a:prstGeom>
          <a:ln cmpd="thickThin">
            <a:prstDash val="lgDashDotDot"/>
          </a:ln>
          <a:effectLst>
            <a:softEdge rad="12700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מלבן מעוגל 10"/>
          <p:cNvSpPr/>
          <p:nvPr/>
        </p:nvSpPr>
        <p:spPr>
          <a:xfrm>
            <a:off x="389384" y="908720"/>
            <a:ext cx="8352929" cy="5688632"/>
          </a:xfrm>
          <a:prstGeom prst="round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accent2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4535994" y="2924944"/>
            <a:ext cx="3492389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 בישול.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3" y="620688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F4A34A"/>
                </a:solidFill>
                <a:latin typeface="David" pitchFamily="34" charset="-79"/>
                <a:cs typeface="David" pitchFamily="34" charset="-79"/>
              </a:rPr>
              <a:t>12. </a:t>
            </a:r>
            <a:r>
              <a:rPr lang="he-IL" sz="4400" b="1" spc="20" dirty="0">
                <a:ln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F4A34A"/>
                </a:solidFill>
                <a:latin typeface="David" pitchFamily="34" charset="-79"/>
                <a:cs typeface="David" pitchFamily="34" charset="-79"/>
              </a:rPr>
              <a:t>מהו האיסור?</a:t>
            </a:r>
          </a:p>
        </p:txBody>
      </p:sp>
      <p:sp>
        <p:nvSpPr>
          <p:cNvPr id="13" name="Text Box 4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4535994" y="3511153"/>
            <a:ext cx="3492389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 שהייה.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4529594" y="4077144"/>
            <a:ext cx="3485987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 הטמנה.</a:t>
            </a:r>
          </a:p>
        </p:txBody>
      </p:sp>
      <p:grpSp>
        <p:nvGrpSpPr>
          <p:cNvPr id="16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17" name="Picture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8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1" eaLnBrk="1" fontAlgn="base" latinLnBrk="0" hangingPunct="1"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he-IL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marL="0" marR="0" lvl="0" indent="0" algn="ctr" defTabSz="914400" rtl="1" eaLnBrk="1" fontAlgn="base" latinLnBrk="0" hangingPunct="1">
                <a:lnSpc>
                  <a:spcPts val="14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lang="he-IL" dirty="0" smtClean="0">
                  <a:latin typeface="Calibri" pitchFamily="34" charset="0"/>
                  <a:ea typeface="Arial" pitchFamily="34" charset="0"/>
                  <a:cs typeface="BN Torrens" pitchFamily="2" charset="-79"/>
                </a:rPr>
                <a:t>82</a:t>
              </a:r>
              <a:endParaRPr kumimoji="0" lang="he-IL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N Torrens" pitchFamily="2" charset="-79"/>
              </a:endParaRPr>
            </a:p>
          </p:txBody>
        </p:sp>
      </p:grpSp>
      <p:sp>
        <p:nvSpPr>
          <p:cNvPr id="20" name="כותרת 1"/>
          <p:cNvSpPr>
            <a:spLocks noGrp="1"/>
          </p:cNvSpPr>
          <p:nvPr>
            <p:ph type="ctrTitle"/>
          </p:nvPr>
        </p:nvSpPr>
        <p:spPr>
          <a:xfrm>
            <a:off x="827584" y="1988840"/>
            <a:ext cx="7384266" cy="792087"/>
          </a:xfrm>
        </p:spPr>
        <p:txBody>
          <a:bodyPr>
            <a:noAutofit/>
          </a:bodyPr>
          <a:lstStyle/>
          <a:p>
            <a:pPr algn="r"/>
            <a:r>
              <a:rPr lang="he-IL" sz="28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אדם הניח על האש לפני שבת קדרה שאינה מבושלת, על מנת שתתבשל במשך הזמן ותהיה ראויה לאכילה. על איזה איסור עבר?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053680" y="5076473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8E0000"/>
                </a:solidFill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</p:spTree>
    <p:extLst>
      <p:ext uri="{BB962C8B-B14F-4D97-AF65-F5344CB8AC3E}">
        <p14:creationId xmlns:p14="http://schemas.microsoft.com/office/powerpoint/2010/main" val="3056567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>
        <p14:prism dir="r" isContent="1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19" grpId="0"/>
      <p:bldP spid="19" grpId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מחבר ישר 9"/>
          <p:cNvCxnSpPr/>
          <p:nvPr/>
        </p:nvCxnSpPr>
        <p:spPr>
          <a:xfrm>
            <a:off x="1600212" y="6165304"/>
            <a:ext cx="7220260" cy="0"/>
          </a:xfrm>
          <a:prstGeom prst="line">
            <a:avLst/>
          </a:prstGeom>
          <a:ln cmpd="thickThin">
            <a:prstDash val="lgDashDotDot"/>
          </a:ln>
          <a:effectLst>
            <a:softEdge rad="12700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מלבן מעוגל 10"/>
          <p:cNvSpPr/>
          <p:nvPr/>
        </p:nvSpPr>
        <p:spPr>
          <a:xfrm>
            <a:off x="389384" y="908720"/>
            <a:ext cx="8352929" cy="5688632"/>
          </a:xfrm>
          <a:prstGeom prst="round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accent2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4535994" y="2924944"/>
            <a:ext cx="3492389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 בישול.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3" y="620688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F4A34A"/>
                </a:solidFill>
                <a:latin typeface="David" pitchFamily="34" charset="-79"/>
                <a:cs typeface="David" pitchFamily="34" charset="-79"/>
              </a:rPr>
              <a:t>12. </a:t>
            </a:r>
            <a:r>
              <a:rPr lang="he-IL" sz="4400" b="1" spc="20" dirty="0">
                <a:ln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F4A34A"/>
                </a:solidFill>
                <a:latin typeface="David" pitchFamily="34" charset="-79"/>
                <a:cs typeface="David" pitchFamily="34" charset="-79"/>
              </a:rPr>
              <a:t>מהו האיסור?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4535994" y="3511153"/>
            <a:ext cx="3492389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 w="19050">
                  <a:noFill/>
                </a:ln>
                <a:solidFill>
                  <a:srgbClr val="7030A0"/>
                </a:solidFill>
                <a:effectLst>
                  <a:glow rad="1270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ב. </a:t>
            </a:r>
            <a:r>
              <a:rPr lang="he-IL" sz="3200" b="1" spc="30" dirty="0" smtClean="0">
                <a:ln w="19050">
                  <a:noFill/>
                </a:ln>
                <a:solidFill>
                  <a:srgbClr val="7030A0"/>
                </a:solidFill>
                <a:effectLst>
                  <a:glow rad="1270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שהייה</a:t>
            </a:r>
            <a:r>
              <a:rPr lang="he-IL" sz="3200" b="1" spc="30" dirty="0">
                <a:ln w="19050">
                  <a:noFill/>
                </a:ln>
                <a:solidFill>
                  <a:srgbClr val="7030A0"/>
                </a:solidFill>
                <a:effectLst>
                  <a:glow rad="1270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.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4529594" y="4077144"/>
            <a:ext cx="3485987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 הטמנה.</a:t>
            </a:r>
          </a:p>
        </p:txBody>
      </p:sp>
      <p:grpSp>
        <p:nvGrpSpPr>
          <p:cNvPr id="16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17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8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1" eaLnBrk="1" fontAlgn="base" latinLnBrk="0" hangingPunct="1"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he-IL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marL="0" marR="0" lvl="0" indent="0" algn="ctr" defTabSz="914400" rtl="1" eaLnBrk="1" fontAlgn="base" latinLnBrk="0" hangingPunct="1">
                <a:lnSpc>
                  <a:spcPts val="14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lang="he-IL" dirty="0" smtClean="0">
                  <a:latin typeface="Calibri" pitchFamily="34" charset="0"/>
                  <a:ea typeface="Arial" pitchFamily="34" charset="0"/>
                  <a:cs typeface="BN Torrens" pitchFamily="2" charset="-79"/>
                </a:rPr>
                <a:t>82</a:t>
              </a:r>
              <a:endParaRPr kumimoji="0" lang="he-IL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N Torrens" pitchFamily="2" charset="-79"/>
              </a:endParaRPr>
            </a:p>
          </p:txBody>
        </p:sp>
      </p:grpSp>
      <p:sp>
        <p:nvSpPr>
          <p:cNvPr id="20" name="כותרת 1"/>
          <p:cNvSpPr>
            <a:spLocks noGrp="1"/>
          </p:cNvSpPr>
          <p:nvPr>
            <p:ph type="ctrTitle"/>
          </p:nvPr>
        </p:nvSpPr>
        <p:spPr>
          <a:xfrm>
            <a:off x="827584" y="1988840"/>
            <a:ext cx="7384266" cy="792087"/>
          </a:xfrm>
        </p:spPr>
        <p:txBody>
          <a:bodyPr>
            <a:noAutofit/>
          </a:bodyPr>
          <a:lstStyle/>
          <a:p>
            <a:pPr algn="r"/>
            <a:r>
              <a:rPr lang="he-IL" sz="28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אדם הניח על האש לפני שבת קדרה שאינה מבושלת, על מנת שתתבשל במשך הזמן ותהיה ראויה לאכילה. על איזה איסור עבר?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231740" y="4716433"/>
            <a:ext cx="504056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/>
                  </a:solidFill>
                </a:ln>
                <a:solidFill>
                  <a:srgbClr val="00A44A"/>
                </a:solidFill>
                <a:effectLst>
                  <a:glow rad="76200">
                    <a:srgbClr val="92D05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grpSp>
        <p:nvGrpSpPr>
          <p:cNvPr id="24" name="קבוצה 23"/>
          <p:cNvGrpSpPr/>
          <p:nvPr/>
        </p:nvGrpSpPr>
        <p:grpSpPr>
          <a:xfrm>
            <a:off x="3325215" y="5443810"/>
            <a:ext cx="2481263" cy="1225550"/>
            <a:chOff x="3330575" y="2816225"/>
            <a:chExt cx="2481263" cy="1225550"/>
          </a:xfrm>
        </p:grpSpPr>
        <p:pic>
          <p:nvPicPr>
            <p:cNvPr id="25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6" name="TextBox 25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3175">
                    <a:solidFill>
                      <a:schemeClr val="bg1">
                        <a:lumMod val="75000"/>
                      </a:schemeClr>
                    </a:solidFill>
                  </a:ln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24932425"/>
      </p:ext>
    </p:extLst>
  </p:cSld>
  <p:clrMapOvr>
    <a:masterClrMapping/>
  </p:clrMapOvr>
  <p:transition spd="slow" advClick="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375554" y="1268761"/>
            <a:ext cx="6836296" cy="792087"/>
          </a:xfrm>
        </p:spPr>
        <p:txBody>
          <a:bodyPr>
            <a:noAutofit/>
          </a:bodyPr>
          <a:lstStyle/>
          <a:p>
            <a:pPr algn="r"/>
            <a:r>
              <a:rPr lang="he-IL" sz="32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באילו מקרים התירו להשהות תבשיל על האש מערב שבת?</a:t>
            </a:r>
          </a:p>
        </p:txBody>
      </p:sp>
      <p:cxnSp>
        <p:nvCxnSpPr>
          <p:cNvPr id="10" name="מחבר ישר 9"/>
          <p:cNvCxnSpPr/>
          <p:nvPr/>
        </p:nvCxnSpPr>
        <p:spPr>
          <a:xfrm>
            <a:off x="1600212" y="6165304"/>
            <a:ext cx="7220260" cy="0"/>
          </a:xfrm>
          <a:prstGeom prst="line">
            <a:avLst/>
          </a:prstGeom>
          <a:ln cmpd="thickThin">
            <a:prstDash val="lgDashDotDot"/>
          </a:ln>
          <a:effectLst>
            <a:softEdge rad="12700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מלבן מעוגל 10"/>
          <p:cNvSpPr/>
          <p:nvPr/>
        </p:nvSpPr>
        <p:spPr>
          <a:xfrm>
            <a:off x="389384" y="908720"/>
            <a:ext cx="8352929" cy="5688632"/>
          </a:xfrm>
          <a:prstGeom prst="round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accent2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1187624" y="2108247"/>
            <a:ext cx="6984776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 כאשר המאכל מבושל כל צורכו (ויש </a:t>
            </a:r>
            <a:endParaRPr lang="he-IL" sz="3200" b="1" spc="30" dirty="0" smtClean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   אומרים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גם אם מבושל כחצי בישולו).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3" y="404664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F4A34A"/>
                </a:solidFill>
                <a:latin typeface="David" pitchFamily="34" charset="-79"/>
                <a:cs typeface="David" pitchFamily="34" charset="-79"/>
              </a:rPr>
              <a:t>13. השהייה</a:t>
            </a:r>
            <a:endParaRPr lang="he-IL" sz="4400" b="1" spc="20" dirty="0">
              <a:ln>
                <a:gradFill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accent1">
                        <a:tint val="44500"/>
                        <a:satMod val="16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</a:ln>
              <a:solidFill>
                <a:srgbClr val="F4A34A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755575" y="3023954"/>
            <a:ext cx="7416825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 כאשר המאכל מונח על כירה גרופה וקטומה.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530323" y="3575338"/>
            <a:ext cx="7629275" cy="86177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 כאשר המאכל מונח על אש מכוסה, כגון </a:t>
            </a:r>
            <a:endParaRPr lang="he-IL" sz="3200" b="1" spc="30" dirty="0" smtClean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  פלטה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חשמלית שאין בה דרגות שונות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של חום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.</a:t>
            </a:r>
          </a:p>
        </p:txBody>
      </p:sp>
      <p:sp>
        <p:nvSpPr>
          <p:cNvPr id="15" name="Text Box 4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1187624" y="4509120"/>
            <a:ext cx="6971973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ד. כל התשובות נכונות.</a:t>
            </a:r>
          </a:p>
        </p:txBody>
      </p:sp>
      <p:grpSp>
        <p:nvGrpSpPr>
          <p:cNvPr id="16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17" name="Picture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8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1" eaLnBrk="1" fontAlgn="base" latinLnBrk="0" hangingPunct="1"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he-IL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marL="0" marR="0" lvl="0" indent="0" algn="ctr" defTabSz="914400" rtl="1" eaLnBrk="1" fontAlgn="base" latinLnBrk="0" hangingPunct="1">
                <a:lnSpc>
                  <a:spcPts val="14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lang="he-IL" dirty="0" smtClean="0">
                  <a:latin typeface="Calibri" pitchFamily="34" charset="0"/>
                  <a:ea typeface="Arial" pitchFamily="34" charset="0"/>
                  <a:cs typeface="BN Torrens" pitchFamily="2" charset="-79"/>
                </a:rPr>
                <a:t>82</a:t>
              </a:r>
              <a:endParaRPr kumimoji="0" lang="he-IL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N Torrens" pitchFamily="2" charset="-79"/>
              </a:endParaRPr>
            </a:p>
          </p:txBody>
        </p:sp>
      </p:grpSp>
      <p:pic>
        <p:nvPicPr>
          <p:cNvPr id="21" name="תמונה 20" descr="j0237364"/>
          <p:cNvPicPr/>
          <p:nvPr/>
        </p:nvPicPr>
        <p:blipFill>
          <a:blip r:embed="rId5" cstate="print">
            <a:clrChange>
              <a:clrFrom>
                <a:srgbClr val="EDE080"/>
              </a:clrFrom>
              <a:clrTo>
                <a:srgbClr val="EDE080">
                  <a:alpha val="0"/>
                </a:srgbClr>
              </a:clrTo>
            </a:clrChange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285" y="1484784"/>
            <a:ext cx="1056005" cy="904240"/>
          </a:xfrm>
          <a:prstGeom prst="rect">
            <a:avLst/>
          </a:prstGeom>
          <a:noFill/>
          <a:ln>
            <a:noFill/>
          </a:ln>
        </p:spPr>
      </p:pic>
      <p:sp>
        <p:nvSpPr>
          <p:cNvPr id="20" name="TextBox 19"/>
          <p:cNvSpPr txBox="1"/>
          <p:nvPr/>
        </p:nvSpPr>
        <p:spPr>
          <a:xfrm>
            <a:off x="3053680" y="5076473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8E0000"/>
                </a:solidFill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</p:spTree>
    <p:extLst>
      <p:ext uri="{BB962C8B-B14F-4D97-AF65-F5344CB8AC3E}">
        <p14:creationId xmlns:p14="http://schemas.microsoft.com/office/powerpoint/2010/main" val="1211731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>
        <p14:prism dir="r" isContent="1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20" grpId="0"/>
      <p:bldP spid="20" grpId="1"/>
      <p:bldP spid="20" grpId="2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375554" y="1268761"/>
            <a:ext cx="6836296" cy="792087"/>
          </a:xfrm>
        </p:spPr>
        <p:txBody>
          <a:bodyPr>
            <a:noAutofit/>
          </a:bodyPr>
          <a:lstStyle/>
          <a:p>
            <a:pPr algn="r"/>
            <a:r>
              <a:rPr lang="he-IL" sz="32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באילו מקרים התירו להשהות תבשיל על האש מערב שבת?</a:t>
            </a:r>
          </a:p>
        </p:txBody>
      </p:sp>
      <p:cxnSp>
        <p:nvCxnSpPr>
          <p:cNvPr id="10" name="מחבר ישר 9"/>
          <p:cNvCxnSpPr/>
          <p:nvPr/>
        </p:nvCxnSpPr>
        <p:spPr>
          <a:xfrm>
            <a:off x="1600212" y="6165304"/>
            <a:ext cx="7220260" cy="0"/>
          </a:xfrm>
          <a:prstGeom prst="line">
            <a:avLst/>
          </a:prstGeom>
          <a:ln cmpd="thickThin">
            <a:prstDash val="lgDashDotDot"/>
          </a:ln>
          <a:effectLst>
            <a:softEdge rad="12700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מלבן מעוגל 10"/>
          <p:cNvSpPr/>
          <p:nvPr/>
        </p:nvSpPr>
        <p:spPr>
          <a:xfrm>
            <a:off x="389384" y="908720"/>
            <a:ext cx="8352929" cy="5688632"/>
          </a:xfrm>
          <a:prstGeom prst="round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accent2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1187624" y="2108247"/>
            <a:ext cx="6984776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 כאשר המאכל מבושל כל צורכו (ויש </a:t>
            </a:r>
            <a:endParaRPr lang="he-IL" sz="3200" b="1" spc="30" dirty="0" smtClean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   אומרים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גם אם מבושל כחצי בישולו).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3" y="404664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F4A34A"/>
                </a:solidFill>
                <a:latin typeface="David" pitchFamily="34" charset="-79"/>
                <a:cs typeface="David" pitchFamily="34" charset="-79"/>
              </a:rPr>
              <a:t>13. השהייה</a:t>
            </a:r>
            <a:endParaRPr lang="he-IL" sz="4400" b="1" spc="20" dirty="0">
              <a:ln>
                <a:gradFill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accent1">
                        <a:tint val="44500"/>
                        <a:satMod val="16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</a:ln>
              <a:solidFill>
                <a:srgbClr val="F4A34A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755575" y="3023954"/>
            <a:ext cx="7416825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 כאשר המאכל מונח על כירה גרופה וקטומה.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530323" y="3575338"/>
            <a:ext cx="7629275" cy="86177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 כאשר המאכל מונח על אש מכוסה, כגון </a:t>
            </a:r>
            <a:endParaRPr lang="he-IL" sz="3200" b="1" spc="30" dirty="0" smtClean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  פלטה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חשמלית שאין בה דרגות שונות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של חום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.</a:t>
            </a:r>
          </a:p>
        </p:txBody>
      </p:sp>
      <p:sp>
        <p:nvSpPr>
          <p:cNvPr id="15" name="Text Box 4"/>
          <p:cNvSpPr txBox="1">
            <a:spLocks noChangeArrowheads="1"/>
          </p:cNvSpPr>
          <p:nvPr/>
        </p:nvSpPr>
        <p:spPr bwMode="auto">
          <a:xfrm>
            <a:off x="1187624" y="4509120"/>
            <a:ext cx="6971973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 w="19050">
                  <a:noFill/>
                </a:ln>
                <a:solidFill>
                  <a:srgbClr val="7030A0"/>
                </a:solidFill>
                <a:effectLst>
                  <a:glow rad="1270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ד. כל התשובות נכונות.</a:t>
            </a:r>
          </a:p>
        </p:txBody>
      </p:sp>
      <p:grpSp>
        <p:nvGrpSpPr>
          <p:cNvPr id="16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17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8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1" eaLnBrk="1" fontAlgn="base" latinLnBrk="0" hangingPunct="1"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he-IL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marL="0" marR="0" lvl="0" indent="0" algn="ctr" defTabSz="914400" rtl="1" eaLnBrk="1" fontAlgn="base" latinLnBrk="0" hangingPunct="1">
                <a:lnSpc>
                  <a:spcPts val="14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lang="he-IL" dirty="0" smtClean="0">
                  <a:latin typeface="Calibri" pitchFamily="34" charset="0"/>
                  <a:ea typeface="Arial" pitchFamily="34" charset="0"/>
                  <a:cs typeface="BN Torrens" pitchFamily="2" charset="-79"/>
                </a:rPr>
                <a:t>82</a:t>
              </a:r>
              <a:endParaRPr kumimoji="0" lang="he-IL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N Torrens" pitchFamily="2" charset="-79"/>
              </a:endParaRPr>
            </a:p>
          </p:txBody>
        </p:sp>
      </p:grpSp>
      <p:pic>
        <p:nvPicPr>
          <p:cNvPr id="20" name="תמונה 19" descr="j0237364"/>
          <p:cNvPicPr/>
          <p:nvPr/>
        </p:nvPicPr>
        <p:blipFill>
          <a:blip r:embed="rId4" cstate="print">
            <a:clrChange>
              <a:clrFrom>
                <a:srgbClr val="EDE080"/>
              </a:clrFrom>
              <a:clrTo>
                <a:srgbClr val="EDE080">
                  <a:alpha val="0"/>
                </a:srgbClr>
              </a:clrTo>
            </a:clrChange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285" y="1484784"/>
            <a:ext cx="1056005" cy="904240"/>
          </a:xfrm>
          <a:prstGeom prst="rect">
            <a:avLst/>
          </a:prstGeom>
          <a:noFill/>
          <a:ln>
            <a:noFill/>
          </a:ln>
        </p:spPr>
      </p:pic>
      <p:sp>
        <p:nvSpPr>
          <p:cNvPr id="21" name="TextBox 20"/>
          <p:cNvSpPr txBox="1"/>
          <p:nvPr/>
        </p:nvSpPr>
        <p:spPr>
          <a:xfrm>
            <a:off x="2231740" y="4941168"/>
            <a:ext cx="504056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/>
                  </a:solidFill>
                </a:ln>
                <a:solidFill>
                  <a:srgbClr val="00A44A"/>
                </a:solidFill>
                <a:effectLst>
                  <a:glow rad="76200">
                    <a:srgbClr val="92D05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grpSp>
        <p:nvGrpSpPr>
          <p:cNvPr id="25" name="קבוצה 24"/>
          <p:cNvGrpSpPr/>
          <p:nvPr/>
        </p:nvGrpSpPr>
        <p:grpSpPr>
          <a:xfrm>
            <a:off x="3325215" y="5452521"/>
            <a:ext cx="2481263" cy="1225550"/>
            <a:chOff x="3330575" y="2816225"/>
            <a:chExt cx="2481263" cy="1225550"/>
          </a:xfrm>
        </p:grpSpPr>
        <p:pic>
          <p:nvPicPr>
            <p:cNvPr id="26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7" name="TextBox 26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3175">
                    <a:solidFill>
                      <a:schemeClr val="bg1">
                        <a:lumMod val="75000"/>
                      </a:schemeClr>
                    </a:solidFill>
                  </a:ln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17130168"/>
      </p:ext>
    </p:extLst>
  </p:cSld>
  <p:clrMapOvr>
    <a:masterClrMapping/>
  </p:clrMapOvr>
  <p:transition spd="slow" advClick="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375554" y="980729"/>
            <a:ext cx="6836296" cy="792087"/>
          </a:xfrm>
        </p:spPr>
        <p:txBody>
          <a:bodyPr>
            <a:normAutofit/>
          </a:bodyPr>
          <a:lstStyle/>
          <a:p>
            <a:pPr algn="r"/>
            <a:r>
              <a:rPr lang="he-IL" sz="32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מהו המשפט הנכון?</a:t>
            </a:r>
          </a:p>
        </p:txBody>
      </p:sp>
      <p:cxnSp>
        <p:nvCxnSpPr>
          <p:cNvPr id="10" name="מחבר ישר 9"/>
          <p:cNvCxnSpPr/>
          <p:nvPr/>
        </p:nvCxnSpPr>
        <p:spPr>
          <a:xfrm>
            <a:off x="1600212" y="6165304"/>
            <a:ext cx="7220260" cy="0"/>
          </a:xfrm>
          <a:prstGeom prst="line">
            <a:avLst/>
          </a:prstGeom>
          <a:ln cmpd="thickThin">
            <a:prstDash val="lgDashDotDot"/>
          </a:ln>
          <a:effectLst>
            <a:softEdge rad="12700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מלבן מעוגל 10"/>
          <p:cNvSpPr/>
          <p:nvPr/>
        </p:nvSpPr>
        <p:spPr>
          <a:xfrm>
            <a:off x="389384" y="908720"/>
            <a:ext cx="8352929" cy="5688632"/>
          </a:xfrm>
          <a:prstGeom prst="round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accent2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534992" y="1916832"/>
            <a:ext cx="8141464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 דיני החזרה עוסקים במאכל לא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מבושל שהורידו </a:t>
            </a:r>
          </a:p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   מן האש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בשבת, ורוצים להחזירו אל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האש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3" y="476672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F4A34A"/>
                </a:solidFill>
                <a:latin typeface="David" pitchFamily="34" charset="-79"/>
                <a:cs typeface="David" pitchFamily="34" charset="-79"/>
              </a:rPr>
              <a:t>14. החזרה</a:t>
            </a:r>
            <a:endParaRPr lang="he-IL" sz="4400" b="1" spc="20" dirty="0">
              <a:ln>
                <a:gradFill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accent1">
                        <a:tint val="44500"/>
                        <a:satMod val="16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</a:ln>
              <a:solidFill>
                <a:srgbClr val="F4A34A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4" name="Text Box 4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929790" y="3935378"/>
            <a:ext cx="7733863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 דיני החזרה עוסקים במאכל מבושל שהורידו </a:t>
            </a:r>
            <a:endParaRPr lang="he-IL" sz="3200" b="1" spc="30" dirty="0" smtClean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  מן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האש בשבת ורוצים להחזירו אל האש.</a:t>
            </a:r>
          </a:p>
        </p:txBody>
      </p:sp>
      <p:grpSp>
        <p:nvGrpSpPr>
          <p:cNvPr id="16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17" name="Picture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8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1" eaLnBrk="1" fontAlgn="base" latinLnBrk="0" hangingPunct="1"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he-IL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marL="0" marR="0" lvl="0" indent="0" algn="ctr" defTabSz="914400" rtl="1" eaLnBrk="1" fontAlgn="base" latinLnBrk="0" hangingPunct="1">
                <a:lnSpc>
                  <a:spcPts val="14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lang="he-IL" dirty="0" smtClean="0">
                  <a:latin typeface="Calibri" pitchFamily="34" charset="0"/>
                  <a:ea typeface="Arial" pitchFamily="34" charset="0"/>
                  <a:cs typeface="BN Torrens" pitchFamily="2" charset="-79"/>
                </a:rPr>
                <a:t>86</a:t>
              </a:r>
              <a:endParaRPr kumimoji="0" lang="he-IL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N Torrens" pitchFamily="2" charset="-79"/>
              </a:endParaRPr>
            </a:p>
          </p:txBody>
        </p:sp>
      </p:grpSp>
      <p:sp>
        <p:nvSpPr>
          <p:cNvPr id="19" name="Text Box 4"/>
          <p:cNvSpPr txBox="1">
            <a:spLocks noChangeArrowheads="1"/>
          </p:cNvSpPr>
          <p:nvPr/>
        </p:nvSpPr>
        <p:spPr bwMode="auto">
          <a:xfrm>
            <a:off x="251520" y="2924944"/>
            <a:ext cx="8424936" cy="86177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 דיני החזרה עוסקים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בחימום מאכל שבישולו</a:t>
            </a:r>
          </a:p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  הסתיים, וכגון הנחת שניצל קר על הפלטה.</a:t>
            </a:r>
            <a:endParaRPr lang="he-IL" sz="3200" b="1" spc="3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053680" y="5076473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8E0000"/>
                </a:solidFill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</p:spTree>
    <p:extLst>
      <p:ext uri="{BB962C8B-B14F-4D97-AF65-F5344CB8AC3E}">
        <p14:creationId xmlns:p14="http://schemas.microsoft.com/office/powerpoint/2010/main" val="1526714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>
        <p14:prism dir="r" isContent="1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12" grpId="0"/>
      <p:bldP spid="19" grpId="0"/>
      <p:bldP spid="13" grpId="0"/>
      <p:bldP spid="13" grpId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375554" y="980729"/>
            <a:ext cx="6836296" cy="792087"/>
          </a:xfrm>
        </p:spPr>
        <p:txBody>
          <a:bodyPr>
            <a:normAutofit/>
          </a:bodyPr>
          <a:lstStyle/>
          <a:p>
            <a:pPr algn="r"/>
            <a:r>
              <a:rPr lang="he-IL" sz="32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מהו המשפט הנכון?</a:t>
            </a:r>
          </a:p>
        </p:txBody>
      </p:sp>
      <p:cxnSp>
        <p:nvCxnSpPr>
          <p:cNvPr id="10" name="מחבר ישר 9"/>
          <p:cNvCxnSpPr/>
          <p:nvPr/>
        </p:nvCxnSpPr>
        <p:spPr>
          <a:xfrm>
            <a:off x="1600212" y="6165304"/>
            <a:ext cx="7220260" cy="0"/>
          </a:xfrm>
          <a:prstGeom prst="line">
            <a:avLst/>
          </a:prstGeom>
          <a:ln cmpd="thickThin">
            <a:prstDash val="lgDashDotDot"/>
          </a:ln>
          <a:effectLst>
            <a:softEdge rad="12700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מלבן מעוגל 10"/>
          <p:cNvSpPr/>
          <p:nvPr/>
        </p:nvSpPr>
        <p:spPr>
          <a:xfrm>
            <a:off x="389384" y="908720"/>
            <a:ext cx="8352929" cy="5688632"/>
          </a:xfrm>
          <a:prstGeom prst="round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accent2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534992" y="1916832"/>
            <a:ext cx="8141464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 דיני החזרה עוסקים במאכל לא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מבושל שהורידו </a:t>
            </a:r>
          </a:p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   מן האש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בשבת, ורוצים להחזירו אל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האש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3" y="476672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F4A34A"/>
                </a:solidFill>
                <a:latin typeface="David" pitchFamily="34" charset="-79"/>
                <a:cs typeface="David" pitchFamily="34" charset="-79"/>
              </a:rPr>
              <a:t>14. החזרה</a:t>
            </a:r>
            <a:endParaRPr lang="he-IL" sz="4400" b="1" spc="20" dirty="0">
              <a:ln>
                <a:gradFill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accent1">
                        <a:tint val="44500"/>
                        <a:satMod val="16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</a:ln>
              <a:solidFill>
                <a:srgbClr val="F4A34A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929790" y="3935378"/>
            <a:ext cx="7733863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 w="19050">
                  <a:noFill/>
                </a:ln>
                <a:solidFill>
                  <a:srgbClr val="7030A0"/>
                </a:solidFill>
                <a:effectLst>
                  <a:glow rad="1270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ג. דיני החזרה עוסקים במאכל מבושל שהורידו </a:t>
            </a:r>
          </a:p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 w="19050">
                  <a:noFill/>
                </a:ln>
                <a:solidFill>
                  <a:srgbClr val="7030A0"/>
                </a:solidFill>
                <a:effectLst>
                  <a:glow rad="1270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    מן האש בשבת ורוצים להחזירו אל האש.</a:t>
            </a:r>
          </a:p>
        </p:txBody>
      </p:sp>
      <p:grpSp>
        <p:nvGrpSpPr>
          <p:cNvPr id="16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17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8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1" eaLnBrk="1" fontAlgn="base" latinLnBrk="0" hangingPunct="1"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he-IL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marL="0" marR="0" lvl="0" indent="0" algn="ctr" defTabSz="914400" rtl="1" eaLnBrk="1" fontAlgn="base" latinLnBrk="0" hangingPunct="1">
                <a:lnSpc>
                  <a:spcPts val="14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lang="he-IL" dirty="0" smtClean="0">
                  <a:latin typeface="Calibri" pitchFamily="34" charset="0"/>
                  <a:ea typeface="Arial" pitchFamily="34" charset="0"/>
                  <a:cs typeface="BN Torrens" pitchFamily="2" charset="-79"/>
                </a:rPr>
                <a:t>86</a:t>
              </a:r>
              <a:endParaRPr kumimoji="0" lang="he-IL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N Torrens" pitchFamily="2" charset="-79"/>
              </a:endParaRPr>
            </a:p>
          </p:txBody>
        </p:sp>
      </p:grpSp>
      <p:sp>
        <p:nvSpPr>
          <p:cNvPr id="19" name="Text Box 4"/>
          <p:cNvSpPr txBox="1">
            <a:spLocks noChangeArrowheads="1"/>
          </p:cNvSpPr>
          <p:nvPr/>
        </p:nvSpPr>
        <p:spPr bwMode="auto">
          <a:xfrm>
            <a:off x="251520" y="2924944"/>
            <a:ext cx="8424936" cy="86177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 דיני החזרה עוסקים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בחימום מאכל שבישולו</a:t>
            </a:r>
          </a:p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  הסתיים, וכגון הנחת שניצל קר על הפלטה.</a:t>
            </a:r>
            <a:endParaRPr lang="he-IL" sz="3200" b="1" spc="3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231740" y="4851364"/>
            <a:ext cx="504056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/>
                  </a:solidFill>
                </a:ln>
                <a:solidFill>
                  <a:srgbClr val="00A44A"/>
                </a:solidFill>
                <a:effectLst>
                  <a:glow rad="76200">
                    <a:srgbClr val="92D05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grpSp>
        <p:nvGrpSpPr>
          <p:cNvPr id="24" name="קבוצה 23"/>
          <p:cNvGrpSpPr/>
          <p:nvPr/>
        </p:nvGrpSpPr>
        <p:grpSpPr>
          <a:xfrm>
            <a:off x="3325215" y="5443810"/>
            <a:ext cx="2481263" cy="1225550"/>
            <a:chOff x="3330575" y="2816225"/>
            <a:chExt cx="2481263" cy="1225550"/>
          </a:xfrm>
        </p:grpSpPr>
        <p:pic>
          <p:nvPicPr>
            <p:cNvPr id="25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6" name="TextBox 25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3175">
                    <a:solidFill>
                      <a:schemeClr val="bg1">
                        <a:lumMod val="75000"/>
                      </a:schemeClr>
                    </a:solidFill>
                  </a:ln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94905550"/>
      </p:ext>
    </p:extLst>
  </p:cSld>
  <p:clrMapOvr>
    <a:masterClrMapping/>
  </p:clrMapOvr>
  <p:transition spd="slow" advClick="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54947" y="1484785"/>
            <a:ext cx="7946425" cy="1368151"/>
          </a:xfrm>
        </p:spPr>
        <p:txBody>
          <a:bodyPr>
            <a:noAutofit/>
          </a:bodyPr>
          <a:lstStyle/>
          <a:p>
            <a:pPr algn="r"/>
            <a:r>
              <a:rPr lang="he-IL" sz="28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המסיר בשבת קדרה מן הפלטה ורוצה להחזירה, יכול לעשות כן אם נתקיימו מספר תנאים, ששלושה מהם לפנינו. איזה משלושתם נצרך לכל הדעות ובלעדיו יש איסור גמור להחזירו?</a:t>
            </a:r>
          </a:p>
        </p:txBody>
      </p:sp>
      <p:cxnSp>
        <p:nvCxnSpPr>
          <p:cNvPr id="10" name="מחבר ישר 9"/>
          <p:cNvCxnSpPr/>
          <p:nvPr/>
        </p:nvCxnSpPr>
        <p:spPr>
          <a:xfrm>
            <a:off x="1600212" y="6165304"/>
            <a:ext cx="7220260" cy="0"/>
          </a:xfrm>
          <a:prstGeom prst="line">
            <a:avLst/>
          </a:prstGeom>
          <a:ln cmpd="thickThin">
            <a:prstDash val="lgDashDotDot"/>
          </a:ln>
          <a:effectLst>
            <a:softEdge rad="12700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מלבן מעוגל 10"/>
          <p:cNvSpPr/>
          <p:nvPr/>
        </p:nvSpPr>
        <p:spPr>
          <a:xfrm>
            <a:off x="389384" y="908720"/>
            <a:ext cx="8352929" cy="5688632"/>
          </a:xfrm>
          <a:prstGeom prst="round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accent2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534992" y="2997024"/>
            <a:ext cx="8141464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 שתהיה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דעתו להחזיר את הסיר אל הפלטה.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3" y="332656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F4A34A"/>
                </a:solidFill>
                <a:latin typeface="David" pitchFamily="34" charset="-79"/>
                <a:cs typeface="David" pitchFamily="34" charset="-79"/>
              </a:rPr>
              <a:t>15. תנאי </a:t>
            </a:r>
            <a:r>
              <a:rPr lang="he-IL" sz="4400" b="1" spc="20" dirty="0">
                <a:ln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F4A34A"/>
                </a:solidFill>
                <a:latin typeface="David" pitchFamily="34" charset="-79"/>
                <a:cs typeface="David" pitchFamily="34" charset="-79"/>
              </a:rPr>
              <a:t>החזרה בשבת </a:t>
            </a:r>
          </a:p>
        </p:txBody>
      </p:sp>
      <p:sp>
        <p:nvSpPr>
          <p:cNvPr id="13" name="Text Box 4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251520" y="3597697"/>
            <a:ext cx="8424936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 שהתבשיל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יהיה מבושל כל צורכו, ואם יש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בו</a:t>
            </a:r>
          </a:p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   רוטב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- שיהיה עדיין חם.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389384" y="4581200"/>
            <a:ext cx="8274269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 שימשיך להחזיק בסיר עד שיחזירנו על גבי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האש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.</a:t>
            </a:r>
          </a:p>
        </p:txBody>
      </p:sp>
      <p:grpSp>
        <p:nvGrpSpPr>
          <p:cNvPr id="16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17" name="Picture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8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1" eaLnBrk="1" fontAlgn="base" latinLnBrk="0" hangingPunct="1"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he-IL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marL="0" marR="0" lvl="0" indent="0" algn="ctr" defTabSz="914400" rtl="1" eaLnBrk="1" fontAlgn="base" latinLnBrk="0" hangingPunct="1">
                <a:lnSpc>
                  <a:spcPts val="14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lang="he-IL" dirty="0" smtClean="0">
                  <a:latin typeface="Calibri" pitchFamily="34" charset="0"/>
                  <a:ea typeface="Arial" pitchFamily="34" charset="0"/>
                  <a:cs typeface="BN Torrens" pitchFamily="2" charset="-79"/>
                </a:rPr>
                <a:t>86</a:t>
              </a:r>
              <a:endParaRPr kumimoji="0" lang="he-IL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N Torrens" pitchFamily="2" charset="-79"/>
              </a:endParaRP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3053680" y="5076473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8E0000"/>
                </a:solidFill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</p:spTree>
    <p:extLst>
      <p:ext uri="{BB962C8B-B14F-4D97-AF65-F5344CB8AC3E}">
        <p14:creationId xmlns:p14="http://schemas.microsoft.com/office/powerpoint/2010/main" val="4270201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>
        <p14:prism dir="r" isContent="1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9" grpId="0"/>
      <p:bldP spid="19" grpId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54947" y="1484785"/>
            <a:ext cx="7946425" cy="1368151"/>
          </a:xfrm>
        </p:spPr>
        <p:txBody>
          <a:bodyPr>
            <a:noAutofit/>
          </a:bodyPr>
          <a:lstStyle/>
          <a:p>
            <a:pPr algn="r"/>
            <a:r>
              <a:rPr lang="he-IL" sz="28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המסיר בשבת קדרה מן הפלטה ורוצה להחזירה, יכול לעשות כן אם נתקיימו מספר תנאים, ששלושה מהם לפנינו. איזה משלושתם נצרך לכל הדעות ובלעדיו יש איסור גמור להחזירו?</a:t>
            </a:r>
          </a:p>
        </p:txBody>
      </p:sp>
      <p:cxnSp>
        <p:nvCxnSpPr>
          <p:cNvPr id="10" name="מחבר ישר 9"/>
          <p:cNvCxnSpPr/>
          <p:nvPr/>
        </p:nvCxnSpPr>
        <p:spPr>
          <a:xfrm>
            <a:off x="1600212" y="6165304"/>
            <a:ext cx="7220260" cy="0"/>
          </a:xfrm>
          <a:prstGeom prst="line">
            <a:avLst/>
          </a:prstGeom>
          <a:ln cmpd="thickThin">
            <a:prstDash val="lgDashDotDot"/>
          </a:ln>
          <a:effectLst>
            <a:softEdge rad="12700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מלבן מעוגל 10"/>
          <p:cNvSpPr/>
          <p:nvPr/>
        </p:nvSpPr>
        <p:spPr>
          <a:xfrm>
            <a:off x="389384" y="908720"/>
            <a:ext cx="8352929" cy="5688632"/>
          </a:xfrm>
          <a:prstGeom prst="round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accent2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534992" y="2997024"/>
            <a:ext cx="8141464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 שתהיה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דעתו להחזיר את הסיר אל הפלטה.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3" y="332656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F4A34A"/>
                </a:solidFill>
                <a:latin typeface="David" pitchFamily="34" charset="-79"/>
                <a:cs typeface="David" pitchFamily="34" charset="-79"/>
              </a:rPr>
              <a:t>15. תנאי </a:t>
            </a:r>
            <a:r>
              <a:rPr lang="he-IL" sz="4400" b="1" spc="20" dirty="0">
                <a:ln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F4A34A"/>
                </a:solidFill>
                <a:latin typeface="David" pitchFamily="34" charset="-79"/>
                <a:cs typeface="David" pitchFamily="34" charset="-79"/>
              </a:rPr>
              <a:t>החזרה בשבת 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389384" y="4581200"/>
            <a:ext cx="8274269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 שימשיך להחזיק בסיר עד שיחזירנו על גבי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האש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.</a:t>
            </a:r>
          </a:p>
        </p:txBody>
      </p:sp>
      <p:grpSp>
        <p:nvGrpSpPr>
          <p:cNvPr id="16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17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8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1" eaLnBrk="1" fontAlgn="base" latinLnBrk="0" hangingPunct="1"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he-IL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marL="0" marR="0" lvl="0" indent="0" algn="ctr" defTabSz="914400" rtl="1" eaLnBrk="1" fontAlgn="base" latinLnBrk="0" hangingPunct="1">
                <a:lnSpc>
                  <a:spcPts val="14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lang="he-IL" dirty="0" smtClean="0">
                  <a:latin typeface="Calibri" pitchFamily="34" charset="0"/>
                  <a:ea typeface="Arial" pitchFamily="34" charset="0"/>
                  <a:cs typeface="BN Torrens" pitchFamily="2" charset="-79"/>
                </a:rPr>
                <a:t>86</a:t>
              </a:r>
              <a:endParaRPr kumimoji="0" lang="he-IL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N Torrens" pitchFamily="2" charset="-79"/>
              </a:endParaRP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2231740" y="4941168"/>
            <a:ext cx="504056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/>
                  </a:solidFill>
                </a:ln>
                <a:solidFill>
                  <a:srgbClr val="00A44A"/>
                </a:solidFill>
                <a:effectLst>
                  <a:glow rad="76200">
                    <a:srgbClr val="92D05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grpSp>
        <p:nvGrpSpPr>
          <p:cNvPr id="23" name="קבוצה 22"/>
          <p:cNvGrpSpPr/>
          <p:nvPr/>
        </p:nvGrpSpPr>
        <p:grpSpPr>
          <a:xfrm>
            <a:off x="3325215" y="5443810"/>
            <a:ext cx="2481263" cy="1225550"/>
            <a:chOff x="3330575" y="2816225"/>
            <a:chExt cx="2481263" cy="1225550"/>
          </a:xfrm>
        </p:grpSpPr>
        <p:pic>
          <p:nvPicPr>
            <p:cNvPr id="24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5" name="TextBox 24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3175">
                    <a:solidFill>
                      <a:schemeClr val="bg1">
                        <a:lumMod val="75000"/>
                      </a:schemeClr>
                    </a:solidFill>
                  </a:ln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  <p:sp>
        <p:nvSpPr>
          <p:cNvPr id="26" name="Text Box 4">
            <a:hlinkClick r:id="rId5" action="ppaction://hlinksldjump"/>
          </p:cNvPr>
          <p:cNvSpPr txBox="1">
            <a:spLocks noChangeArrowheads="1"/>
          </p:cNvSpPr>
          <p:nvPr/>
        </p:nvSpPr>
        <p:spPr bwMode="auto">
          <a:xfrm>
            <a:off x="251520" y="3597697"/>
            <a:ext cx="8424936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 w="19050">
                  <a:noFill/>
                </a:ln>
                <a:solidFill>
                  <a:srgbClr val="7030A0"/>
                </a:solidFill>
                <a:effectLst>
                  <a:glow rad="1270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ב. </a:t>
            </a:r>
            <a:r>
              <a:rPr lang="he-IL" sz="3200" b="1" spc="30" dirty="0">
                <a:ln w="19050">
                  <a:noFill/>
                </a:ln>
                <a:solidFill>
                  <a:srgbClr val="7030A0"/>
                </a:solidFill>
                <a:effectLst>
                  <a:glow rad="1270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שהתבשיל</a:t>
            </a:r>
            <a:r>
              <a:rPr lang="he-IL" sz="3200" b="1" spc="30" dirty="0">
                <a:ln w="19050">
                  <a:noFill/>
                </a:ln>
                <a:solidFill>
                  <a:srgbClr val="7030A0"/>
                </a:solidFill>
                <a:effectLst>
                  <a:glow rad="1270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 </a:t>
            </a:r>
            <a:r>
              <a:rPr lang="he-IL" sz="3200" b="1" spc="30" dirty="0">
                <a:ln w="19050">
                  <a:noFill/>
                </a:ln>
                <a:solidFill>
                  <a:srgbClr val="7030A0"/>
                </a:solidFill>
                <a:effectLst>
                  <a:glow rad="1270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יהיה מבושל כל צורכו, ואם יש </a:t>
            </a:r>
            <a:r>
              <a:rPr lang="he-IL" sz="3200" b="1" spc="30" dirty="0">
                <a:ln w="19050">
                  <a:noFill/>
                </a:ln>
                <a:solidFill>
                  <a:srgbClr val="7030A0"/>
                </a:solidFill>
                <a:effectLst>
                  <a:glow rad="1270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בו</a:t>
            </a:r>
          </a:p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 w="19050">
                  <a:noFill/>
                </a:ln>
                <a:solidFill>
                  <a:srgbClr val="7030A0"/>
                </a:solidFill>
                <a:effectLst>
                  <a:glow rad="1270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 </a:t>
            </a:r>
            <a:r>
              <a:rPr lang="he-IL" sz="3200" b="1" spc="30" dirty="0">
                <a:ln w="19050">
                  <a:noFill/>
                </a:ln>
                <a:solidFill>
                  <a:srgbClr val="7030A0"/>
                </a:solidFill>
                <a:effectLst>
                  <a:glow rad="1270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    רוטב </a:t>
            </a:r>
            <a:r>
              <a:rPr lang="he-IL" sz="3200" b="1" spc="30" dirty="0">
                <a:ln w="19050">
                  <a:noFill/>
                </a:ln>
                <a:solidFill>
                  <a:srgbClr val="7030A0"/>
                </a:solidFill>
                <a:effectLst>
                  <a:glow rad="1270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- שיהיה עדיין חם.</a:t>
            </a:r>
          </a:p>
        </p:txBody>
      </p:sp>
    </p:spTree>
    <p:extLst>
      <p:ext uri="{BB962C8B-B14F-4D97-AF65-F5344CB8AC3E}">
        <p14:creationId xmlns:p14="http://schemas.microsoft.com/office/powerpoint/2010/main" val="3456974848"/>
      </p:ext>
    </p:extLst>
  </p:cSld>
  <p:clrMapOvr>
    <a:masterClrMapping/>
  </p:clrMapOvr>
  <p:transition spd="slow" advClick="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375554" y="980728"/>
            <a:ext cx="6836296" cy="792087"/>
          </a:xfrm>
        </p:spPr>
        <p:txBody>
          <a:bodyPr>
            <a:normAutofit/>
          </a:bodyPr>
          <a:lstStyle/>
          <a:p>
            <a:pPr algn="r"/>
            <a:r>
              <a:rPr lang="he-IL" sz="32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מהו המשפט שאינו נכון?</a:t>
            </a:r>
          </a:p>
        </p:txBody>
      </p:sp>
      <p:cxnSp>
        <p:nvCxnSpPr>
          <p:cNvPr id="10" name="מחבר ישר 9"/>
          <p:cNvCxnSpPr/>
          <p:nvPr/>
        </p:nvCxnSpPr>
        <p:spPr>
          <a:xfrm>
            <a:off x="1600212" y="6165304"/>
            <a:ext cx="7220260" cy="0"/>
          </a:xfrm>
          <a:prstGeom prst="line">
            <a:avLst/>
          </a:prstGeom>
          <a:ln cmpd="thickThin">
            <a:prstDash val="lgDashDotDot"/>
          </a:ln>
          <a:effectLst>
            <a:softEdge rad="12700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מלבן מעוגל 10"/>
          <p:cNvSpPr/>
          <p:nvPr/>
        </p:nvSpPr>
        <p:spPr>
          <a:xfrm>
            <a:off x="389384" y="908720"/>
            <a:ext cx="8352929" cy="5688632"/>
          </a:xfrm>
          <a:prstGeom prst="round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accent2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solidFill>
                <a:prstClr val="white"/>
              </a:solidFill>
            </a:endParaRP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654947" y="1916832"/>
            <a:ext cx="7788705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 חכמים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אסרו להטמין בדבר המוסיף הבל,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שמא</a:t>
            </a:r>
          </a:p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   יטמין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בגחלים ויבוא בשבת לידי חיתוי והבערה.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3" y="476672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gradFill>
                    <a:gsLst>
                      <a:gs pos="0">
                        <a:srgbClr val="31B6FD">
                          <a:tint val="66000"/>
                          <a:satMod val="160000"/>
                        </a:srgbClr>
                      </a:gs>
                      <a:gs pos="50000">
                        <a:srgbClr val="31B6FD">
                          <a:tint val="44500"/>
                          <a:satMod val="160000"/>
                        </a:srgbClr>
                      </a:gs>
                      <a:gs pos="100000">
                        <a:srgbClr val="31B6F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</a:ln>
                <a:solidFill>
                  <a:srgbClr val="F4A34A"/>
                </a:solidFill>
                <a:latin typeface="David" pitchFamily="34" charset="-79"/>
                <a:cs typeface="David" pitchFamily="34" charset="-79"/>
              </a:rPr>
              <a:t>16. הסיבות </a:t>
            </a:r>
            <a:r>
              <a:rPr lang="he-IL" sz="4400" b="1" spc="20" dirty="0">
                <a:ln>
                  <a:gradFill>
                    <a:gsLst>
                      <a:gs pos="0">
                        <a:srgbClr val="31B6FD">
                          <a:tint val="66000"/>
                          <a:satMod val="160000"/>
                        </a:srgbClr>
                      </a:gs>
                      <a:gs pos="50000">
                        <a:srgbClr val="31B6FD">
                          <a:tint val="44500"/>
                          <a:satMod val="160000"/>
                        </a:srgbClr>
                      </a:gs>
                      <a:gs pos="100000">
                        <a:srgbClr val="31B6F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</a:ln>
                <a:solidFill>
                  <a:srgbClr val="F4A34A"/>
                </a:solidFill>
                <a:latin typeface="David" pitchFamily="34" charset="-79"/>
                <a:cs typeface="David" pitchFamily="34" charset="-79"/>
              </a:rPr>
              <a:t>לאיסור הטמנה 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530323" y="2852936"/>
            <a:ext cx="7930109" cy="127342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 חכמים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אסרו להטמין בדבר שאינו מוסיף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הבל,</a:t>
            </a:r>
          </a:p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  שמא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יחמם תחילה את התבשיל בשבת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לפני</a:t>
            </a:r>
          </a:p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  הטמנתו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.</a:t>
            </a:r>
          </a:p>
        </p:txBody>
      </p:sp>
      <p:sp>
        <p:nvSpPr>
          <p:cNvPr id="14" name="Text Box 4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530323" y="4196479"/>
            <a:ext cx="7925557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 חכמים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אסרו להטמין בדבר שאינו מוסיף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הבל,</a:t>
            </a:r>
          </a:p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  שמא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יחתה בגחלים.</a:t>
            </a:r>
          </a:p>
        </p:txBody>
      </p:sp>
      <p:grpSp>
        <p:nvGrpSpPr>
          <p:cNvPr id="16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17" name="Picture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8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</a:pPr>
              <a:r>
                <a:rPr lang="he-IL" dirty="0" smtClean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algn="ctr" fontAlgn="base">
                <a:lnSpc>
                  <a:spcPts val="1400"/>
                </a:lnSpc>
                <a:spcBef>
                  <a:spcPct val="0"/>
                </a:spcBef>
              </a:pPr>
              <a:r>
                <a:rPr lang="he-IL" dirty="0" smtClean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91</a:t>
              </a: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3053680" y="5076473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8E0000"/>
                </a:solidFill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</p:spTree>
    <p:extLst>
      <p:ext uri="{BB962C8B-B14F-4D97-AF65-F5344CB8AC3E}">
        <p14:creationId xmlns:p14="http://schemas.microsoft.com/office/powerpoint/2010/main" val="2123288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>
        <p14:prism dir="r" isContent="1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9" grpId="0"/>
      <p:bldP spid="19" grpId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375554" y="980728"/>
            <a:ext cx="6836296" cy="792087"/>
          </a:xfrm>
        </p:spPr>
        <p:txBody>
          <a:bodyPr>
            <a:normAutofit/>
          </a:bodyPr>
          <a:lstStyle/>
          <a:p>
            <a:pPr algn="r"/>
            <a:r>
              <a:rPr lang="he-IL" sz="32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מהו המשפט שאינו נכון?</a:t>
            </a:r>
          </a:p>
        </p:txBody>
      </p:sp>
      <p:cxnSp>
        <p:nvCxnSpPr>
          <p:cNvPr id="10" name="מחבר ישר 9"/>
          <p:cNvCxnSpPr/>
          <p:nvPr/>
        </p:nvCxnSpPr>
        <p:spPr>
          <a:xfrm>
            <a:off x="1600212" y="6165304"/>
            <a:ext cx="7220260" cy="0"/>
          </a:xfrm>
          <a:prstGeom prst="line">
            <a:avLst/>
          </a:prstGeom>
          <a:ln cmpd="thickThin">
            <a:prstDash val="lgDashDotDot"/>
          </a:ln>
          <a:effectLst>
            <a:softEdge rad="12700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מלבן מעוגל 10"/>
          <p:cNvSpPr/>
          <p:nvPr/>
        </p:nvSpPr>
        <p:spPr>
          <a:xfrm>
            <a:off x="389384" y="908720"/>
            <a:ext cx="8352929" cy="5688632"/>
          </a:xfrm>
          <a:prstGeom prst="round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accent2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solidFill>
                <a:prstClr val="white"/>
              </a:solidFill>
            </a:endParaRP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654947" y="1916832"/>
            <a:ext cx="7788705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 חכמים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אסרו להטמין בדבר המוסיף הבל,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שמא</a:t>
            </a:r>
          </a:p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   יטמין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בגחלים ויבוא בשבת לידי חיתוי והבערה.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3" y="476672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gradFill>
                    <a:gsLst>
                      <a:gs pos="0">
                        <a:srgbClr val="31B6FD">
                          <a:tint val="66000"/>
                          <a:satMod val="160000"/>
                        </a:srgbClr>
                      </a:gs>
                      <a:gs pos="50000">
                        <a:srgbClr val="31B6FD">
                          <a:tint val="44500"/>
                          <a:satMod val="160000"/>
                        </a:srgbClr>
                      </a:gs>
                      <a:gs pos="100000">
                        <a:srgbClr val="31B6F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</a:ln>
                <a:solidFill>
                  <a:srgbClr val="F4A34A"/>
                </a:solidFill>
                <a:latin typeface="David" pitchFamily="34" charset="-79"/>
                <a:cs typeface="David" pitchFamily="34" charset="-79"/>
              </a:rPr>
              <a:t>16. הסיבות </a:t>
            </a:r>
            <a:r>
              <a:rPr lang="he-IL" sz="4400" b="1" spc="20" dirty="0">
                <a:ln>
                  <a:gradFill>
                    <a:gsLst>
                      <a:gs pos="0">
                        <a:srgbClr val="31B6FD">
                          <a:tint val="66000"/>
                          <a:satMod val="160000"/>
                        </a:srgbClr>
                      </a:gs>
                      <a:gs pos="50000">
                        <a:srgbClr val="31B6FD">
                          <a:tint val="44500"/>
                          <a:satMod val="160000"/>
                        </a:srgbClr>
                      </a:gs>
                      <a:gs pos="100000">
                        <a:srgbClr val="31B6F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</a:ln>
                <a:solidFill>
                  <a:srgbClr val="F4A34A"/>
                </a:solidFill>
                <a:latin typeface="David" pitchFamily="34" charset="-79"/>
                <a:cs typeface="David" pitchFamily="34" charset="-79"/>
              </a:rPr>
              <a:t>לאיסור הטמנה 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530323" y="2852936"/>
            <a:ext cx="7930109" cy="127342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 חכמים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אסרו להטמין בדבר שאינו מוסיף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הבל,</a:t>
            </a:r>
          </a:p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  שמא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יחמם תחילה את התבשיל בשבת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לפני</a:t>
            </a:r>
          </a:p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  הטמנתו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.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530323" y="4196479"/>
            <a:ext cx="7925557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 w="19050">
                  <a:noFill/>
                </a:ln>
                <a:solidFill>
                  <a:srgbClr val="7030A0"/>
                </a:solidFill>
                <a:effectLst>
                  <a:glow rad="1270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ג. חכמים אסרו להטמין בדבר שאינו מוסיף הבל,</a:t>
            </a:r>
          </a:p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 w="19050">
                  <a:noFill/>
                </a:ln>
                <a:solidFill>
                  <a:srgbClr val="7030A0"/>
                </a:solidFill>
                <a:effectLst>
                  <a:glow rad="1270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    שמא יחתה בגחלים.</a:t>
            </a:r>
          </a:p>
        </p:txBody>
      </p:sp>
      <p:grpSp>
        <p:nvGrpSpPr>
          <p:cNvPr id="16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17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8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</a:pPr>
              <a:r>
                <a:rPr lang="he-IL" dirty="0" smtClean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algn="ctr" fontAlgn="base">
                <a:lnSpc>
                  <a:spcPts val="1400"/>
                </a:lnSpc>
                <a:spcBef>
                  <a:spcPct val="0"/>
                </a:spcBef>
              </a:pPr>
              <a:r>
                <a:rPr lang="he-IL" dirty="0" smtClean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91</a:t>
              </a: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2231740" y="4932457"/>
            <a:ext cx="504056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/>
                  </a:solidFill>
                </a:ln>
                <a:solidFill>
                  <a:srgbClr val="00A44A"/>
                </a:solidFill>
                <a:effectLst>
                  <a:glow rad="76200">
                    <a:srgbClr val="92D05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grpSp>
        <p:nvGrpSpPr>
          <p:cNvPr id="23" name="קבוצה 22"/>
          <p:cNvGrpSpPr/>
          <p:nvPr/>
        </p:nvGrpSpPr>
        <p:grpSpPr>
          <a:xfrm>
            <a:off x="3325215" y="5443810"/>
            <a:ext cx="2481263" cy="1225550"/>
            <a:chOff x="3330575" y="2816225"/>
            <a:chExt cx="2481263" cy="1225550"/>
          </a:xfrm>
        </p:grpSpPr>
        <p:pic>
          <p:nvPicPr>
            <p:cNvPr id="24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5" name="TextBox 24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3175">
                    <a:solidFill>
                      <a:schemeClr val="bg1">
                        <a:lumMod val="75000"/>
                      </a:schemeClr>
                    </a:solidFill>
                  </a:ln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09910156"/>
      </p:ext>
    </p:extLst>
  </p:cSld>
  <p:clrMapOvr>
    <a:masterClrMapping/>
  </p:clrMapOvr>
  <p:transition spd="slow" advClick="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723526" y="1320738"/>
            <a:ext cx="6836296" cy="792087"/>
          </a:xfrm>
        </p:spPr>
        <p:txBody>
          <a:bodyPr>
            <a:normAutofit/>
          </a:bodyPr>
          <a:lstStyle/>
          <a:p>
            <a:pPr algn="r"/>
            <a:r>
              <a:rPr lang="he-IL" sz="32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מהו המשפט הנכון?</a:t>
            </a:r>
          </a:p>
        </p:txBody>
      </p:sp>
      <p:cxnSp>
        <p:nvCxnSpPr>
          <p:cNvPr id="10" name="מחבר ישר 9"/>
          <p:cNvCxnSpPr/>
          <p:nvPr/>
        </p:nvCxnSpPr>
        <p:spPr>
          <a:xfrm>
            <a:off x="1600212" y="6165304"/>
            <a:ext cx="7220260" cy="0"/>
          </a:xfrm>
          <a:prstGeom prst="line">
            <a:avLst/>
          </a:prstGeom>
          <a:ln cmpd="thickThin">
            <a:prstDash val="lgDashDotDot"/>
          </a:ln>
          <a:effectLst>
            <a:softEdge rad="12700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מלבן מעוגל 10"/>
          <p:cNvSpPr/>
          <p:nvPr/>
        </p:nvSpPr>
        <p:spPr>
          <a:xfrm>
            <a:off x="389384" y="908720"/>
            <a:ext cx="8352929" cy="5688632"/>
          </a:xfrm>
          <a:prstGeom prst="round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accent2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Text Box 4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389384" y="2132855"/>
            <a:ext cx="8215064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 הטמנה בדבר המוסיף הבל אסורה מלפני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שבת,</a:t>
            </a:r>
          </a:p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   והטמנה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בדבר שאינו מוסיף הבל אסורה בשבת.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49423" y="620688"/>
            <a:ext cx="76328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F4A34A"/>
                </a:solidFill>
                <a:latin typeface="David" pitchFamily="34" charset="-79"/>
                <a:cs typeface="David" pitchFamily="34" charset="-79"/>
              </a:rPr>
              <a:t>17. הטמנה</a:t>
            </a:r>
            <a:endParaRPr lang="he-IL" sz="4400" b="1" spc="20" dirty="0">
              <a:ln>
                <a:gradFill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accent1">
                        <a:tint val="44500"/>
                        <a:satMod val="16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</a:ln>
              <a:solidFill>
                <a:srgbClr val="F4A34A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7" name="Text Box 4"/>
          <p:cNvSpPr txBox="1">
            <a:spLocks noChangeArrowheads="1"/>
          </p:cNvSpPr>
          <p:nvPr/>
        </p:nvSpPr>
        <p:spPr bwMode="auto">
          <a:xfrm>
            <a:off x="389384" y="3107576"/>
            <a:ext cx="8215064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 הטמנה בדבר המוסיף הבל אסורה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בשבת, והטמנה</a:t>
            </a:r>
          </a:p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  בדבר שאינו מוסיף הבל אסורה מלפני שבת.</a:t>
            </a:r>
            <a:endParaRPr lang="he-IL" sz="3200" b="1" spc="3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9" name="Text Box 4"/>
          <p:cNvSpPr txBox="1">
            <a:spLocks noChangeArrowheads="1"/>
          </p:cNvSpPr>
          <p:nvPr/>
        </p:nvSpPr>
        <p:spPr bwMode="auto">
          <a:xfrm>
            <a:off x="2555776" y="4005064"/>
            <a:ext cx="6004046" cy="58477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 כל הטמנה אסורה כבר מלפני שבת.</a:t>
            </a:r>
          </a:p>
        </p:txBody>
      </p:sp>
      <p:grpSp>
        <p:nvGrpSpPr>
          <p:cNvPr id="13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14" name="Picture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5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1" eaLnBrk="1" fontAlgn="base" latinLnBrk="0" hangingPunct="1"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he-IL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marL="0" marR="0" lvl="0" indent="0" algn="ctr" defTabSz="914400" rtl="1" eaLnBrk="1" fontAlgn="base" latinLnBrk="0" hangingPunct="1">
                <a:lnSpc>
                  <a:spcPts val="14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lang="he-IL" dirty="0" smtClean="0">
                  <a:latin typeface="Calibri" pitchFamily="34" charset="0"/>
                  <a:ea typeface="Arial" pitchFamily="34" charset="0"/>
                  <a:cs typeface="BN Torrens" pitchFamily="2" charset="-79"/>
                </a:rPr>
                <a:t>91</a:t>
              </a:r>
              <a:endParaRPr kumimoji="0" lang="he-IL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N Torrens" pitchFamily="2" charset="-79"/>
              </a:endParaRPr>
            </a:p>
          </p:txBody>
        </p:sp>
      </p:grpSp>
      <p:pic>
        <p:nvPicPr>
          <p:cNvPr id="16" name="תמונה 15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6935" y="5018650"/>
            <a:ext cx="2703537" cy="1578702"/>
          </a:xfrm>
          <a:prstGeom prst="rect">
            <a:avLst/>
          </a:prstGeom>
          <a:noFill/>
          <a:ln>
            <a:noFill/>
          </a:ln>
        </p:spPr>
      </p:pic>
      <p:sp>
        <p:nvSpPr>
          <p:cNvPr id="20" name="TextBox 19"/>
          <p:cNvSpPr txBox="1"/>
          <p:nvPr/>
        </p:nvSpPr>
        <p:spPr>
          <a:xfrm>
            <a:off x="3053680" y="5076473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8E0000"/>
                </a:solidFill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</p:spTree>
    <p:extLst>
      <p:ext uri="{BB962C8B-B14F-4D97-AF65-F5344CB8AC3E}">
        <p14:creationId xmlns:p14="http://schemas.microsoft.com/office/powerpoint/2010/main" val="1102008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>
        <p14:prism dir="r" isContent="1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17" grpId="0"/>
      <p:bldP spid="19" grpId="0"/>
      <p:bldP spid="20" grpId="0"/>
      <p:bldP spid="20" grpId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723526" y="1320738"/>
            <a:ext cx="6836296" cy="792087"/>
          </a:xfrm>
        </p:spPr>
        <p:txBody>
          <a:bodyPr>
            <a:normAutofit/>
          </a:bodyPr>
          <a:lstStyle/>
          <a:p>
            <a:pPr algn="r"/>
            <a:r>
              <a:rPr lang="he-IL" sz="32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מהו המשפט הנכון?</a:t>
            </a:r>
          </a:p>
        </p:txBody>
      </p:sp>
      <p:cxnSp>
        <p:nvCxnSpPr>
          <p:cNvPr id="10" name="מחבר ישר 9"/>
          <p:cNvCxnSpPr/>
          <p:nvPr/>
        </p:nvCxnSpPr>
        <p:spPr>
          <a:xfrm>
            <a:off x="1600212" y="6165304"/>
            <a:ext cx="7220260" cy="0"/>
          </a:xfrm>
          <a:prstGeom prst="line">
            <a:avLst/>
          </a:prstGeom>
          <a:ln cmpd="thickThin">
            <a:prstDash val="lgDashDotDot"/>
          </a:ln>
          <a:effectLst>
            <a:softEdge rad="12700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מלבן מעוגל 10"/>
          <p:cNvSpPr/>
          <p:nvPr/>
        </p:nvSpPr>
        <p:spPr>
          <a:xfrm>
            <a:off x="389384" y="908720"/>
            <a:ext cx="8352929" cy="5688632"/>
          </a:xfrm>
          <a:prstGeom prst="round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accent2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389384" y="2132855"/>
            <a:ext cx="8215064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 w="19050">
                  <a:noFill/>
                </a:ln>
                <a:solidFill>
                  <a:srgbClr val="7030A0"/>
                </a:solidFill>
                <a:effectLst>
                  <a:glow rad="1270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א. הטמנה בדבר המוסיף הבל אסורה מלפני שבת,</a:t>
            </a:r>
          </a:p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 w="19050">
                  <a:noFill/>
                </a:ln>
                <a:solidFill>
                  <a:srgbClr val="7030A0"/>
                </a:solidFill>
                <a:effectLst>
                  <a:glow rad="1270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     והטמנה בדבר שאינו מוסיף הבל אסורה בשבת.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49423" y="620688"/>
            <a:ext cx="76328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F4A34A"/>
                </a:solidFill>
                <a:latin typeface="David" pitchFamily="34" charset="-79"/>
                <a:cs typeface="David" pitchFamily="34" charset="-79"/>
              </a:rPr>
              <a:t>17. הטמנה</a:t>
            </a:r>
            <a:endParaRPr lang="he-IL" sz="4400" b="1" spc="20" dirty="0">
              <a:ln>
                <a:gradFill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accent1">
                        <a:tint val="44500"/>
                        <a:satMod val="16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</a:ln>
              <a:solidFill>
                <a:srgbClr val="F4A34A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7" name="Text Box 4"/>
          <p:cNvSpPr txBox="1">
            <a:spLocks noChangeArrowheads="1"/>
          </p:cNvSpPr>
          <p:nvPr/>
        </p:nvSpPr>
        <p:spPr bwMode="auto">
          <a:xfrm>
            <a:off x="389384" y="3107576"/>
            <a:ext cx="8215064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 הטמנה בדבר המוסיף הבל אסורה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בשבת, והטמנה</a:t>
            </a:r>
          </a:p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  בדבר שאינו מוסיף הבל אסורה מלפני שבת.</a:t>
            </a:r>
            <a:endParaRPr lang="he-IL" sz="3200" b="1" spc="3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9" name="Text Box 4"/>
          <p:cNvSpPr txBox="1">
            <a:spLocks noChangeArrowheads="1"/>
          </p:cNvSpPr>
          <p:nvPr/>
        </p:nvSpPr>
        <p:spPr bwMode="auto">
          <a:xfrm>
            <a:off x="2555776" y="4005064"/>
            <a:ext cx="6004046" cy="58477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 כל הטמנה אסורה כבר מלפני שבת.</a:t>
            </a:r>
          </a:p>
        </p:txBody>
      </p:sp>
      <p:grpSp>
        <p:nvGrpSpPr>
          <p:cNvPr id="13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14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5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1" eaLnBrk="1" fontAlgn="base" latinLnBrk="0" hangingPunct="1"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he-IL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marL="0" marR="0" lvl="0" indent="0" algn="ctr" defTabSz="914400" rtl="1" eaLnBrk="1" fontAlgn="base" latinLnBrk="0" hangingPunct="1">
                <a:lnSpc>
                  <a:spcPts val="14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lang="he-IL" dirty="0" smtClean="0">
                  <a:latin typeface="Calibri" pitchFamily="34" charset="0"/>
                  <a:ea typeface="Arial" pitchFamily="34" charset="0"/>
                  <a:cs typeface="BN Torrens" pitchFamily="2" charset="-79"/>
                </a:rPr>
                <a:t>91</a:t>
              </a:r>
              <a:endParaRPr kumimoji="0" lang="he-IL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N Torrens" pitchFamily="2" charset="-79"/>
              </a:endParaRPr>
            </a:p>
          </p:txBody>
        </p:sp>
      </p:grpSp>
      <p:pic>
        <p:nvPicPr>
          <p:cNvPr id="16" name="תמונה 15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6935" y="5018650"/>
            <a:ext cx="2703537" cy="1578702"/>
          </a:xfrm>
          <a:prstGeom prst="rect">
            <a:avLst/>
          </a:prstGeom>
          <a:noFill/>
          <a:ln>
            <a:noFill/>
          </a:ln>
        </p:spPr>
      </p:pic>
      <p:sp>
        <p:nvSpPr>
          <p:cNvPr id="22" name="TextBox 21"/>
          <p:cNvSpPr txBox="1"/>
          <p:nvPr/>
        </p:nvSpPr>
        <p:spPr>
          <a:xfrm>
            <a:off x="2051720" y="4606085"/>
            <a:ext cx="5040560" cy="91114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>
              <a:lnSpc>
                <a:spcPts val="3100"/>
              </a:lnSpc>
            </a:pPr>
            <a:r>
              <a:rPr lang="he-IL" sz="3200" b="1" spc="30" dirty="0">
                <a:ln>
                  <a:solidFill>
                    <a:schemeClr val="tx1"/>
                  </a:solidFill>
                </a:ln>
                <a:solidFill>
                  <a:srgbClr val="00A44A"/>
                </a:solidFill>
                <a:effectLst>
                  <a:glow rad="76200">
                    <a:srgbClr val="92D05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תשובה </a:t>
            </a:r>
            <a:r>
              <a:rPr lang="he-IL" sz="3200" b="1" spc="30" dirty="0" smtClean="0">
                <a:ln>
                  <a:solidFill>
                    <a:schemeClr val="tx1"/>
                  </a:solidFill>
                </a:ln>
                <a:solidFill>
                  <a:srgbClr val="00A44A"/>
                </a:solidFill>
                <a:effectLst>
                  <a:glow rad="76200">
                    <a:srgbClr val="92D05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נכונה!</a:t>
            </a:r>
          </a:p>
          <a:p>
            <a:pPr algn="ctr">
              <a:lnSpc>
                <a:spcPts val="3100"/>
              </a:lnSpc>
            </a:pPr>
            <a:r>
              <a:rPr lang="he-IL" sz="3200" b="1" spc="30" dirty="0" smtClean="0">
                <a:ln>
                  <a:solidFill>
                    <a:schemeClr val="tx1"/>
                  </a:solidFill>
                </a:ln>
                <a:solidFill>
                  <a:srgbClr val="00A44A"/>
                </a:solidFill>
                <a:effectLst>
                  <a:glow rad="76200">
                    <a:srgbClr val="92D05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יישר </a:t>
            </a:r>
            <a:r>
              <a:rPr lang="he-IL" sz="3200" b="1" spc="30" dirty="0">
                <a:ln>
                  <a:solidFill>
                    <a:schemeClr val="tx1"/>
                  </a:solidFill>
                </a:ln>
                <a:solidFill>
                  <a:srgbClr val="00A44A"/>
                </a:solidFill>
                <a:effectLst>
                  <a:glow rad="76200">
                    <a:srgbClr val="92D05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כוחך!</a:t>
            </a:r>
          </a:p>
        </p:txBody>
      </p:sp>
      <p:grpSp>
        <p:nvGrpSpPr>
          <p:cNvPr id="24" name="קבוצה 23"/>
          <p:cNvGrpSpPr/>
          <p:nvPr/>
        </p:nvGrpSpPr>
        <p:grpSpPr>
          <a:xfrm>
            <a:off x="3325215" y="5443810"/>
            <a:ext cx="2481263" cy="1225550"/>
            <a:chOff x="3330575" y="2816225"/>
            <a:chExt cx="2481263" cy="1225550"/>
          </a:xfrm>
        </p:grpSpPr>
        <p:pic>
          <p:nvPicPr>
            <p:cNvPr id="25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6" name="TextBox 25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3175">
                    <a:solidFill>
                      <a:schemeClr val="bg1">
                        <a:lumMod val="75000"/>
                      </a:schemeClr>
                    </a:solidFill>
                  </a:ln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11412434"/>
      </p:ext>
    </p:extLst>
  </p:cSld>
  <p:clrMapOvr>
    <a:masterClrMapping/>
  </p:clrMapOvr>
  <p:transition spd="slow" advClick="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755576" y="1556864"/>
            <a:ext cx="7688076" cy="1080120"/>
          </a:xfrm>
        </p:spPr>
        <p:txBody>
          <a:bodyPr>
            <a:noAutofit/>
          </a:bodyPr>
          <a:lstStyle/>
          <a:p>
            <a:pPr algn="r"/>
            <a:r>
              <a:rPr lang="he-IL" sz="32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סיר שהוטמן בערב שבת בדבר שאינו מוסיף הבל, והתבשיל שבו מבושל כל צורכו - האם מותר לכסותו בשבת?</a:t>
            </a:r>
          </a:p>
        </p:txBody>
      </p:sp>
      <p:cxnSp>
        <p:nvCxnSpPr>
          <p:cNvPr id="10" name="מחבר ישר 9"/>
          <p:cNvCxnSpPr/>
          <p:nvPr/>
        </p:nvCxnSpPr>
        <p:spPr>
          <a:xfrm>
            <a:off x="1600212" y="6165304"/>
            <a:ext cx="7220260" cy="0"/>
          </a:xfrm>
          <a:prstGeom prst="line">
            <a:avLst/>
          </a:prstGeom>
          <a:ln cmpd="thickThin">
            <a:prstDash val="lgDashDotDot"/>
          </a:ln>
          <a:effectLst>
            <a:softEdge rad="12700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מלבן מעוגל 10"/>
          <p:cNvSpPr/>
          <p:nvPr/>
        </p:nvSpPr>
        <p:spPr>
          <a:xfrm>
            <a:off x="389384" y="908720"/>
            <a:ext cx="8352929" cy="5688632"/>
          </a:xfrm>
          <a:prstGeom prst="round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accent2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solidFill>
                <a:prstClr val="white"/>
              </a:solidFill>
            </a:endParaRP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516521" y="2684383"/>
            <a:ext cx="7943912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 מותר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להחליף את הכיסוי שלו, אך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אסור</a:t>
            </a:r>
          </a:p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   להוסיף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כיסוי.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3" y="427311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gradFill>
                    <a:gsLst>
                      <a:gs pos="0">
                        <a:srgbClr val="31B6FD">
                          <a:tint val="66000"/>
                          <a:satMod val="160000"/>
                        </a:srgbClr>
                      </a:gs>
                      <a:gs pos="50000">
                        <a:srgbClr val="31B6FD">
                          <a:tint val="44500"/>
                          <a:satMod val="160000"/>
                        </a:srgbClr>
                      </a:gs>
                      <a:gs pos="100000">
                        <a:srgbClr val="31B6F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</a:ln>
                <a:solidFill>
                  <a:srgbClr val="F4A34A"/>
                </a:solidFill>
                <a:latin typeface="David" pitchFamily="34" charset="-79"/>
                <a:cs typeface="David" pitchFamily="34" charset="-79"/>
              </a:rPr>
              <a:t>18. הוספת </a:t>
            </a:r>
            <a:r>
              <a:rPr lang="he-IL" sz="4400" b="1" spc="20" dirty="0">
                <a:ln>
                  <a:gradFill>
                    <a:gsLst>
                      <a:gs pos="0">
                        <a:srgbClr val="31B6FD">
                          <a:tint val="66000"/>
                          <a:satMod val="160000"/>
                        </a:srgbClr>
                      </a:gs>
                      <a:gs pos="50000">
                        <a:srgbClr val="31B6FD">
                          <a:tint val="44500"/>
                          <a:satMod val="160000"/>
                        </a:srgbClr>
                      </a:gs>
                      <a:gs pos="100000">
                        <a:srgbClr val="31B6F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</a:ln>
                <a:solidFill>
                  <a:srgbClr val="F4A34A"/>
                </a:solidFill>
                <a:latin typeface="David" pitchFamily="34" charset="-79"/>
                <a:cs typeface="David" pitchFamily="34" charset="-79"/>
              </a:rPr>
              <a:t>כיסוי 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251520" y="3717104"/>
            <a:ext cx="8208913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 מותר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להוסיף כיסוי, אך אסור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להחליף את הכיסוי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.</a:t>
            </a:r>
          </a:p>
        </p:txBody>
      </p:sp>
      <p:sp>
        <p:nvSpPr>
          <p:cNvPr id="14" name="Text Box 4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389465" y="4365176"/>
            <a:ext cx="8066415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 מותר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להוסיף כיסוי וכן להחליף כיסוי.</a:t>
            </a:r>
          </a:p>
        </p:txBody>
      </p:sp>
      <p:grpSp>
        <p:nvGrpSpPr>
          <p:cNvPr id="16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17" name="Picture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8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</a:pPr>
              <a:r>
                <a:rPr lang="he-IL" dirty="0" smtClean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algn="ctr" fontAlgn="base">
                <a:lnSpc>
                  <a:spcPts val="1400"/>
                </a:lnSpc>
                <a:spcBef>
                  <a:spcPct val="0"/>
                </a:spcBef>
              </a:pPr>
              <a:r>
                <a:rPr lang="he-IL" dirty="0" smtClean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96</a:t>
              </a: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3053680" y="5076473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8E0000"/>
                </a:solidFill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</p:spTree>
    <p:extLst>
      <p:ext uri="{BB962C8B-B14F-4D97-AF65-F5344CB8AC3E}">
        <p14:creationId xmlns:p14="http://schemas.microsoft.com/office/powerpoint/2010/main" val="1807673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>
        <p14:prism dir="r" isContent="1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9" grpId="0"/>
      <p:bldP spid="19" grpId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755576" y="1556864"/>
            <a:ext cx="7688076" cy="1080120"/>
          </a:xfrm>
        </p:spPr>
        <p:txBody>
          <a:bodyPr>
            <a:noAutofit/>
          </a:bodyPr>
          <a:lstStyle/>
          <a:p>
            <a:pPr algn="r"/>
            <a:r>
              <a:rPr lang="he-IL" sz="32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סיר שהוטמן בערב שבת בדבר שאינו מוסיף הבל, והתבשיל שבו מבושל כל צורכו - האם מותר לכסותו בשבת?</a:t>
            </a:r>
          </a:p>
        </p:txBody>
      </p:sp>
      <p:cxnSp>
        <p:nvCxnSpPr>
          <p:cNvPr id="10" name="מחבר ישר 9"/>
          <p:cNvCxnSpPr/>
          <p:nvPr/>
        </p:nvCxnSpPr>
        <p:spPr>
          <a:xfrm>
            <a:off x="1600212" y="6165304"/>
            <a:ext cx="7220260" cy="0"/>
          </a:xfrm>
          <a:prstGeom prst="line">
            <a:avLst/>
          </a:prstGeom>
          <a:ln cmpd="thickThin">
            <a:prstDash val="lgDashDotDot"/>
          </a:ln>
          <a:effectLst>
            <a:softEdge rad="12700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מלבן מעוגל 10"/>
          <p:cNvSpPr/>
          <p:nvPr/>
        </p:nvSpPr>
        <p:spPr>
          <a:xfrm>
            <a:off x="389384" y="908720"/>
            <a:ext cx="8352929" cy="5688632"/>
          </a:xfrm>
          <a:prstGeom prst="round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accent2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solidFill>
                <a:prstClr val="white"/>
              </a:solidFill>
            </a:endParaRP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516521" y="2684383"/>
            <a:ext cx="7943912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 מותר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להחליף את הכיסוי שלו, אך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אסור</a:t>
            </a:r>
          </a:p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   להוסיף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כיסוי.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3" y="427311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gradFill>
                    <a:gsLst>
                      <a:gs pos="0">
                        <a:srgbClr val="31B6FD">
                          <a:tint val="66000"/>
                          <a:satMod val="160000"/>
                        </a:srgbClr>
                      </a:gs>
                      <a:gs pos="50000">
                        <a:srgbClr val="31B6FD">
                          <a:tint val="44500"/>
                          <a:satMod val="160000"/>
                        </a:srgbClr>
                      </a:gs>
                      <a:gs pos="100000">
                        <a:srgbClr val="31B6F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</a:ln>
                <a:solidFill>
                  <a:srgbClr val="F4A34A"/>
                </a:solidFill>
                <a:latin typeface="David" pitchFamily="34" charset="-79"/>
                <a:cs typeface="David" pitchFamily="34" charset="-79"/>
              </a:rPr>
              <a:t>18. הוספת </a:t>
            </a:r>
            <a:r>
              <a:rPr lang="he-IL" sz="4400" b="1" spc="20" dirty="0">
                <a:ln>
                  <a:gradFill>
                    <a:gsLst>
                      <a:gs pos="0">
                        <a:srgbClr val="31B6FD">
                          <a:tint val="66000"/>
                          <a:satMod val="160000"/>
                        </a:srgbClr>
                      </a:gs>
                      <a:gs pos="50000">
                        <a:srgbClr val="31B6FD">
                          <a:tint val="44500"/>
                          <a:satMod val="160000"/>
                        </a:srgbClr>
                      </a:gs>
                      <a:gs pos="100000">
                        <a:srgbClr val="31B6F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</a:ln>
                <a:solidFill>
                  <a:srgbClr val="F4A34A"/>
                </a:solidFill>
                <a:latin typeface="David" pitchFamily="34" charset="-79"/>
                <a:cs typeface="David" pitchFamily="34" charset="-79"/>
              </a:rPr>
              <a:t>כיסוי 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251520" y="3717104"/>
            <a:ext cx="8208913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 מותר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להוסיף כיסוי, אך אסור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להחליף את הכיסוי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.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389465" y="4365176"/>
            <a:ext cx="8066415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 w="19050">
                  <a:noFill/>
                </a:ln>
                <a:solidFill>
                  <a:srgbClr val="7030A0"/>
                </a:solidFill>
                <a:effectLst>
                  <a:glow rad="1270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ג. מותר להוסיף כיסוי וכן להחליף כיסוי.</a:t>
            </a:r>
          </a:p>
        </p:txBody>
      </p:sp>
      <p:grpSp>
        <p:nvGrpSpPr>
          <p:cNvPr id="16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17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8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</a:pPr>
              <a:r>
                <a:rPr lang="he-IL" dirty="0" smtClean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algn="ctr" fontAlgn="base">
                <a:lnSpc>
                  <a:spcPts val="1400"/>
                </a:lnSpc>
                <a:spcBef>
                  <a:spcPct val="0"/>
                </a:spcBef>
              </a:pPr>
              <a:r>
                <a:rPr lang="he-IL" dirty="0" smtClean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96</a:t>
              </a:r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2231740" y="4860449"/>
            <a:ext cx="504056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/>
                  </a:solidFill>
                </a:ln>
                <a:solidFill>
                  <a:srgbClr val="00A44A"/>
                </a:solidFill>
                <a:effectLst>
                  <a:glow rad="76200">
                    <a:srgbClr val="92D05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grpSp>
        <p:nvGrpSpPr>
          <p:cNvPr id="23" name="קבוצה 22"/>
          <p:cNvGrpSpPr/>
          <p:nvPr/>
        </p:nvGrpSpPr>
        <p:grpSpPr>
          <a:xfrm>
            <a:off x="3325215" y="5443810"/>
            <a:ext cx="2481263" cy="1225550"/>
            <a:chOff x="3330575" y="2816225"/>
            <a:chExt cx="2481263" cy="1225550"/>
          </a:xfrm>
        </p:grpSpPr>
        <p:pic>
          <p:nvPicPr>
            <p:cNvPr id="24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5" name="TextBox 24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3175">
                    <a:solidFill>
                      <a:schemeClr val="bg1">
                        <a:lumMod val="75000"/>
                      </a:schemeClr>
                    </a:solidFill>
                  </a:ln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06071590"/>
      </p:ext>
    </p:extLst>
  </p:cSld>
  <p:clrMapOvr>
    <a:masterClrMapping/>
  </p:clrMapOvr>
  <p:transition spd="slow" advClick="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375554" y="1268761"/>
            <a:ext cx="6836296" cy="792087"/>
          </a:xfrm>
        </p:spPr>
        <p:txBody>
          <a:bodyPr>
            <a:normAutofit/>
          </a:bodyPr>
          <a:lstStyle/>
          <a:p>
            <a:pPr algn="r"/>
            <a:r>
              <a:rPr lang="he-IL" sz="32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מהו המשפט הנכון?</a:t>
            </a:r>
          </a:p>
        </p:txBody>
      </p:sp>
      <p:cxnSp>
        <p:nvCxnSpPr>
          <p:cNvPr id="10" name="מחבר ישר 9"/>
          <p:cNvCxnSpPr/>
          <p:nvPr/>
        </p:nvCxnSpPr>
        <p:spPr>
          <a:xfrm>
            <a:off x="1600212" y="6165304"/>
            <a:ext cx="7220260" cy="0"/>
          </a:xfrm>
          <a:prstGeom prst="line">
            <a:avLst/>
          </a:prstGeom>
          <a:ln cmpd="thickThin">
            <a:prstDash val="lgDashDotDot"/>
          </a:ln>
          <a:effectLst>
            <a:softEdge rad="12700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מלבן מעוגל 10"/>
          <p:cNvSpPr/>
          <p:nvPr/>
        </p:nvSpPr>
        <p:spPr>
          <a:xfrm>
            <a:off x="389384" y="908720"/>
            <a:ext cx="8352929" cy="5688632"/>
          </a:xfrm>
          <a:prstGeom prst="round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accent2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1043608" y="2132855"/>
            <a:ext cx="6984776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 בישול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בשמש אסור, בישול בתולדת </a:t>
            </a:r>
            <a:endParaRPr lang="he-IL" sz="3200" b="1" spc="30" dirty="0" smtClean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   השמש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מותר.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3" y="620688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F4A34A"/>
                </a:solidFill>
                <a:latin typeface="David" pitchFamily="34" charset="-79"/>
                <a:cs typeface="David" pitchFamily="34" charset="-79"/>
              </a:rPr>
              <a:t>19. </a:t>
            </a:r>
            <a:r>
              <a:rPr lang="he-IL" sz="4400" b="1" spc="20" dirty="0">
                <a:ln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F4A34A"/>
                </a:solidFill>
                <a:latin typeface="David" pitchFamily="34" charset="-79"/>
                <a:cs typeface="David" pitchFamily="34" charset="-79"/>
              </a:rPr>
              <a:t>בישול בחמה </a:t>
            </a:r>
            <a:r>
              <a:rPr lang="he-IL" sz="4400" b="1" spc="20" dirty="0" smtClean="0">
                <a:ln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F4A34A"/>
                </a:solidFill>
                <a:latin typeface="David" pitchFamily="34" charset="-79"/>
                <a:cs typeface="David" pitchFamily="34" charset="-79"/>
              </a:rPr>
              <a:t>ובתולדותיה</a:t>
            </a:r>
            <a:endParaRPr lang="he-IL" sz="4400" b="1" spc="20" dirty="0">
              <a:ln>
                <a:gradFill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accent1">
                        <a:tint val="44500"/>
                        <a:satMod val="16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</a:ln>
              <a:solidFill>
                <a:srgbClr val="F4A34A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3" name="Text Box 4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1043608" y="3007097"/>
            <a:ext cx="6984776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 בישול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בשמש מותר, בישול בתולדת </a:t>
            </a:r>
            <a:endParaRPr lang="he-IL" sz="3200" b="1" spc="30" dirty="0" smtClean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  <a:p>
            <a:pPr eaLnBrk="1" hangingPunct="1">
              <a:lnSpc>
                <a:spcPts val="3000"/>
              </a:lnSpc>
            </a:pP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   השמש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אסור.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1043608" y="3933128"/>
            <a:ext cx="6971973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 בישול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בשמש ובתולדותיה אסור.</a:t>
            </a:r>
          </a:p>
        </p:txBody>
      </p:sp>
      <p:grpSp>
        <p:nvGrpSpPr>
          <p:cNvPr id="16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17" name="Picture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8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1" eaLnBrk="1" fontAlgn="base" latinLnBrk="0" hangingPunct="1"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he-IL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marL="0" marR="0" lvl="0" indent="0" algn="ctr" defTabSz="914400" rtl="1" eaLnBrk="1" fontAlgn="base" latinLnBrk="0" hangingPunct="1">
                <a:lnSpc>
                  <a:spcPts val="14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lang="he-IL" dirty="0" smtClean="0">
                  <a:latin typeface="Calibri" pitchFamily="34" charset="0"/>
                  <a:ea typeface="Arial" pitchFamily="34" charset="0"/>
                  <a:cs typeface="BN Torrens" pitchFamily="2" charset="-79"/>
                </a:rPr>
                <a:t>99</a:t>
              </a:r>
              <a:endParaRPr kumimoji="0" lang="he-IL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N Torrens" pitchFamily="2" charset="-79"/>
              </a:endParaRP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3053680" y="5076473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8E0000"/>
                </a:solidFill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</p:spTree>
    <p:extLst>
      <p:ext uri="{BB962C8B-B14F-4D97-AF65-F5344CB8AC3E}">
        <p14:creationId xmlns:p14="http://schemas.microsoft.com/office/powerpoint/2010/main" val="551694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>
        <p14:prism dir="r" isContent="1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19" grpId="0"/>
      <p:bldP spid="19" grpId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375554" y="1268761"/>
            <a:ext cx="6836296" cy="792087"/>
          </a:xfrm>
        </p:spPr>
        <p:txBody>
          <a:bodyPr>
            <a:normAutofit/>
          </a:bodyPr>
          <a:lstStyle/>
          <a:p>
            <a:pPr algn="r"/>
            <a:r>
              <a:rPr lang="he-IL" sz="32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מהו המשפט הנכון?</a:t>
            </a:r>
          </a:p>
        </p:txBody>
      </p:sp>
      <p:cxnSp>
        <p:nvCxnSpPr>
          <p:cNvPr id="10" name="מחבר ישר 9"/>
          <p:cNvCxnSpPr/>
          <p:nvPr/>
        </p:nvCxnSpPr>
        <p:spPr>
          <a:xfrm>
            <a:off x="1600212" y="6165304"/>
            <a:ext cx="7220260" cy="0"/>
          </a:xfrm>
          <a:prstGeom prst="line">
            <a:avLst/>
          </a:prstGeom>
          <a:ln cmpd="thickThin">
            <a:prstDash val="lgDashDotDot"/>
          </a:ln>
          <a:effectLst>
            <a:softEdge rad="12700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מלבן מעוגל 10"/>
          <p:cNvSpPr/>
          <p:nvPr/>
        </p:nvSpPr>
        <p:spPr>
          <a:xfrm>
            <a:off x="389384" y="908720"/>
            <a:ext cx="8352929" cy="5688632"/>
          </a:xfrm>
          <a:prstGeom prst="round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accent2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1043608" y="2132855"/>
            <a:ext cx="6984776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 בישול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בשמש אסור, בישול בתולדת </a:t>
            </a:r>
            <a:endParaRPr lang="he-IL" sz="3200" b="1" spc="30" dirty="0" smtClean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   השמש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מותר.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3" y="620688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F4A34A"/>
                </a:solidFill>
                <a:latin typeface="David" pitchFamily="34" charset="-79"/>
                <a:cs typeface="David" pitchFamily="34" charset="-79"/>
              </a:rPr>
              <a:t>19. </a:t>
            </a:r>
            <a:r>
              <a:rPr lang="he-IL" sz="4400" b="1" spc="20" dirty="0">
                <a:ln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F4A34A"/>
                </a:solidFill>
                <a:latin typeface="David" pitchFamily="34" charset="-79"/>
                <a:cs typeface="David" pitchFamily="34" charset="-79"/>
              </a:rPr>
              <a:t>בישול בחמה </a:t>
            </a:r>
            <a:r>
              <a:rPr lang="he-IL" sz="4400" b="1" spc="20" dirty="0" smtClean="0">
                <a:ln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F4A34A"/>
                </a:solidFill>
                <a:latin typeface="David" pitchFamily="34" charset="-79"/>
                <a:cs typeface="David" pitchFamily="34" charset="-79"/>
              </a:rPr>
              <a:t>ובתולדותיה</a:t>
            </a:r>
            <a:endParaRPr lang="he-IL" sz="4400" b="1" spc="20" dirty="0">
              <a:ln>
                <a:gradFill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accent1">
                        <a:tint val="44500"/>
                        <a:satMod val="16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</a:ln>
              <a:solidFill>
                <a:srgbClr val="F4A34A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1043608" y="3007097"/>
            <a:ext cx="6984776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 w="19050">
                  <a:noFill/>
                </a:ln>
                <a:solidFill>
                  <a:srgbClr val="7030A0"/>
                </a:solidFill>
                <a:effectLst>
                  <a:glow rad="1270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ב. בישול בשמש מותר, בישול בתולדת </a:t>
            </a:r>
          </a:p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 w="19050">
                  <a:noFill/>
                </a:ln>
                <a:solidFill>
                  <a:srgbClr val="7030A0"/>
                </a:solidFill>
                <a:effectLst>
                  <a:glow rad="1270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    השמש אסור.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1043608" y="3933128"/>
            <a:ext cx="6971973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 בישול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בשמש ובתולדותיה אסור.</a:t>
            </a:r>
          </a:p>
        </p:txBody>
      </p:sp>
      <p:grpSp>
        <p:nvGrpSpPr>
          <p:cNvPr id="16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17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8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1" eaLnBrk="1" fontAlgn="base" latinLnBrk="0" hangingPunct="1"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he-IL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marL="0" marR="0" lvl="0" indent="0" algn="ctr" defTabSz="914400" rtl="1" eaLnBrk="1" fontAlgn="base" latinLnBrk="0" hangingPunct="1">
                <a:lnSpc>
                  <a:spcPts val="14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lang="he-IL" dirty="0" smtClean="0">
                  <a:latin typeface="Calibri" pitchFamily="34" charset="0"/>
                  <a:ea typeface="Arial" pitchFamily="34" charset="0"/>
                  <a:cs typeface="BN Torrens" pitchFamily="2" charset="-79"/>
                </a:rPr>
                <a:t>99</a:t>
              </a:r>
              <a:endParaRPr kumimoji="0" lang="he-IL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N Torrens" pitchFamily="2" charset="-79"/>
              </a:endParaRP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2231740" y="4653136"/>
            <a:ext cx="504056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/>
                  </a:solidFill>
                </a:ln>
                <a:solidFill>
                  <a:srgbClr val="00A44A"/>
                </a:solidFill>
                <a:effectLst>
                  <a:glow rad="76200">
                    <a:srgbClr val="92D05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grpSp>
        <p:nvGrpSpPr>
          <p:cNvPr id="20" name="קבוצה 19"/>
          <p:cNvGrpSpPr/>
          <p:nvPr/>
        </p:nvGrpSpPr>
        <p:grpSpPr>
          <a:xfrm>
            <a:off x="3325215" y="5443810"/>
            <a:ext cx="2481263" cy="1225550"/>
            <a:chOff x="3330575" y="2816225"/>
            <a:chExt cx="2481263" cy="1225550"/>
          </a:xfrm>
        </p:grpSpPr>
        <p:pic>
          <p:nvPicPr>
            <p:cNvPr id="21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2" name="TextBox 21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3175">
                    <a:solidFill>
                      <a:schemeClr val="bg1">
                        <a:lumMod val="75000"/>
                      </a:schemeClr>
                    </a:solidFill>
                  </a:ln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51046302"/>
      </p:ext>
    </p:extLst>
  </p:cSld>
  <p:clrMapOvr>
    <a:masterClrMapping/>
  </p:clrMapOvr>
  <p:transition spd="slow" advClick="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375554" y="1484784"/>
            <a:ext cx="6836296" cy="792087"/>
          </a:xfrm>
        </p:spPr>
        <p:txBody>
          <a:bodyPr>
            <a:noAutofit/>
          </a:bodyPr>
          <a:lstStyle/>
          <a:p>
            <a:pPr algn="r"/>
            <a:r>
              <a:rPr lang="he-IL" sz="28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כאשר המים התחממו בדוד החשמלי, מדוע אסור יהיה בשבת לפתוח את ברז המים החמים?</a:t>
            </a:r>
          </a:p>
        </p:txBody>
      </p:sp>
      <p:cxnSp>
        <p:nvCxnSpPr>
          <p:cNvPr id="10" name="מחבר ישר 9"/>
          <p:cNvCxnSpPr/>
          <p:nvPr/>
        </p:nvCxnSpPr>
        <p:spPr>
          <a:xfrm>
            <a:off x="1600212" y="6165304"/>
            <a:ext cx="7220260" cy="0"/>
          </a:xfrm>
          <a:prstGeom prst="line">
            <a:avLst/>
          </a:prstGeom>
          <a:ln cmpd="thickThin">
            <a:prstDash val="lgDashDotDot"/>
          </a:ln>
          <a:effectLst>
            <a:softEdge rad="12700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מלבן מעוגל 10"/>
          <p:cNvSpPr/>
          <p:nvPr/>
        </p:nvSpPr>
        <p:spPr>
          <a:xfrm>
            <a:off x="389384" y="908720"/>
            <a:ext cx="8352929" cy="5688632"/>
          </a:xfrm>
          <a:prstGeom prst="round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accent2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2" name="Text Box 4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654947" y="2396279"/>
            <a:ext cx="7517453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 משום שהדבר גורם לבישולם של המים</a:t>
            </a:r>
          </a:p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   הקרים שיכנסו תחתיהם לדוד.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3" y="620688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F4A34A"/>
                </a:solidFill>
                <a:latin typeface="David" pitchFamily="34" charset="-79"/>
                <a:cs typeface="David" pitchFamily="34" charset="-79"/>
              </a:rPr>
              <a:t>20. שימוש </a:t>
            </a:r>
            <a:r>
              <a:rPr lang="he-IL" sz="4400" b="1" spc="20" dirty="0">
                <a:ln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F4A34A"/>
                </a:solidFill>
                <a:latin typeface="David" pitchFamily="34" charset="-79"/>
                <a:cs typeface="David" pitchFamily="34" charset="-79"/>
              </a:rPr>
              <a:t>במים חמים מדוד חשמלי 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654947" y="3429072"/>
            <a:ext cx="7517453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 משום גזירת מרחצאות.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655660" y="4077072"/>
            <a:ext cx="7503674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 גזירה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שמא יבוא להפעיל את הדוד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החשמלי</a:t>
            </a:r>
          </a:p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  במקרה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שהמים לא יהיו חמים די הצורך.</a:t>
            </a:r>
          </a:p>
        </p:txBody>
      </p:sp>
      <p:grpSp>
        <p:nvGrpSpPr>
          <p:cNvPr id="16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17" name="Picture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8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1" eaLnBrk="1" fontAlgn="base" latinLnBrk="0" hangingPunct="1"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he-IL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marL="0" marR="0" lvl="0" indent="0" algn="ctr" defTabSz="914400" rtl="1" eaLnBrk="1" fontAlgn="base" latinLnBrk="0" hangingPunct="1">
                <a:lnSpc>
                  <a:spcPts val="14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lang="he-IL" dirty="0" smtClean="0">
                  <a:latin typeface="Calibri" pitchFamily="34" charset="0"/>
                  <a:ea typeface="Arial" pitchFamily="34" charset="0"/>
                  <a:cs typeface="BN Torrens" pitchFamily="2" charset="-79"/>
                </a:rPr>
                <a:t>100</a:t>
              </a:r>
              <a:endParaRPr kumimoji="0" lang="he-IL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N Torrens" pitchFamily="2" charset="-79"/>
              </a:endParaRP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3053680" y="5076473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8E0000"/>
                </a:solidFill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</p:spTree>
    <p:extLst>
      <p:ext uri="{BB962C8B-B14F-4D97-AF65-F5344CB8AC3E}">
        <p14:creationId xmlns:p14="http://schemas.microsoft.com/office/powerpoint/2010/main" val="2293269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>
        <p14:prism dir="r" isContent="1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5" grpId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375554" y="1484784"/>
            <a:ext cx="6836296" cy="792087"/>
          </a:xfrm>
        </p:spPr>
        <p:txBody>
          <a:bodyPr>
            <a:noAutofit/>
          </a:bodyPr>
          <a:lstStyle/>
          <a:p>
            <a:pPr algn="r"/>
            <a:r>
              <a:rPr lang="he-IL" sz="28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כאשר המים התחממו בדוד החשמלי, מדוע אסור יהיה בשבת לפתוח את ברז המים החמים?</a:t>
            </a: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654947" y="2396279"/>
            <a:ext cx="7517453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 w="19050">
                  <a:noFill/>
                </a:ln>
                <a:solidFill>
                  <a:srgbClr val="7030A0"/>
                </a:solidFill>
                <a:effectLst>
                  <a:glow rad="1270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א. משום שהדבר גורם לבישולם של </a:t>
            </a:r>
            <a:r>
              <a:rPr lang="he-IL" sz="3200" b="1" spc="30" dirty="0" smtClean="0">
                <a:ln w="19050">
                  <a:noFill/>
                </a:ln>
                <a:solidFill>
                  <a:srgbClr val="7030A0"/>
                </a:solidFill>
                <a:effectLst>
                  <a:glow rad="1270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המים</a:t>
            </a:r>
          </a:p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 w="19050">
                  <a:noFill/>
                </a:ln>
                <a:solidFill>
                  <a:srgbClr val="7030A0"/>
                </a:solidFill>
                <a:effectLst>
                  <a:glow rad="1270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 </a:t>
            </a:r>
            <a:r>
              <a:rPr lang="he-IL" sz="3200" b="1" spc="30" dirty="0" smtClean="0">
                <a:ln w="19050">
                  <a:noFill/>
                </a:ln>
                <a:solidFill>
                  <a:srgbClr val="7030A0"/>
                </a:solidFill>
                <a:effectLst>
                  <a:glow rad="1270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   הקרים </a:t>
            </a:r>
            <a:r>
              <a:rPr lang="he-IL" sz="3200" b="1" spc="30" dirty="0">
                <a:ln w="19050">
                  <a:noFill/>
                </a:ln>
                <a:solidFill>
                  <a:srgbClr val="7030A0"/>
                </a:solidFill>
                <a:effectLst>
                  <a:glow rad="1270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שיכנסו תחתיהם לדוד.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3" y="620688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F4A34A"/>
                </a:solidFill>
                <a:latin typeface="David" pitchFamily="34" charset="-79"/>
                <a:cs typeface="David" pitchFamily="34" charset="-79"/>
              </a:rPr>
              <a:t>20. שימוש </a:t>
            </a:r>
            <a:r>
              <a:rPr lang="he-IL" sz="4400" b="1" spc="20" dirty="0">
                <a:ln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F4A34A"/>
                </a:solidFill>
                <a:latin typeface="David" pitchFamily="34" charset="-79"/>
                <a:cs typeface="David" pitchFamily="34" charset="-79"/>
              </a:rPr>
              <a:t>במים חמים מדוד חשמלי 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654947" y="3429072"/>
            <a:ext cx="7517453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 משום גזירת מרחצאות.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655660" y="4077072"/>
            <a:ext cx="7503674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 גזירה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שמא יבוא להפעיל את הדוד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החשמלי</a:t>
            </a:r>
          </a:p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  במקרה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שהמים לא יהיו חמים די הצורך.</a:t>
            </a:r>
          </a:p>
        </p:txBody>
      </p:sp>
      <p:grpSp>
        <p:nvGrpSpPr>
          <p:cNvPr id="16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17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8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1" eaLnBrk="1" fontAlgn="base" latinLnBrk="0" hangingPunct="1"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he-IL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marL="0" marR="0" lvl="0" indent="0" algn="ctr" defTabSz="914400" rtl="1" eaLnBrk="1" fontAlgn="base" latinLnBrk="0" hangingPunct="1">
                <a:lnSpc>
                  <a:spcPts val="14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lang="he-IL" dirty="0" smtClean="0">
                  <a:latin typeface="Calibri" pitchFamily="34" charset="0"/>
                  <a:ea typeface="Arial" pitchFamily="34" charset="0"/>
                  <a:cs typeface="BN Torrens" pitchFamily="2" charset="-79"/>
                </a:rPr>
                <a:t>100</a:t>
              </a:r>
              <a:endParaRPr kumimoji="0" lang="he-IL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N Torrens" pitchFamily="2" charset="-79"/>
              </a:endParaRPr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3707904" y="5188808"/>
            <a:ext cx="2952328" cy="12003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7200" dirty="0" smtClean="0">
                <a:solidFill>
                  <a:schemeClr val="bg2">
                    <a:lumMod val="5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- סוף -</a:t>
            </a:r>
            <a:endParaRPr lang="he-IL" sz="7200" dirty="0">
              <a:solidFill>
                <a:schemeClr val="bg2">
                  <a:lumMod val="50000"/>
                </a:schemeClr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-36512" y="6389137"/>
            <a:ext cx="2083334" cy="25391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1050" dirty="0" smtClean="0">
                <a:hlinkClick r:id="rId4"/>
              </a:rPr>
              <a:t>www.hemdatyamim.022.co.il</a:t>
            </a:r>
            <a:endParaRPr lang="he-IL" sz="1050" dirty="0"/>
          </a:p>
        </p:txBody>
      </p:sp>
      <p:sp>
        <p:nvSpPr>
          <p:cNvPr id="19" name="TextBox 18">
            <a:hlinkClick r:id="rId5"/>
          </p:cNvPr>
          <p:cNvSpPr txBox="1"/>
          <p:nvPr/>
        </p:nvSpPr>
        <p:spPr>
          <a:xfrm>
            <a:off x="2140284" y="5963192"/>
            <a:ext cx="2701752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b="1" dirty="0" smtClean="0">
                <a:solidFill>
                  <a:srgbClr val="92D050"/>
                </a:solidFill>
                <a:cs typeface="Agas" pitchFamily="2" charset="-79"/>
              </a:rPr>
              <a:t>מצגות וחומרי עזר נוספים</a:t>
            </a:r>
          </a:p>
          <a:p>
            <a:r>
              <a:rPr lang="he-IL" b="1" dirty="0" smtClean="0">
                <a:solidFill>
                  <a:srgbClr val="92D050"/>
                </a:solidFill>
                <a:cs typeface="Agas" pitchFamily="2" charset="-79"/>
              </a:rPr>
              <a:t>באתר חמדת ימים</a:t>
            </a:r>
            <a:endParaRPr lang="he-IL" b="1" dirty="0">
              <a:solidFill>
                <a:srgbClr val="92D050"/>
              </a:solidFill>
              <a:cs typeface="Agas" pitchFamily="2" charset="-79"/>
            </a:endParaRPr>
          </a:p>
        </p:txBody>
      </p:sp>
      <p:pic>
        <p:nvPicPr>
          <p:cNvPr id="20" name="Picture 3" descr="D:\DOC\!\אברהם אביחי\תיקיה חדשה (2)\open_icon_library-standard-0.11\open_icon_library-standard\icons\png\64x64\actions\go-previous-5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724" y="6180220"/>
            <a:ext cx="610242" cy="610242"/>
          </a:xfrm>
          <a:prstGeom prst="rect">
            <a:avLst/>
          </a:prstGeom>
          <a:noFill/>
          <a:effectLst>
            <a:reflection endPos="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Box 20"/>
          <p:cNvSpPr txBox="1"/>
          <p:nvPr/>
        </p:nvSpPr>
        <p:spPr>
          <a:xfrm>
            <a:off x="2231740" y="4851364"/>
            <a:ext cx="504056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/>
                  </a:solidFill>
                </a:ln>
                <a:solidFill>
                  <a:srgbClr val="00A44A"/>
                </a:solidFill>
                <a:effectLst>
                  <a:glow rad="76200">
                    <a:srgbClr val="92D05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</p:spTree>
    <p:extLst>
      <p:ext uri="{BB962C8B-B14F-4D97-AF65-F5344CB8AC3E}">
        <p14:creationId xmlns:p14="http://schemas.microsoft.com/office/powerpoint/2010/main" val="3266722818"/>
      </p:ext>
    </p:extLst>
  </p:cSld>
  <p:clrMapOvr>
    <a:masterClrMapping/>
  </p:clrMapOvr>
  <p:transition spd="slow" advClick="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"/>
                            </p:stCondLst>
                            <p:childTnLst>
                              <p:par>
                                <p:cTn id="12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300"/>
                            </p:stCondLst>
                            <p:childTnLst>
                              <p:par>
                                <p:cTn id="20" presetID="14" presetClass="entr" presetSubtype="1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300"/>
                            </p:stCondLst>
                            <p:childTnLst>
                              <p:par>
                                <p:cTn id="2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2.77521E-7 L -0.05208 0.0037 L -0.01267 0.0037 L -0.0592 0.00555 L -0.03524 0.00555 L -0.05781 0.0037 " pathEditMode="relative" ptsTypes="AAAAAA">
                                      <p:cBhvr>
                                        <p:cTn id="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1" presetID="35" presetClass="path" presetSubtype="0" accel="50000" decel="5000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2.22222E-6 3.42276E-7 L -0.02344 0.00347 " pathEditMode="relative" rAng="0" ptsTypes="AA">
                                      <p:cBhvr>
                                        <p:cTn id="32" dur="32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81" y="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19" grpId="0"/>
      <p:bldP spid="19" grpId="1"/>
      <p:bldP spid="21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צורת גל">
  <a:themeElements>
    <a:clrScheme name="התאמה אישית 112">
      <a:dk1>
        <a:sysClr val="windowText" lastClr="000000"/>
      </a:dk1>
      <a:lt1>
        <a:srgbClr val="21798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19765"/>
      </a:hlink>
      <a:folHlink>
        <a:srgbClr val="44B9E8"/>
      </a:folHlink>
    </a:clrScheme>
    <a:fontScheme name="צורת גל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צורת גל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6005</TotalTime>
  <Words>2789</Words>
  <Application>Microsoft Office PowerPoint</Application>
  <PresentationFormat>‫הצגה על המסך (4:3)</PresentationFormat>
  <Paragraphs>560</Paragraphs>
  <Slides>41</Slides>
  <Notes>41</Notes>
  <HiddenSlides>0</HiddenSlides>
  <MMClips>0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41</vt:i4>
      </vt:variant>
    </vt:vector>
  </HeadingPairs>
  <TitlesOfParts>
    <vt:vector size="42" baseType="lpstr">
      <vt:lpstr>צורת גל</vt:lpstr>
      <vt:lpstr>מצגת שאלות מסכמות על מלאכת מבשל על פי הספר חמדת ימים חלק ב</vt:lpstr>
      <vt:lpstr>מהי דרגת החום הגורמת לבישול?</vt:lpstr>
      <vt:lpstr>מהי דרגת החום הגורמת לבישול?</vt:lpstr>
      <vt:lpstr>בחר את התשובה הנכונה.</vt:lpstr>
      <vt:lpstr>בחר את התשובה הנכונה.</vt:lpstr>
      <vt:lpstr>לפנינו אפשרויות שונות להכנת תה, ושלוש מהן מותרות בשבת לכל הדעות. מהי האפשרות שבה נחלקו הפוסקים?</vt:lpstr>
      <vt:lpstr>לפנינו אפשרויות שונות להכנת תה, ושלוש מהן מותרות בשבת לכל הדעות. מהי האפשרות שבה נחלקו הפוסקים?</vt:lpstr>
      <vt:lpstr>מה דינו המיוחד של "גוש" לדעת פוסקים רבים המחמירים בכך?</vt:lpstr>
      <vt:lpstr>מה דינו המיוחד של "גוש" לדעת פוסקים רבים המחמירים בכך?</vt:lpstr>
      <vt:lpstr>מהו המשפט הנכון? </vt:lpstr>
      <vt:lpstr>מהו המשפט הנכון? </vt:lpstr>
      <vt:lpstr>האם מותר בשבת להעמיד על גבי האש מאכל המבושל כל צורכו?</vt:lpstr>
      <vt:lpstr>האם מותר בשבת להעמיד על גבי האש מאכל המבושל כל צורכו?</vt:lpstr>
      <vt:lpstr>מה דינו של תבשיל נוזלי שהתבשל כל צורכו והתקרר?</vt:lpstr>
      <vt:lpstr>מה דינו של תבשיל נוזלי שהתבשל כל צורכו והתקרר?</vt:lpstr>
      <vt:lpstr>מה דינו של תבשיל נוזלי שהצטנן כך שיש בו חום מועט, פחות משיעור של יד סולדת בו?</vt:lpstr>
      <vt:lpstr>מה דינו של תבשיל נוזלי שהצטנן כך שיש בו חום מועט, פחות משיעור של יד סולדת בו?</vt:lpstr>
      <vt:lpstr>מהו המשפט שאינו נכון?</vt:lpstr>
      <vt:lpstr>מהו המשפט שאינו נכון?</vt:lpstr>
      <vt:lpstr>הגסה בתבשיל חם שאינו מבושל כל צורכו -</vt:lpstr>
      <vt:lpstr>הגסה בתבשיל חם שאינו מבושל כל צורכו -</vt:lpstr>
      <vt:lpstr>מה הדין של  הגסה בתבשיל המבושל כל צורכו הנמצא על גבי האש?</vt:lpstr>
      <vt:lpstr>מה הדין של  הגסה בתבשיל המבושל כל צורכו הנמצא על גבי האש?</vt:lpstr>
      <vt:lpstr>אדם הניח על האש לפני שבת קדרה שאינה מבושלת, על מנת שתתבשל במשך הזמן ותהיה ראויה לאכילה. על איזה איסור עבר?</vt:lpstr>
      <vt:lpstr>אדם הניח על האש לפני שבת קדרה שאינה מבושלת, על מנת שתתבשל במשך הזמן ותהיה ראויה לאכילה. על איזה איסור עבר?</vt:lpstr>
      <vt:lpstr>באילו מקרים התירו להשהות תבשיל על האש מערב שבת?</vt:lpstr>
      <vt:lpstr>באילו מקרים התירו להשהות תבשיל על האש מערב שבת?</vt:lpstr>
      <vt:lpstr>מהו המשפט הנכון?</vt:lpstr>
      <vt:lpstr>מהו המשפט הנכון?</vt:lpstr>
      <vt:lpstr>המסיר בשבת קדרה מן הפלטה ורוצה להחזירה, יכול לעשות כן אם נתקיימו מספר תנאים, ששלושה מהם לפנינו. איזה משלושתם נצרך לכל הדעות ובלעדיו יש איסור גמור להחזירו?</vt:lpstr>
      <vt:lpstr>המסיר בשבת קדרה מן הפלטה ורוצה להחזירה, יכול לעשות כן אם נתקיימו מספר תנאים, ששלושה מהם לפנינו. איזה משלושתם נצרך לכל הדעות ובלעדיו יש איסור גמור להחזירו?</vt:lpstr>
      <vt:lpstr>מהו המשפט שאינו נכון?</vt:lpstr>
      <vt:lpstr>מהו המשפט שאינו נכון?</vt:lpstr>
      <vt:lpstr>מהו המשפט הנכון?</vt:lpstr>
      <vt:lpstr>מהו המשפט הנכון?</vt:lpstr>
      <vt:lpstr>סיר שהוטמן בערב שבת בדבר שאינו מוסיף הבל, והתבשיל שבו מבושל כל צורכו - האם מותר לכסותו בשבת?</vt:lpstr>
      <vt:lpstr>סיר שהוטמן בערב שבת בדבר שאינו מוסיף הבל, והתבשיל שבו מבושל כל צורכו - האם מותר לכסותו בשבת?</vt:lpstr>
      <vt:lpstr>מהו המשפט הנכון?</vt:lpstr>
      <vt:lpstr>מהו המשפט הנכון?</vt:lpstr>
      <vt:lpstr>כאשר המים התחממו בדוד החשמלי, מדוע אסור יהיה בשבת לפתוח את ברז המים החמים?</vt:lpstr>
      <vt:lpstr>כאשר המים התחממו בדוד החשמלי, מדוע אסור יהיה בשבת לפתוח את ברז המים החמים?</vt:lpstr>
    </vt:vector>
  </TitlesOfParts>
  <Company>חמדת ימים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מלאכת מבשל</dc:title>
  <dc:creator>אמנון פרנקל</dc:creator>
  <cp:keywords>חמדת ימים</cp:keywords>
  <cp:lastModifiedBy>א.פ.</cp:lastModifiedBy>
  <cp:revision>149</cp:revision>
  <dcterms:created xsi:type="dcterms:W3CDTF">2014-01-17T08:42:19Z</dcterms:created>
  <dcterms:modified xsi:type="dcterms:W3CDTF">2014-04-22T08:24:24Z</dcterms:modified>
  <cp:category>הלכות שבת</cp:category>
  <cp:contentStatus/>
</cp:coreProperties>
</file>