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  <p:sldMasterId id="2147483672" r:id="rId3"/>
  </p:sldMasterIdLst>
  <p:notesMasterIdLst>
    <p:notesMasterId r:id="rId3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CC00CC"/>
    <a:srgbClr val="FF33CC"/>
    <a:srgbClr val="FF0066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2" d="100"/>
          <a:sy n="72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09ED899-BF9E-4EC8-881A-14DE7F7EDA0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1C56BAE-3813-4808-ABFE-428F273D37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5029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889758"/>
      </p:ext>
    </p:extLst>
  </p:cSld>
  <p:clrMapOvr>
    <a:masterClrMapping/>
  </p:clrMapOvr>
  <p:transition spd="slow" advClick="0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869314"/>
      </p:ext>
    </p:extLst>
  </p:cSld>
  <p:clrMapOvr>
    <a:masterClrMapping/>
  </p:clrMapOvr>
  <p:transition spd="slow" advClick="0"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557809"/>
      </p:ext>
    </p:extLst>
  </p:cSld>
  <p:clrMapOvr>
    <a:masterClrMapping/>
  </p:clrMapOvr>
  <p:transition spd="slow" advClick="0">
    <p:wipe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308422"/>
      </p:ext>
    </p:extLst>
  </p:cSld>
  <p:clrMapOvr>
    <a:masterClrMapping/>
  </p:clrMapOvr>
  <p:transition spd="slow" advClick="0">
    <p:wipe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639389"/>
      </p:ext>
    </p:extLst>
  </p:cSld>
  <p:clrMapOvr>
    <a:masterClrMapping/>
  </p:clrMapOvr>
  <p:transition spd="slow" advClick="0"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026261"/>
      </p:ext>
    </p:extLst>
  </p:cSld>
  <p:clrMapOvr>
    <a:masterClrMapping/>
  </p:clrMapOvr>
  <p:transition spd="slow" advClick="0">
    <p:wipe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829770"/>
      </p:ext>
    </p:extLst>
  </p:cSld>
  <p:clrMapOvr>
    <a:masterClrMapping/>
  </p:clrMapOvr>
  <p:transition spd="slow" advClick="0">
    <p:wipe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052020"/>
      </p:ext>
    </p:extLst>
  </p:cSld>
  <p:clrMapOvr>
    <a:masterClrMapping/>
  </p:clrMapOvr>
  <p:transition spd="slow" advClick="0">
    <p:wipe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228137"/>
      </p:ext>
    </p:extLst>
  </p:cSld>
  <p:clrMapOvr>
    <a:masterClrMapping/>
  </p:clrMapOvr>
  <p:transition spd="slow" advClick="0">
    <p:wipe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950326"/>
      </p:ext>
    </p:extLst>
  </p:cSld>
  <p:clrMapOvr>
    <a:masterClrMapping/>
  </p:clrMapOvr>
  <p:transition spd="slow" advClick="0">
    <p:wipe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941214"/>
      </p:ext>
    </p:extLst>
  </p:cSld>
  <p:clrMapOvr>
    <a:masterClrMapping/>
  </p:clrMapOvr>
  <p:transition spd="slow" advClick="0">
    <p:wipe dir="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735654"/>
      </p:ext>
    </p:extLst>
  </p:cSld>
  <p:clrMapOvr>
    <a:masterClrMapping/>
  </p:clrMapOvr>
  <p:transition spd="slow" advClick="0">
    <p:wipe dir="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001495"/>
      </p:ext>
    </p:extLst>
  </p:cSld>
  <p:clrMapOvr>
    <a:masterClrMapping/>
  </p:clrMapOvr>
  <p:transition spd="slow" advClick="0">
    <p:wipe dir="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460717"/>
      </p:ext>
    </p:extLst>
  </p:cSld>
  <p:clrMapOvr>
    <a:masterClrMapping/>
  </p:clrMapOvr>
  <p:transition spd="slow" advClick="0">
    <p:wipe dir="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278134"/>
      </p:ext>
    </p:extLst>
  </p:cSld>
  <p:clrMapOvr>
    <a:masterClrMapping/>
  </p:clrMapOvr>
  <p:transition spd="slow" advClick="0">
    <p:wipe dir="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858590"/>
      </p:ext>
    </p:extLst>
  </p:cSld>
  <p:clrMapOvr>
    <a:masterClrMapping/>
  </p:clrMapOvr>
  <p:transition spd="slow" advClick="0">
    <p:wipe dir="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981007"/>
      </p:ext>
    </p:extLst>
  </p:cSld>
  <p:clrMapOvr>
    <a:masterClrMapping/>
  </p:clrMapOvr>
  <p:transition spd="slow" advClick="0">
    <p:wipe dir="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006489"/>
      </p:ext>
    </p:extLst>
  </p:cSld>
  <p:clrMapOvr>
    <a:masterClrMapping/>
  </p:clrMapOvr>
  <p:transition spd="slow" advClick="0">
    <p:wipe dir="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868549"/>
      </p:ext>
    </p:extLst>
  </p:cSld>
  <p:clrMapOvr>
    <a:masterClrMapping/>
  </p:clrMapOvr>
  <p:transition spd="slow" advClick="0">
    <p:wipe dir="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907809"/>
      </p:ext>
    </p:extLst>
  </p:cSld>
  <p:clrMapOvr>
    <a:masterClrMapping/>
  </p:clrMapOvr>
  <p:transition spd="slow" advClick="0">
    <p:wipe dir="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7597"/>
      </p:ext>
    </p:extLst>
  </p:cSld>
  <p:clrMapOvr>
    <a:masterClrMapping/>
  </p:clrMapOvr>
  <p:transition spd="slow" advClick="0">
    <p:wipe dir="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041713"/>
      </p:ext>
    </p:extLst>
  </p:cSld>
  <p:clrMapOvr>
    <a:masterClrMapping/>
  </p:clrMapOvr>
  <p:transition spd="slow" advClick="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י"ח/אייר/תשע"ד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449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>
    <p:wipe dir="d"/>
  </p:transition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י"ח/אייר/תשע"ד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897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>
    <p:wipe dir="d"/>
  </p:transition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://www.hemdatyamim.022.co.il/BRPortal/br/P102.jsp?arc=805750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.png"/><Relationship Id="rId5" Type="http://schemas.openxmlformats.org/officeDocument/2006/relationships/hyperlink" Target="http://www.hemdatyamim.022.co.il/BRPortal/br/P102.jsp?arc=809944" TargetMode="External"/><Relationship Id="rId4" Type="http://schemas.openxmlformats.org/officeDocument/2006/relationships/hyperlink" Target="http://www.hemdatyamim.022.co.i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7799" y="620688"/>
            <a:ext cx="8071049" cy="23314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>
              <a:lnSpc>
                <a:spcPts val="7700"/>
              </a:lnSpc>
            </a:pPr>
            <a:r>
              <a:rPr lang="he-IL" sz="7200" b="1" spc="20" dirty="0">
                <a:ln w="19050" cap="rnd" cmpd="thickThin">
                  <a:solidFill>
                    <a:srgbClr val="9BD5E9">
                      <a:alpha val="49000"/>
                    </a:srgbClr>
                  </a:solidFill>
                </a:ln>
                <a:solidFill>
                  <a:srgbClr val="2DA5A5"/>
                </a:solidFill>
                <a:latin typeface="David" pitchFamily="34" charset="-79"/>
                <a:ea typeface="+mj-ea"/>
                <a:cs typeface="David" pitchFamily="34" charset="-79"/>
              </a:rPr>
              <a:t>הטיפול </a:t>
            </a:r>
            <a:r>
              <a:rPr lang="he-IL" sz="7200" b="1" spc="20" dirty="0" smtClean="0">
                <a:ln w="19050" cap="rnd" cmpd="thickThin">
                  <a:solidFill>
                    <a:srgbClr val="9BD5E9">
                      <a:alpha val="49000"/>
                    </a:srgbClr>
                  </a:solidFill>
                </a:ln>
                <a:solidFill>
                  <a:srgbClr val="2DA5A5"/>
                </a:solidFill>
                <a:latin typeface="David" pitchFamily="34" charset="-79"/>
                <a:ea typeface="+mj-ea"/>
                <a:cs typeface="David" pitchFamily="34" charset="-79"/>
              </a:rPr>
              <a:t>בגוף</a:t>
            </a:r>
            <a:endParaRPr lang="he-IL" sz="3200" b="1" spc="20" dirty="0" smtClean="0">
              <a:ln w="3175" cap="rnd" cmpd="thickThin">
                <a:solidFill>
                  <a:srgbClr val="9BD5E9">
                    <a:alpha val="53000"/>
                  </a:srgbClr>
                </a:solidFill>
              </a:ln>
              <a:solidFill>
                <a:srgbClr val="2DA5A5"/>
              </a:solidFill>
              <a:latin typeface="David" pitchFamily="34" charset="-79"/>
              <a:ea typeface="+mj-ea"/>
              <a:cs typeface="David" pitchFamily="34" charset="-79"/>
            </a:endParaRPr>
          </a:p>
          <a:p>
            <a:pPr algn="ctr">
              <a:lnSpc>
                <a:spcPts val="3200"/>
              </a:lnSpc>
            </a:pPr>
            <a:r>
              <a:rPr lang="he-IL" sz="3200" b="1" spc="20" dirty="0" smtClean="0">
                <a:ln w="3175" cap="rnd" cmpd="thickThin">
                  <a:solidFill>
                    <a:srgbClr val="9BD5E9">
                      <a:alpha val="53000"/>
                    </a:srgbClr>
                  </a:solidFill>
                </a:ln>
                <a:solidFill>
                  <a:srgbClr val="2DA5A5"/>
                </a:solidFill>
                <a:latin typeface="David" pitchFamily="34" charset="-79"/>
                <a:ea typeface="+mj-ea"/>
                <a:cs typeface="David" pitchFamily="34" charset="-79"/>
              </a:rPr>
              <a:t>גוזז, חובל, צובע, </a:t>
            </a:r>
          </a:p>
          <a:p>
            <a:pPr algn="ctr">
              <a:lnSpc>
                <a:spcPts val="3200"/>
              </a:lnSpc>
            </a:pPr>
            <a:r>
              <a:rPr lang="he-IL" sz="3200" b="1" spc="20" dirty="0" smtClean="0">
                <a:ln w="3175" cap="rnd" cmpd="thickThin">
                  <a:solidFill>
                    <a:srgbClr val="9BD5E9">
                      <a:alpha val="53000"/>
                    </a:srgbClr>
                  </a:solidFill>
                </a:ln>
                <a:solidFill>
                  <a:srgbClr val="2DA5A5"/>
                </a:solidFill>
                <a:latin typeface="David" pitchFamily="34" charset="-79"/>
                <a:ea typeface="+mj-ea"/>
                <a:cs typeface="David" pitchFamily="34" charset="-79"/>
              </a:rPr>
              <a:t>ממחק, רחיצה ועוד.</a:t>
            </a:r>
          </a:p>
          <a:p>
            <a:pPr marL="457200" indent="-457200" algn="ctr">
              <a:lnSpc>
                <a:spcPts val="3200"/>
              </a:lnSpc>
              <a:buFontTx/>
              <a:buChar char="-"/>
            </a:pPr>
            <a:endParaRPr lang="he-IL" sz="3200" b="1" spc="20" dirty="0">
              <a:ln w="3175" cap="rnd" cmpd="thickThin">
                <a:solidFill>
                  <a:srgbClr val="9BD5E9">
                    <a:alpha val="53000"/>
                  </a:srgbClr>
                </a:solidFill>
              </a:ln>
              <a:solidFill>
                <a:srgbClr val="2DA5A5"/>
              </a:solidFill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27" name="כותרת 1"/>
          <p:cNvSpPr txBox="1">
            <a:spLocks/>
          </p:cNvSpPr>
          <p:nvPr/>
        </p:nvSpPr>
        <p:spPr>
          <a:xfrm>
            <a:off x="1153852" y="2628893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ts val="2700"/>
              </a:lnSpc>
              <a:defRPr/>
            </a:pPr>
            <a:r>
              <a:rPr lang="he-IL" sz="28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21798F">
                      <a:lumMod val="75000"/>
                    </a:srgb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מצגת שאלות מסכמות </a:t>
            </a:r>
            <a:br>
              <a:rPr lang="he-IL" sz="28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21798F">
                      <a:lumMod val="75000"/>
                    </a:srgb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28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21798F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על פי הספר חמדת ימים חלק ב</a:t>
            </a:r>
            <a:endParaRPr lang="he-IL" sz="28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rgbClr val="21798F">
                    <a:lumMod val="75000"/>
                  </a:srgb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pic>
        <p:nvPicPr>
          <p:cNvPr id="28" name="Picture 2" descr="D:\DOC\!\!\אתר חמדת ימים\כריכה חמדת ימים חלק ב'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92" y="3420980"/>
            <a:ext cx="2058892" cy="291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קבוצה 28"/>
          <p:cNvGrpSpPr/>
          <p:nvPr/>
        </p:nvGrpSpPr>
        <p:grpSpPr>
          <a:xfrm>
            <a:off x="3059832" y="4880078"/>
            <a:ext cx="3046984" cy="1789282"/>
            <a:chOff x="4788024" y="2977708"/>
            <a:chExt cx="2481263" cy="1225550"/>
          </a:xfrm>
        </p:grpSpPr>
        <p:pic>
          <p:nvPicPr>
            <p:cNvPr id="30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1" name="TextBox 30">
              <a:hlinkClick r:id="" action="ppaction://hlinkshowjump?jump=nextslide"/>
            </p:cNvPr>
            <p:cNvSpPr txBox="1"/>
            <p:nvPr/>
          </p:nvSpPr>
          <p:spPr>
            <a:xfrm>
              <a:off x="5200563" y="3373151"/>
              <a:ext cx="1656184" cy="48485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4000" b="1" spc="20" dirty="0">
                  <a:ln w="1270">
                    <a:solidFill>
                      <a:srgbClr val="024E4C"/>
                    </a:solidFill>
                  </a:ln>
                  <a:solidFill>
                    <a:srgbClr val="238381"/>
                  </a:solidFill>
                  <a:effectLst>
                    <a:glow rad="101600">
                      <a:srgbClr val="9C5252">
                        <a:satMod val="175000"/>
                        <a:alpha val="40000"/>
                      </a:srgb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1270">
                  <a:solidFill>
                    <a:srgbClr val="024E4C"/>
                  </a:solidFill>
                </a:ln>
                <a:solidFill>
                  <a:srgbClr val="238381"/>
                </a:solidFill>
                <a:effectLst>
                  <a:glow rad="101600">
                    <a:srgbClr val="9C5252">
                      <a:satMod val="175000"/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40394" y="6373307"/>
            <a:ext cx="2587390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 smtClean="0">
                <a:solidFill>
                  <a:prstClr val="black"/>
                </a:solidFill>
                <a:hlinkClick r:id="rId5"/>
              </a:rPr>
              <a:t>מצגות וחומרי עזר נוספים באתר חמדת ימים</a:t>
            </a:r>
            <a:endParaRPr lang="he-IL" sz="105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56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95536" y="2180255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להסתרק רק במברשת רכה,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שיש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סיכוי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סביר שלא יתלשו על ידה שערות.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1. גוזז - סירוק שערות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447561" y="3212976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מותר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להסתרק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בשבת כרגיל, משום 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   שאינו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מעוניין בתלישת השערות.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03667" y="4293096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אסור להסתרק בשבת.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104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להסתרק בשבת?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53680" y="486044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מלבן מעוגל 10"/>
          <p:cNvSpPr/>
          <p:nvPr/>
        </p:nvSpPr>
        <p:spPr>
          <a:xfrm>
            <a:off x="-2585413" y="3105717"/>
            <a:ext cx="3052957" cy="646566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1" anchor="ctr"/>
          <a:lstStyle/>
          <a:p>
            <a:r>
              <a:rPr lang="he-IL" sz="1100" dirty="0" smtClean="0">
                <a:solidFill>
                  <a:srgbClr val="FFFFFF"/>
                </a:solidFill>
              </a:rPr>
              <a:t>הוראות</a:t>
            </a:r>
            <a:endParaRPr lang="he-IL" dirty="0" smtClean="0">
              <a:solidFill>
                <a:srgbClr val="FFFFFF"/>
              </a:solidFill>
            </a:endParaRPr>
          </a:p>
          <a:p>
            <a:pPr algn="ctr"/>
            <a:endParaRPr lang="he-IL" dirty="0">
              <a:solidFill>
                <a:srgbClr val="B87E98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3382951"/>
            <a:ext cx="4601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spc="-210" dirty="0" smtClean="0">
                <a:solidFill>
                  <a:srgbClr val="000000"/>
                </a:solidFill>
              </a:rPr>
              <a:t>&lt;&lt;</a:t>
            </a:r>
            <a:endParaRPr lang="he-IL" b="1" spc="-210" dirty="0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252536" y="-404961"/>
            <a:ext cx="9649072" cy="7571303"/>
          </a:xfrm>
          <a:prstGeom prst="rect">
            <a:avLst/>
          </a:prstGeom>
          <a:solidFill>
            <a:srgbClr val="000000">
              <a:alpha val="50000"/>
            </a:srgbClr>
          </a:solidFill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prstClr val="black">
                    <a:alpha val="0"/>
                  </a:prstClr>
                </a:solidFill>
              </a:rPr>
              <a:t>שחור</a:t>
            </a: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 smtClean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  <a:p>
            <a:endParaRPr lang="he-IL" dirty="0">
              <a:solidFill>
                <a:prstClr val="black">
                  <a:alpha val="0"/>
                </a:prstClr>
              </a:solidFill>
            </a:endParaRPr>
          </a:p>
        </p:txBody>
      </p:sp>
      <p:sp>
        <p:nvSpPr>
          <p:cNvPr id="21" name="מלבן מעוגל 20"/>
          <p:cNvSpPr/>
          <p:nvPr/>
        </p:nvSpPr>
        <p:spPr>
          <a:xfrm>
            <a:off x="726955" y="2564904"/>
            <a:ext cx="2476893" cy="1631575"/>
          </a:xfrm>
          <a:prstGeom prst="roundRect">
            <a:avLst/>
          </a:prstGeom>
          <a:solidFill>
            <a:srgbClr val="2DA5A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 anchorCtr="0"/>
          <a:lstStyle/>
          <a:p>
            <a:pPr algn="ctr"/>
            <a:r>
              <a:rPr lang="he-IL" sz="2000" b="1" dirty="0" smtClean="0">
                <a:solidFill>
                  <a:srgbClr val="7E465F"/>
                </a:solidFill>
                <a:cs typeface="David" pitchFamily="2" charset="-79"/>
              </a:rPr>
              <a:t>לחץ בעזרת העכבר</a:t>
            </a:r>
          </a:p>
          <a:p>
            <a:pPr algn="ctr"/>
            <a:r>
              <a:rPr lang="he-IL" sz="2000" b="1" dirty="0" smtClean="0">
                <a:solidFill>
                  <a:srgbClr val="7E465F"/>
                </a:solidFill>
                <a:cs typeface="David" pitchFamily="2" charset="-79"/>
              </a:rPr>
              <a:t>על התשובה הנכונה</a:t>
            </a:r>
          </a:p>
          <a:p>
            <a:pPr algn="ctr"/>
            <a:endParaRPr lang="he-IL" sz="500" b="1" dirty="0" smtClean="0">
              <a:solidFill>
                <a:srgbClr val="7E465F"/>
              </a:solidFill>
              <a:cs typeface="David" pitchFamily="2" charset="-79"/>
            </a:endParaRPr>
          </a:p>
          <a:p>
            <a:pPr algn="ctr">
              <a:lnSpc>
                <a:spcPts val="1300"/>
              </a:lnSpc>
            </a:pPr>
            <a:r>
              <a:rPr lang="he-IL" sz="1400" b="1" dirty="0" smtClean="0">
                <a:solidFill>
                  <a:srgbClr val="7E465F"/>
                </a:solidFill>
                <a:cs typeface="David" pitchFamily="2" charset="-79"/>
              </a:rPr>
              <a:t>(להצגת סמן לייזר - לחץ והחזק</a:t>
            </a:r>
          </a:p>
          <a:p>
            <a:pPr algn="ctr">
              <a:lnSpc>
                <a:spcPts val="1300"/>
              </a:lnSpc>
            </a:pPr>
            <a:r>
              <a:rPr lang="en-US" sz="1400" b="1" dirty="0" smtClean="0">
                <a:solidFill>
                  <a:srgbClr val="7E465F"/>
                </a:solidFill>
                <a:cs typeface="David" pitchFamily="2" charset="-79"/>
              </a:rPr>
              <a:t>Ctrl</a:t>
            </a:r>
            <a:r>
              <a:rPr lang="he-IL" sz="1400" b="1" dirty="0" smtClean="0">
                <a:solidFill>
                  <a:srgbClr val="7E465F"/>
                </a:solidFill>
                <a:cs typeface="David" pitchFamily="2" charset="-79"/>
              </a:rPr>
              <a:t> + לחצן העכבר)</a:t>
            </a:r>
          </a:p>
          <a:p>
            <a:pPr algn="ctr">
              <a:lnSpc>
                <a:spcPts val="1300"/>
              </a:lnSpc>
            </a:pPr>
            <a:endParaRPr lang="he-IL" sz="1400" b="1" dirty="0">
              <a:solidFill>
                <a:srgbClr val="7E465F"/>
              </a:solidFill>
              <a:cs typeface="David" pitchFamily="2" charset="-79"/>
            </a:endParaRPr>
          </a:p>
          <a:p>
            <a:pPr algn="ctr">
              <a:lnSpc>
                <a:spcPts val="1300"/>
              </a:lnSpc>
            </a:pPr>
            <a:endParaRPr lang="he-IL" sz="1400" b="1" dirty="0">
              <a:solidFill>
                <a:srgbClr val="B87E98"/>
              </a:solidFill>
              <a:cs typeface="David" pitchFamily="2" charset="-79"/>
            </a:endParaRPr>
          </a:p>
        </p:txBody>
      </p:sp>
      <p:sp>
        <p:nvSpPr>
          <p:cNvPr id="22" name="מלבן מעוגל 21"/>
          <p:cNvSpPr/>
          <p:nvPr/>
        </p:nvSpPr>
        <p:spPr>
          <a:xfrm>
            <a:off x="1494273" y="3764431"/>
            <a:ext cx="792087" cy="300337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FFFFFF"/>
                </a:solidFill>
              </a:rPr>
              <a:t>אישור</a:t>
            </a:r>
            <a:endParaRPr lang="he-IL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30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2" presetClass="emph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Rot by="120000">
                                      <p:cBhvr>
                                        <p:cTn id="20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00"/>
                            </p:stCondLst>
                            <p:childTnLst>
                              <p:par>
                                <p:cTn id="26" presetID="32" presetClass="emph" presetSubtype="0" fill="hold" grpId="4" nodeType="afterEffect">
                                  <p:stCondLst>
                                    <p:cond delay="3600"/>
                                  </p:stCondLst>
                                  <p:childTnLst>
                                    <p:animRot by="120000">
                                      <p:cBhvr>
                                        <p:cTn id="27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0" grpId="0"/>
      <p:bldP spid="20" grpId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5" grpId="0"/>
      <p:bldP spid="15" grpId="1"/>
      <p:bldP spid="15" grpId="2"/>
      <p:bldP spid="15" grpId="3"/>
      <p:bldP spid="15" grpId="4"/>
      <p:bldP spid="16" grpId="0" animBg="1"/>
      <p:bldP spid="16" grpId="1" animBg="1"/>
      <p:bldP spid="16" grpId="2" animBg="1"/>
      <p:bldP spid="16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180255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להסתרק רק במברשת רכה, שיש סיכוי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סביר שלא יתלשו על ידה שערות.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1. גוזז - סירוק שערות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051720" y="3212976"/>
            <a:ext cx="625189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מותר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להסתרק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בשבת כרגיל, משום 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   שאינו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מעוניין בתלישת השערות.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325215" y="4293096"/>
            <a:ext cx="497839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אסור להסתרק בשבת.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104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להסתרק בשבת?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07704" y="4788441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1736279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180255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הגוזז ציפורניים בכלי - עובר באיסור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תורה.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הכוסס אותן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בשיניו - עובר באיסור דרבנן.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2. גזיזת ציפורניים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460365" y="3212975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ציפורן שנחתכה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רובה,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וגורמת צער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מותר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לתלוש אותה ביד או בשיניים.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6471" y="422108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מותר לתלוש ציפורן בשינוי - ביד או בשיניים.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105 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שאינו נכון?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39498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0" grpId="0"/>
      <p:bldP spid="2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180255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הגוזז ציפורניים בכלי - עובר באיסור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תורה.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הכוסס אותן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בשיניו - עובר באיסור דרבנן.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2. גזיזת ציפורניים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460365" y="3212975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ציפורן שנחתכה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רובה,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וגורמת צער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מותר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לתלוש אותה ביד או בשיניים.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6471" y="422108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מותר לתלוש ציפורן בשינוי - ביד או בשיניים.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105 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שאינו נכון?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07704" y="4725144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9158763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754290" y="2180255"/>
            <a:ext cx="656212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להוציא קוץ בשבת בתנאי שברור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שלא יוציא דם.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3. הוצאת קוץ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460365" y="3212975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מותר להוציא קוץ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בשבת אם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יש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סיכוי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סביר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שלא יוציא דם.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6471" y="4221088"/>
            <a:ext cx="7699945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במקום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צער מותר להוציא קוץ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בשבת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כשברור שיוציא דם.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139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</a:t>
            </a:r>
            <a:r>
              <a:rPr lang="he-IL" sz="3200" b="1" spc="3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שאינו </a:t>
            </a:r>
            <a:r>
              <a:rPr lang="he-IL" sz="3200" b="1" spc="3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נכון?</a:t>
            </a:r>
            <a:endParaRPr lang="he-IL" sz="3200" b="1" spc="30" dirty="0">
              <a:ln w="9525" cap="flat">
                <a:noFill/>
              </a:ln>
              <a:solidFill>
                <a:srgbClr val="BA7293"/>
              </a:solidFill>
              <a:effectLst>
                <a:glow rad="393700">
                  <a:prstClr val="black">
                    <a:alpha val="2000"/>
                  </a:prst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 smtClean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</a:t>
            </a:r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35802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53D3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0" grpId="0"/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180255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להוציא קוץ בשבת בתנאי שברור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שלא יוציא דם.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3. הוצאת קוץ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460365" y="3212975"/>
            <a:ext cx="685605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מותר להוציא קוץ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בשבת אם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יש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סיכוי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סביר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שלא יוציא דם.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6471" y="4221088"/>
            <a:ext cx="7699945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במקום צער מותר להוציא קוץ בשבת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גם כשברור שיוציא דם.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139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שאינו נכון?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07704" y="4932457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80834214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123728" y="2180255"/>
            <a:ext cx="619268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לצחצח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שיניים,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בלא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משחה,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ובלבד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שברור שלא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יצא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דם.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4. צחצוח שיניים בלא משחה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979710" y="3212974"/>
            <a:ext cx="633670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מותר לצחצח שיניים, בלא משחה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, 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   אם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יש סיכוי סביר שלא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יצא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דם.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6471" y="4221088"/>
            <a:ext cx="769994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מותר לצחצח שיניים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כשברור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שיצא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דם.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139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נכון</a:t>
            </a:r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44752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0" grpId="0"/>
      <p:bldP spid="2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180255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לצחצח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שיניים,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בלא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משחה,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ובלבד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שברור שלא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יצא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דם.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4. צחצוח שיניים בלא משחה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27585" y="3212975"/>
            <a:ext cx="748883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מותר לצחצח שיניים, בלא משחה, 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    אם יש סיכוי סביר שלא יצא דם.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6471" y="4221088"/>
            <a:ext cx="769994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מותר לצחצח שיניים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כשברור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שיצא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דם.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139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נכון</a:t>
            </a:r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07704" y="4725144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1962933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220072" y="2348880"/>
            <a:ext cx="2665681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בונה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5. עשיית  צמה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365474" y="2996952"/>
            <a:ext cx="252028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אורג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168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הטעם לאיסור עשיית צמה 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בשערות?</a:t>
            </a:r>
            <a:endParaRPr lang="he-IL" sz="3200" b="1" spc="30" dirty="0">
              <a:ln w="9525" cap="flat">
                <a:noFill/>
              </a:ln>
              <a:solidFill>
                <a:srgbClr val="BA7293"/>
              </a:solidFill>
              <a:effectLst>
                <a:glow rad="393700">
                  <a:prstClr val="black">
                    <a:alpha val="2000"/>
                  </a:prst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53680" y="450912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5294426" y="3667666"/>
            <a:ext cx="259132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קושר</a:t>
            </a:r>
          </a:p>
        </p:txBody>
      </p:sp>
    </p:spTree>
    <p:extLst>
      <p:ext uri="{BB962C8B-B14F-4D97-AF65-F5344CB8AC3E}">
        <p14:creationId xmlns:p14="http://schemas.microsoft.com/office/powerpoint/2010/main" val="223786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  <p:bldP spid="20" grpId="0"/>
      <p:bldP spid="20" grpId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220072" y="2348880"/>
            <a:ext cx="266568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בונה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5. עשיית  צמה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365474" y="2996952"/>
            <a:ext cx="252028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אורג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168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הטעם לאיסור עשיית צמה 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בשערות?</a:t>
            </a:r>
            <a:endParaRPr lang="he-IL" sz="3200" b="1" spc="30" dirty="0">
              <a:ln w="9525" cap="flat">
                <a:noFill/>
              </a:ln>
              <a:solidFill>
                <a:srgbClr val="BA7293"/>
              </a:solidFill>
              <a:effectLst>
                <a:glow rad="393700">
                  <a:prstClr val="black">
                    <a:alpha val="2000"/>
                  </a:prst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5294426" y="3667666"/>
            <a:ext cx="259132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קושר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07704" y="4509120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889568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204936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לתת בושם בשבת על הגוף או על הבגד.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6. הולדת ריח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27585" y="2924944"/>
            <a:ext cx="748883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אסור לתת בושם בשבת על הגוף או על הבגד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משום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הולדת ריח.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6471" y="4005064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אסור לתת בשבת בושם על הבגד, ומותר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לתת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בושם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על הגוף.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192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נכון</a:t>
            </a:r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53680" y="486044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39315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204936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לתת בושם בשבת על הגוף או על הבגד.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6. הולדת ריח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27585" y="2924944"/>
            <a:ext cx="748883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אסור לתת בושם בשבת על הגוף או על הבגד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משום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הולדת ריח.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6471" y="4005064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אסור לתת בשבת בושם על הבגד, ומותר לתת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בושם על הגוף.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192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נכון</a:t>
            </a:r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07704" y="4788441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6968882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904503" y="1988840"/>
            <a:ext cx="769994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האוכל פירות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וכדומה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צריך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להיזהר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שלא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יצבע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  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את ידיו.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7. צביעה בגוף האדם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51520" y="3044279"/>
            <a:ext cx="8352928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אין איסור צביעה בגוף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האדם, ולכן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מותר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לאשה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להתאפר בשבת, וכל שכן שמותר להתלכלך בפירות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שמשאירים צבע.</a:t>
            </a:r>
            <a:endParaRPr lang="he-IL" sz="3200" b="1" spc="20" dirty="0">
              <a:ln w="3175" cap="rnd" cmpd="thickThin">
                <a:noFill/>
              </a:ln>
              <a:solidFill>
                <a:srgbClr val="E8CD9C"/>
              </a:solidFill>
              <a:effectLst>
                <a:glow rad="228600">
                  <a:srgbClr val="6076B4">
                    <a:satMod val="175000"/>
                    <a:alpha val="4000"/>
                  </a:srgbClr>
                </a:glow>
              </a:effectLst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904502" y="4484511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אין צורך להיזהר שידיו לא יצבעו מן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האוכל,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אך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אסור לאישה להתאפר בשבת.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124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052736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53680" y="543651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34989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83567" y="1988840"/>
            <a:ext cx="79208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האוכל פירות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וכדומה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צריך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להיזהר שלא יצבע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  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את ידיו.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7. צביעה בגוף האדם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51520" y="3044279"/>
            <a:ext cx="8352928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אין איסור צביעה בגוף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האדם, ולכן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מותר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לאשה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להתאפר בשבת, וכל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שכן שמותר להתלכלך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בפירות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שמשאירים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צבע.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904502" y="4484511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אין צורך להיזהר שידיו לא יצבעו מן האוכל,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אך אסור לאישה להתאפר בשבת.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124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1375554" y="1052736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הנכון?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00212" y="5229200"/>
            <a:ext cx="621214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            יישר </a:t>
            </a:r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7620325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483768" y="2349024"/>
            <a:ext cx="58326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חבישה בתחבושת המיועדת לכך.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8. חבישת פצע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27585" y="3069032"/>
            <a:ext cx="7488832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חבישה בשינוי - בבגד שאינו מיועד לחבישה.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2483768" y="3861120"/>
            <a:ext cx="58326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אין כל בעיה בחבישת פצע מדמם.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125</a:t>
              </a:r>
            </a:p>
          </p:txBody>
        </p:sp>
      </p:grpSp>
      <p:sp>
        <p:nvSpPr>
          <p:cNvPr id="17" name="כותרת 1"/>
          <p:cNvSpPr txBox="1">
            <a:spLocks/>
          </p:cNvSpPr>
          <p:nvPr/>
        </p:nvSpPr>
        <p:spPr>
          <a:xfrm>
            <a:off x="-180528" y="1412777"/>
            <a:ext cx="8640960" cy="7920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מהי הדרך המומלצת לחבישת פצע 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מדמם, מבחינת </a:t>
            </a:r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מלאכת צובע?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53680" y="4653136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3663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349024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חבישה בתחבושת המיועדת לכך.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8. חבישת פצע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27585" y="3069032"/>
            <a:ext cx="7488832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חבישה בשינוי - בבגד שאינו מיועד לחבישה.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6471" y="3861120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אין כל בעיה בחבישת פצע מדמם.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125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07704" y="4581128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  <p:sp>
        <p:nvSpPr>
          <p:cNvPr id="20" name="כותרת 1"/>
          <p:cNvSpPr txBox="1">
            <a:spLocks/>
          </p:cNvSpPr>
          <p:nvPr/>
        </p:nvSpPr>
        <p:spPr>
          <a:xfrm>
            <a:off x="-180528" y="1412777"/>
            <a:ext cx="8640960" cy="7920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מהי הדרך המומלצת לחבישת פצע 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מדמם, מבחינת </a:t>
            </a:r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מלאכת צובע? </a:t>
            </a:r>
          </a:p>
        </p:txBody>
      </p:sp>
    </p:spTree>
    <p:extLst>
      <p:ext uri="{BB962C8B-B14F-4D97-AF65-F5344CB8AC3E}">
        <p14:creationId xmlns:p14="http://schemas.microsoft.com/office/powerpoint/2010/main" val="998517895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699792" y="2180255"/>
            <a:ext cx="561662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לשים על הגוף קרם נוזלי.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9. שימוש בקרם ובמשחה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835695" y="2852936"/>
            <a:ext cx="648072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מותר לשים משחה רפואית על כל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אדם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אם 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מקפיד שלא למרוח.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653001" y="3933056"/>
            <a:ext cx="666341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מותר לשים משחה רפואית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לצורך חולה,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מקפיד שלא למרוח.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147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שאינו נכון?</a:t>
            </a:r>
          </a:p>
        </p:txBody>
      </p:sp>
    </p:spTree>
    <p:extLst>
      <p:ext uri="{BB962C8B-B14F-4D97-AF65-F5344CB8AC3E}">
        <p14:creationId xmlns:p14="http://schemas.microsoft.com/office/powerpoint/2010/main" val="179879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180255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לשים על הגוף קרם נוזלי.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9. שימוש בקרם ובמשחה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27585" y="2852936"/>
            <a:ext cx="748883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מותר לשים משחה רפואית על כל אדם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אם  מקפיד שלא למרוח.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6471" y="3933056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מותר לשים משחה רפואית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לצורך חולה,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מקפיד שלא למרוח.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147</a:t>
              </a:r>
            </a:p>
          </p:txBody>
        </p:sp>
      </p:grpSp>
      <p:sp>
        <p:nvSpPr>
          <p:cNvPr id="11" name="כותרת 1"/>
          <p:cNvSpPr txBox="1">
            <a:spLocks/>
          </p:cNvSpPr>
          <p:nvPr/>
        </p:nvSpPr>
        <p:spPr>
          <a:xfrm>
            <a:off x="1375554" y="1196752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שאינו נכון?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7704" y="4788441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3763057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396423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איסור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ממרח.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10. שימוש בסבון מוצק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754289" y="3213048"/>
            <a:ext cx="6562127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איסור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מוליד.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139952" y="4005136"/>
            <a:ext cx="417646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שתי התשובות נכונות.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148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1375554" y="1484785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לדעת רוב הפוסקים אין להשתמש </a:t>
            </a:r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בשבת בסבון 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מוצק משום...</a:t>
            </a:r>
            <a:endParaRPr lang="he-IL" sz="3200" b="1" spc="30" dirty="0">
              <a:ln w="9525" cap="flat">
                <a:noFill/>
              </a:ln>
              <a:solidFill>
                <a:srgbClr val="BA7293"/>
              </a:solidFill>
              <a:effectLst>
                <a:glow rad="393700">
                  <a:prstClr val="black">
                    <a:alpha val="2000"/>
                  </a:prst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1840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10. שימוש בסבון מוצק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148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907704" y="4725144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  <p:sp>
        <p:nvSpPr>
          <p:cNvPr id="22" name="כותרת 1"/>
          <p:cNvSpPr txBox="1">
            <a:spLocks/>
          </p:cNvSpPr>
          <p:nvPr/>
        </p:nvSpPr>
        <p:spPr>
          <a:xfrm>
            <a:off x="1375554" y="1484785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לדעת רוב הפוסקים אין להשתמש בשבת בסבון 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מוצק משום...</a:t>
            </a:r>
            <a:endParaRPr lang="he-IL" sz="3200" b="1" spc="30" dirty="0">
              <a:ln w="9525" cap="flat">
                <a:noFill/>
              </a:ln>
              <a:solidFill>
                <a:srgbClr val="BA7293"/>
              </a:solidFill>
              <a:effectLst>
                <a:glow rad="393700">
                  <a:prstClr val="black">
                    <a:alpha val="2000"/>
                  </a:prst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395536" y="2396423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איסור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ממרח.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1754289" y="3213048"/>
            <a:ext cx="6562127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921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921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איסור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921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מוליד.</a:t>
            </a:r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4139952" y="4005136"/>
            <a:ext cx="417646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שתי התשובות נכונות.</a:t>
            </a:r>
          </a:p>
        </p:txBody>
      </p:sp>
    </p:spTree>
    <p:extLst>
      <p:ext uri="{BB962C8B-B14F-4D97-AF65-F5344CB8AC3E}">
        <p14:creationId xmlns:p14="http://schemas.microsoft.com/office/powerpoint/2010/main" val="3780071837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5" grpId="0"/>
      <p:bldP spid="24" grpId="0"/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053679" y="2180255"/>
            <a:ext cx="540675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לרחוץ בהם מיעוט גופו.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11. רחיצה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67543" y="2853008"/>
            <a:ext cx="7992889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אם חוממו באיסור - אסור לרחוץ בהם 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כלל,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חוממו בהיתר - מותר לרחוץ בהם מיעוט גופו.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79512" y="3861120"/>
            <a:ext cx="8280919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אף אם חוממו בהיתר - אסור לרחוץ בהם אפילו 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    איבר אחד.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231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395536" y="1196752"/>
            <a:ext cx="8280920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הדין של רחיצה במים שחוממו בשבת על ידי אדם?</a:t>
            </a:r>
          </a:p>
        </p:txBody>
      </p:sp>
    </p:spTree>
    <p:extLst>
      <p:ext uri="{BB962C8B-B14F-4D97-AF65-F5344CB8AC3E}">
        <p14:creationId xmlns:p14="http://schemas.microsoft.com/office/powerpoint/2010/main" val="231455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9551" y="2180255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מותר לרחוץ בהם מיעוט גופו.</a:t>
            </a:r>
            <a:endParaRPr lang="he-IL" sz="3200" b="1" spc="20" dirty="0">
              <a:ln w="3175" cap="rnd" cmpd="thickThin">
                <a:noFill/>
              </a:ln>
              <a:solidFill>
                <a:srgbClr val="E8CD9C"/>
              </a:solidFill>
              <a:effectLst>
                <a:glow rad="228600">
                  <a:srgbClr val="6076B4">
                    <a:satMod val="175000"/>
                    <a:alpha val="4000"/>
                  </a:srgbClr>
                </a:glow>
              </a:effectLst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11. רחיצה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67543" y="2853008"/>
            <a:ext cx="7992889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אם חוממו באיסור - אסור לרחוץ בהם 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כלל,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אם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חוממו בהיתר - מותר לרחוץ בהם מיעוט גופו.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0486" y="3861120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אף אם חוממו בהיתר - אסור לרחוץ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בהם אפילו </a:t>
            </a:r>
            <a:endParaRPr lang="he-IL" sz="3200" b="1" spc="20" dirty="0" smtClean="0">
              <a:ln w="3175" cap="rnd" cmpd="thickThin">
                <a:noFill/>
              </a:ln>
              <a:solidFill>
                <a:srgbClr val="E8CD9C"/>
              </a:solidFill>
              <a:effectLst>
                <a:glow rad="228600">
                  <a:srgbClr val="52846A">
                    <a:alpha val="85490"/>
                  </a:srgbClr>
                </a:glow>
              </a:effectLst>
              <a:latin typeface="David" pitchFamily="34" charset="-79"/>
              <a:ea typeface="+mj-ea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    איבר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אחד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.</a:t>
            </a:r>
            <a:endParaRPr lang="he-IL" sz="3200" b="1" spc="20" dirty="0">
              <a:ln w="3175" cap="rnd" cmpd="thickThin">
                <a:noFill/>
              </a:ln>
              <a:solidFill>
                <a:srgbClr val="E8CD9C"/>
              </a:solidFill>
              <a:effectLst>
                <a:glow rad="228600">
                  <a:srgbClr val="52846A">
                    <a:alpha val="85490"/>
                  </a:srgbClr>
                </a:glow>
              </a:effectLst>
              <a:latin typeface="David" pitchFamily="34" charset="-79"/>
              <a:ea typeface="+mj-ea"/>
              <a:cs typeface="David" pitchFamily="34" charset="-79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231</a:t>
              </a:r>
            </a:p>
          </p:txBody>
        </p:sp>
      </p:grpSp>
      <p:sp>
        <p:nvSpPr>
          <p:cNvPr id="11" name="כותרת 1"/>
          <p:cNvSpPr txBox="1">
            <a:spLocks/>
          </p:cNvSpPr>
          <p:nvPr/>
        </p:nvSpPr>
        <p:spPr>
          <a:xfrm>
            <a:off x="395536" y="1196752"/>
            <a:ext cx="8280920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הדין של רחיצה במים שחוממו בשבת על ידי אדם?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7704" y="4653136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63382947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832728" y="2348952"/>
            <a:ext cx="548368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לרחוץ בהם מיעוט גופו.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12. רחיצה במים שחוממו  לפני השבת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131839" y="2996952"/>
            <a:ext cx="518457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מותר לרחוץ בהם את כל גופו.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996818" y="3717032"/>
            <a:ext cx="731959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מותר לרחוץ בהם את כל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גופו, 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אך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בני אשכנז נהגו להחמיר בכך לכתחילה.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232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-36512" y="1196752"/>
            <a:ext cx="8280920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לרחוץ במים שחוממו 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לפני </a:t>
            </a:r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השבת?</a:t>
            </a:r>
          </a:p>
        </p:txBody>
      </p:sp>
    </p:spTree>
    <p:extLst>
      <p:ext uri="{BB962C8B-B14F-4D97-AF65-F5344CB8AC3E}">
        <p14:creationId xmlns:p14="http://schemas.microsoft.com/office/powerpoint/2010/main" val="198441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95536" y="2348952"/>
            <a:ext cx="792088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לרחוץ בהם מיעוט גופו.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99319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12. רחיצה במים שחוממו  לפני השבת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27585" y="2996952"/>
            <a:ext cx="7488832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מותר לרחוץ בהם את כל גופו.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6471" y="3717032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מותר לרחוץ בהם את כל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גופו,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אך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בני אשכנז נהגו להחמיר בכך לכתחילה.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232</a:t>
              </a:r>
            </a:p>
          </p:txBody>
        </p:sp>
      </p:grpSp>
      <p:sp>
        <p:nvSpPr>
          <p:cNvPr id="11" name="כותרת 1"/>
          <p:cNvSpPr txBox="1">
            <a:spLocks/>
          </p:cNvSpPr>
          <p:nvPr/>
        </p:nvSpPr>
        <p:spPr>
          <a:xfrm>
            <a:off x="-36512" y="1196752"/>
            <a:ext cx="8280920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לרחוץ במים שחוממו </a:t>
            </a:r>
            <a:r>
              <a:rPr lang="he-IL" sz="3200" b="1" spc="30" dirty="0" smtClean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לפני </a:t>
            </a:r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השבת?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7704" y="4725144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1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1270">
                    <a:solidFill>
                      <a:srgbClr val="024E4C"/>
                    </a:solidFill>
                  </a:ln>
                  <a:solidFill>
                    <a:srgbClr val="6076B4">
                      <a:lumMod val="75000"/>
                    </a:srgbClr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18098195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51519" y="2132856"/>
            <a:ext cx="8208912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לכל הדעות, אך יזהר שלא יבוא לידי סחיטה.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27311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13. רחיצה במים צוננים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971600" y="2780928"/>
            <a:ext cx="748883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בני ספרד מתירים, ובני אשכנז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נוהגים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שלא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לרחוץ את המקומות המכוסים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בשער.</a:t>
            </a:r>
            <a:endParaRPr lang="he-IL" sz="3200" b="1" spc="20" dirty="0">
              <a:ln w="3175" cap="rnd" cmpd="thickThin">
                <a:noFill/>
              </a:ln>
              <a:solidFill>
                <a:srgbClr val="E8CD9C"/>
              </a:solidFill>
              <a:effectLst>
                <a:glow rad="228600">
                  <a:srgbClr val="6076B4">
                    <a:satMod val="175000"/>
                    <a:alpha val="4000"/>
                  </a:srgbClr>
                </a:glow>
              </a:effectLst>
              <a:latin typeface="David" pitchFamily="34" charset="-79"/>
              <a:ea typeface="+mj-ea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0486" y="3861048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בני ספרד נוהגים שלא לרחוץ את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המקומות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המכוסים בשער, 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ובני אשכנז מתירים.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233</a:t>
              </a:r>
              <a:endParaRPr lang="he-IL" sz="2000" b="1" dirty="0">
                <a:solidFill>
                  <a:prstClr val="black"/>
                </a:solidFill>
                <a:latin typeface="FrankRuehl" pitchFamily="34" charset="-79"/>
                <a:ea typeface="Arial" pitchFamily="34" charset="0"/>
                <a:cs typeface="FrankRuehl" pitchFamily="34" charset="-79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B87E98">
                      <a:lumMod val="75000"/>
                    </a:srgbClr>
                  </a:solidFill>
                </a:ln>
                <a:solidFill>
                  <a:srgbClr val="8E0000"/>
                </a:solidFill>
                <a:effectLst>
                  <a:glow rad="63500">
                    <a:srgbClr val="B87E98">
                      <a:lumMod val="60000"/>
                      <a:lumOff val="40000"/>
                      <a:alpha val="27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-36512" y="1052736"/>
            <a:ext cx="8280920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לרחוץ במים צוננים?</a:t>
            </a:r>
          </a:p>
        </p:txBody>
      </p:sp>
    </p:spTree>
    <p:extLst>
      <p:ext uri="{BB962C8B-B14F-4D97-AF65-F5344CB8AC3E}">
        <p14:creationId xmlns:p14="http://schemas.microsoft.com/office/powerpoint/2010/main" val="333176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E465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51519" y="2132856"/>
            <a:ext cx="8208912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א.	מותר לכל הדעות, אך יזהר שלא יבוא לידי סחיטה.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27311"/>
            <a:ext cx="9144001" cy="769441"/>
          </a:xfrm>
          <a:prstGeom prst="rect">
            <a:avLst/>
          </a:prstGeom>
          <a:noFill/>
          <a:effectLst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 w="3175">
                  <a:solidFill>
                    <a:srgbClr val="C65A79">
                      <a:alpha val="55000"/>
                    </a:srgbClr>
                  </a:solidFill>
                </a:ln>
                <a:solidFill>
                  <a:srgbClr val="FF9900"/>
                </a:solidFill>
                <a:effectLst>
                  <a:glow rad="139700">
                    <a:srgbClr val="B87E98">
                      <a:lumMod val="20000"/>
                      <a:lumOff val="80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13. רחיצה במים צוננים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971600" y="2780928"/>
            <a:ext cx="748883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ב.	בני ספרד מתירים, ובני אשכנז נוהגים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52846A">
                      <a:alpha val="8549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שלא לרחוץ את המקומות המכוסים בשער.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0486" y="3861048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ג.	בני ספרד נוהגים שלא לרחוץ את 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המקומות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	</a:t>
            </a:r>
            <a:r>
              <a:rPr lang="he-IL" sz="3200" b="1" spc="20" dirty="0" smtClean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המכוסים בשער</a:t>
            </a:r>
            <a:r>
              <a:rPr lang="he-IL" sz="3200" b="1" spc="20" dirty="0">
                <a:ln w="3175" cap="rnd" cmpd="thickThin">
                  <a:noFill/>
                </a:ln>
                <a:solidFill>
                  <a:srgbClr val="E8CD9C"/>
                </a:solidFill>
                <a:effectLst>
                  <a:glow rad="228600">
                    <a:srgbClr val="6076B4">
                      <a:satMod val="175000"/>
                      <a:alpha val="4000"/>
                    </a:srgbClr>
                  </a:glow>
                </a:effectLst>
                <a:latin typeface="David" pitchFamily="34" charset="-79"/>
                <a:ea typeface="+mj-ea"/>
                <a:cs typeface="David" pitchFamily="34" charset="-79"/>
              </a:rPr>
              <a:t>, ובני אשכנז מתירים.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654947" y="4980940"/>
            <a:ext cx="1099343" cy="1360487"/>
            <a:chOff x="654947" y="4980940"/>
            <a:chExt cx="1099343" cy="1360487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947" y="4980940"/>
              <a:ext cx="945265" cy="13604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996818" y="5436139"/>
              <a:ext cx="757472" cy="575947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ts val="1600"/>
                </a:lnSpc>
                <a:spcBef>
                  <a:spcPts val="120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עמוד</a:t>
              </a:r>
            </a:p>
            <a:p>
              <a:pPr algn="ctr" fontAlgn="base">
                <a:lnSpc>
                  <a:spcPts val="1600"/>
                </a:lnSpc>
                <a:spcBef>
                  <a:spcPct val="0"/>
                </a:spcBef>
              </a:pPr>
              <a:r>
                <a:rPr lang="he-IL" sz="2000" b="1" dirty="0" smtClean="0">
                  <a:solidFill>
                    <a:prstClr val="black"/>
                  </a:solidFill>
                  <a:latin typeface="FrankRuehl" pitchFamily="34" charset="-79"/>
                  <a:ea typeface="Arial" pitchFamily="34" charset="0"/>
                  <a:cs typeface="FrankRuehl" pitchFamily="34" charset="-79"/>
                </a:rPr>
                <a:t>233</a:t>
              </a:r>
              <a:endParaRPr lang="he-IL" sz="2000" b="1" dirty="0">
                <a:solidFill>
                  <a:prstClr val="black"/>
                </a:solidFill>
                <a:latin typeface="FrankRuehl" pitchFamily="34" charset="-79"/>
                <a:ea typeface="Arial" pitchFamily="34" charset="0"/>
                <a:cs typeface="FrankRuehl" pitchFamily="34" charset="-79"/>
              </a:endParaRPr>
            </a:p>
          </p:txBody>
        </p:sp>
      </p:grpSp>
      <p:sp>
        <p:nvSpPr>
          <p:cNvPr id="11" name="כותרת 1"/>
          <p:cNvSpPr txBox="1">
            <a:spLocks/>
          </p:cNvSpPr>
          <p:nvPr/>
        </p:nvSpPr>
        <p:spPr>
          <a:xfrm>
            <a:off x="-36512" y="1052736"/>
            <a:ext cx="8280920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he-IL" sz="3200" b="1" spc="30" dirty="0">
                <a:ln w="9525" cap="flat">
                  <a:noFill/>
                </a:ln>
                <a:solidFill>
                  <a:srgbClr val="BA7293"/>
                </a:solidFill>
                <a:effectLst>
                  <a:glow rad="393700">
                    <a:prstClr val="black">
                      <a:alpha val="2000"/>
                    </a:prst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לרחוץ במים צוננים?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7704" y="4788441"/>
            <a:ext cx="56166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07904" y="5188808"/>
            <a:ext cx="295232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dirty="0" smtClean="0">
                <a:solidFill>
                  <a:srgbClr val="E4E9EF">
                    <a:lumMod val="50000"/>
                  </a:srgbClr>
                </a:solidFill>
                <a:effectLst>
                  <a:glow rad="228600">
                    <a:srgbClr val="6076B4">
                      <a:satMod val="175000"/>
                      <a:alpha val="40000"/>
                    </a:srgbClr>
                  </a:glow>
                </a:effectLst>
              </a:rPr>
              <a:t>- סוף -</a:t>
            </a:r>
            <a:endParaRPr lang="he-IL" sz="7200" dirty="0">
              <a:solidFill>
                <a:srgbClr val="E4E9EF">
                  <a:lumMod val="50000"/>
                </a:srgbClr>
              </a:solidFill>
              <a:effectLst>
                <a:glow rad="228600">
                  <a:srgbClr val="6076B4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-36512" y="6389137"/>
            <a:ext cx="2083334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solidFill>
                  <a:srgbClr val="FFC000"/>
                </a:solidFill>
                <a:hlinkClick r:id="rId4"/>
              </a:rPr>
              <a:t>www.hemdatyamim.022.co.il</a:t>
            </a:r>
            <a:endParaRPr lang="he-IL" sz="1050" dirty="0">
              <a:solidFill>
                <a:srgbClr val="FFC000"/>
              </a:solidFill>
            </a:endParaRPr>
          </a:p>
        </p:txBody>
      </p:sp>
      <p:sp>
        <p:nvSpPr>
          <p:cNvPr id="24" name="TextBox 23">
            <a:hlinkClick r:id="rId5"/>
          </p:cNvPr>
          <p:cNvSpPr txBox="1"/>
          <p:nvPr/>
        </p:nvSpPr>
        <p:spPr>
          <a:xfrm>
            <a:off x="2140284" y="5963192"/>
            <a:ext cx="27017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92D050"/>
                </a:solidFill>
                <a:cs typeface="Agas" pitchFamily="2" charset="-79"/>
              </a:rPr>
              <a:t>מצגות וחומרי עזר נוספים</a:t>
            </a:r>
          </a:p>
          <a:p>
            <a:r>
              <a:rPr lang="he-IL" b="1" dirty="0" smtClean="0">
                <a:solidFill>
                  <a:srgbClr val="92D050"/>
                </a:solidFill>
                <a:cs typeface="Agas" pitchFamily="2" charset="-79"/>
              </a:rPr>
              <a:t>באתר חמדת ימים</a:t>
            </a:r>
            <a:endParaRPr lang="he-IL" b="1" dirty="0">
              <a:solidFill>
                <a:srgbClr val="92D050"/>
              </a:solidFill>
              <a:cs typeface="Agas" pitchFamily="2" charset="-79"/>
            </a:endParaRPr>
          </a:p>
        </p:txBody>
      </p:sp>
      <p:pic>
        <p:nvPicPr>
          <p:cNvPr id="25" name="Picture 3" descr="D:\DOC\!\אברהם אביחי\תיקיה חדשה (2)\open_icon_library-standard-0.11\open_icon_library-standard\icons\png\64x64\actions\go-previous-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24" y="6180220"/>
            <a:ext cx="610242" cy="6102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69507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7521E-7 L -0.05208 0.0037 L -0.01267 0.0037 L -0.0592 0.00555 L -0.03524 0.00555 L -0.05781 0.0037 " pathEditMode="relative" ptsTypes="AAAAAA">
                                      <p:cBhvr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22222E-6 3.42276E-7 L -0.02344 0.00347 " pathEditMode="relative" rAng="0" ptsTypes="AA">
                                      <p:cBhvr>
                                        <p:cTn id="32" dur="3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2" grpId="0"/>
      <p:bldP spid="23" grpId="0"/>
      <p:bldP spid="24" grpId="0"/>
      <p:bldP spid="24" grpId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צורת גל">
  <a:themeElements>
    <a:clrScheme name="התאמה אישית 117">
      <a:dk1>
        <a:sysClr val="windowText" lastClr="000000"/>
      </a:dk1>
      <a:lt1>
        <a:srgbClr val="B87E98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C69494"/>
      </a:accent5>
      <a:accent6>
        <a:srgbClr val="758085"/>
      </a:accent6>
      <a:hlink>
        <a:srgbClr val="FFC000"/>
      </a:hlink>
      <a:folHlink>
        <a:srgbClr val="B2B2B2"/>
      </a:folHlink>
    </a:clrScheme>
    <a:fontScheme name="צורת גל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צורת גל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צורת גל">
  <a:themeElements>
    <a:clrScheme name="התאמה אישית 119">
      <a:dk1>
        <a:sysClr val="windowText" lastClr="000000"/>
      </a:dk1>
      <a:lt1>
        <a:srgbClr val="B87E98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C69494"/>
      </a:accent5>
      <a:accent6>
        <a:srgbClr val="758085"/>
      </a:accent6>
      <a:hlink>
        <a:srgbClr val="84C1FF"/>
      </a:hlink>
      <a:folHlink>
        <a:srgbClr val="F5CDA6"/>
      </a:folHlink>
    </a:clrScheme>
    <a:fontScheme name="צורת גל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צורת גל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741</Words>
  <Application>Microsoft Office PowerPoint</Application>
  <PresentationFormat>‫הצגה על המסך (4:3)</PresentationFormat>
  <Paragraphs>334</Paragraphs>
  <Slides>27</Slides>
  <Notes>27</Notes>
  <HiddenSlides>0</HiddenSlides>
  <MMClips>0</MMClips>
  <ScaleCrop>false</ScaleCrop>
  <HeadingPairs>
    <vt:vector size="4" baseType="variant"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27</vt:i4>
      </vt:variant>
    </vt:vector>
  </HeadingPairs>
  <TitlesOfParts>
    <vt:vector size="30" baseType="lpstr">
      <vt:lpstr>ערכת נושא של Office</vt:lpstr>
      <vt:lpstr>3_צורת גל</vt:lpstr>
      <vt:lpstr>4_צורת גל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פרנקל קדומים</dc:creator>
  <cp:lastModifiedBy>אירית פרנקל</cp:lastModifiedBy>
  <cp:revision>18</cp:revision>
  <dcterms:modified xsi:type="dcterms:W3CDTF">2014-05-18T13:04:46Z</dcterms:modified>
</cp:coreProperties>
</file>