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7" r:id="rId3"/>
    <p:sldId id="258" r:id="rId4"/>
    <p:sldId id="259" r:id="rId5"/>
    <p:sldId id="284" r:id="rId6"/>
    <p:sldId id="260" r:id="rId7"/>
    <p:sldId id="261" r:id="rId8"/>
    <p:sldId id="266" r:id="rId9"/>
    <p:sldId id="262" r:id="rId10"/>
    <p:sldId id="264" r:id="rId11"/>
    <p:sldId id="263" r:id="rId12"/>
    <p:sldId id="265" r:id="rId13"/>
    <p:sldId id="267" r:id="rId14"/>
    <p:sldId id="268" r:id="rId15"/>
    <p:sldId id="269" r:id="rId16"/>
    <p:sldId id="270" r:id="rId17"/>
    <p:sldId id="272" r:id="rId18"/>
    <p:sldId id="273" r:id="rId19"/>
    <p:sldId id="274" r:id="rId20"/>
    <p:sldId id="275" r:id="rId21"/>
    <p:sldId id="276" r:id="rId22"/>
    <p:sldId id="278" r:id="rId23"/>
    <p:sldId id="280"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62" d="100"/>
          <a:sy n="62" d="100"/>
        </p:scale>
        <p:origin x="-84"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he-IL" smtClean="0"/>
              <a:t>בס"ד</a:t>
            </a:r>
            <a:endParaRPr lang="en-US"/>
          </a:p>
        </p:txBody>
      </p:sp>
      <p:sp>
        <p:nvSpPr>
          <p:cNvPr id="3" name="מציין מיקום של תאריך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497916-59EC-480B-8023-07776524ADA4}" type="datetimeFigureOut">
              <a:rPr lang="en-US" smtClean="0"/>
              <a:t>5/20/2016</a:t>
            </a:fld>
            <a:endParaRPr lang="en-US"/>
          </a:p>
        </p:txBody>
      </p:sp>
      <p:sp>
        <p:nvSpPr>
          <p:cNvPr id="4" name="מציין מיקום של כותרת תחתונה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מציין מיקום של מספר שקופית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052AAC-0BBA-47F4-84BF-12B33C41C68E}" type="slidenum">
              <a:rPr lang="en-US" smtClean="0"/>
              <a:t>‹#›</a:t>
            </a:fld>
            <a:endParaRPr lang="en-US"/>
          </a:p>
        </p:txBody>
      </p:sp>
    </p:spTree>
    <p:extLst>
      <p:ext uri="{BB962C8B-B14F-4D97-AF65-F5344CB8AC3E}">
        <p14:creationId xmlns:p14="http://schemas.microsoft.com/office/powerpoint/2010/main" val="82040610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he-IL" smtClean="0"/>
              <a:t>בס"ד</a:t>
            </a:r>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E814C-EB39-4A2E-A40D-E07D357CA97F}" type="datetimeFigureOut">
              <a:rPr lang="en-US" smtClean="0"/>
              <a:t>5/20/2016</a:t>
            </a:fld>
            <a:endParaRPr lang="en-US"/>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D029E3-2F6F-4CA2-8D4F-0C43F7FEBE54}" type="slidenum">
              <a:rPr lang="en-US" smtClean="0"/>
              <a:t>‹#›</a:t>
            </a:fld>
            <a:endParaRPr lang="en-US"/>
          </a:p>
        </p:txBody>
      </p:sp>
    </p:spTree>
    <p:extLst>
      <p:ext uri="{BB962C8B-B14F-4D97-AF65-F5344CB8AC3E}">
        <p14:creationId xmlns:p14="http://schemas.microsoft.com/office/powerpoint/2010/main" val="239656889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5" name="מציין מיקום של כותרת עליונה 4"/>
          <p:cNvSpPr>
            <a:spLocks noGrp="1"/>
          </p:cNvSpPr>
          <p:nvPr>
            <p:ph type="hdr" sz="quarter" idx="11"/>
          </p:nvPr>
        </p:nvSpPr>
        <p:spPr/>
        <p:txBody>
          <a:bodyPr/>
          <a:lstStyle/>
          <a:p>
            <a:r>
              <a:rPr lang="he-IL" smtClean="0"/>
              <a:t>בס"ד</a:t>
            </a:r>
            <a:endParaRPr lang="en-US"/>
          </a:p>
        </p:txBody>
      </p:sp>
    </p:spTree>
    <p:extLst>
      <p:ext uri="{BB962C8B-B14F-4D97-AF65-F5344CB8AC3E}">
        <p14:creationId xmlns:p14="http://schemas.microsoft.com/office/powerpoint/2010/main" val="3423507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DCD74DDE-E5C0-4386-BC7C-1AFBFD6C4BBC}" type="datetime1">
              <a:rPr lang="en-US" smtClean="0"/>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79CEE-6188-472F-9061-26E580AD9304}"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928CCFC6-39B4-4530-A7C2-ABC8B9B5244B}" type="datetime1">
              <a:rPr lang="en-US" smtClean="0"/>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79CEE-6188-472F-9061-26E580AD930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F42242-01F2-4A42-BB02-60AA2373E393}" type="datetime1">
              <a:rPr lang="en-US" smtClean="0"/>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79CEE-6188-472F-9061-26E580AD9304}"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14B11F8B-002D-4F74-BCF5-AEB32FC66008}" type="datetime1">
              <a:rPr lang="en-US" smtClean="0"/>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79CEE-6188-472F-9061-26E580AD9304}" type="slidenum">
              <a:rPr lang="en-US" smtClean="0"/>
              <a:t>‹#›</a:t>
            </a:fld>
            <a:endParaRPr lang="en-US" dirty="0"/>
          </a:p>
        </p:txBody>
      </p:sp>
      <p:sp>
        <p:nvSpPr>
          <p:cNvPr id="7" name="Title 6"/>
          <p:cNvSpPr>
            <a:spLocks noGrp="1"/>
          </p:cNvSpPr>
          <p:nvPr>
            <p:ph type="title"/>
          </p:nvPr>
        </p:nvSpPr>
        <p:spPr/>
        <p:txBody>
          <a:bodyPr/>
          <a:lstStyle/>
          <a:p>
            <a:r>
              <a:rPr lang="he-IL" smtClean="0"/>
              <a:t>לחץ כדי לערוך סגנון כותרת של תבנית בסיס</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2991615B-554F-4B9A-9659-9051E3BC89D7}" type="datetime1">
              <a:rPr lang="en-US" smtClean="0"/>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79CEE-6188-472F-9061-26E580AD930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5" name="Date Placeholder 4"/>
          <p:cNvSpPr>
            <a:spLocks noGrp="1"/>
          </p:cNvSpPr>
          <p:nvPr>
            <p:ph type="dt" sz="half" idx="10"/>
          </p:nvPr>
        </p:nvSpPr>
        <p:spPr/>
        <p:txBody>
          <a:bodyPr/>
          <a:lstStyle/>
          <a:p>
            <a:fld id="{4C9FCD86-EAD9-41D6-9E93-ADC4507B634C}" type="datetime1">
              <a:rPr lang="en-US" smtClean="0"/>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79CEE-6188-472F-9061-26E580AD9304}"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16341D06-CF33-4747-BFE2-D15F6665D799}" type="datetime1">
              <a:rPr lang="en-US" smtClean="0"/>
              <a:t>5/20/2016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179CEE-6188-472F-9061-26E580AD930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A1000F2A-2B21-483A-8263-E2D0DC588202}" type="datetime1">
              <a:rPr lang="en-US" smtClean="0"/>
              <a:t>5/20/2016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179CEE-6188-472F-9061-26E580AD930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DF8A6C0-ACC9-4C97-902B-7ADEBD3EA5C7}" type="datetime1">
              <a:rPr lang="en-US" smtClean="0"/>
              <a:t>5/20/2016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179CEE-6188-472F-9061-26E580AD930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711FC0-6B83-4779-B65A-632F0A0E9D65}" type="datetime1">
              <a:rPr lang="en-US" smtClean="0"/>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79CEE-6188-472F-9061-26E580AD9304}"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16C7B13-F0AC-424D-97CF-9F1FBF085BAB}" type="datetime1">
              <a:rPr lang="en-US" smtClean="0"/>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79CEE-6188-472F-9061-26E580AD9304}"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1FE1979-7477-4FAF-A1BE-B3638A99FF1F}" type="datetime1">
              <a:rPr lang="en-US" smtClean="0"/>
              <a:t>5/20/2016</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C179CEE-6188-472F-9061-26E580AD9304}"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emdatyamim.022.co.i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hyperlink" Target="http://www.hemdatyamim.022.co.i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latin typeface="David" panose="020E0502060401010101" pitchFamily="34" charset="-79"/>
                <a:cs typeface="David" panose="020E0502060401010101" pitchFamily="34" charset="-79"/>
              </a:rPr>
              <a:t>מלאכת בורר</a:t>
            </a:r>
            <a:endParaRPr lang="en-US" dirty="0">
              <a:latin typeface="David" panose="020E0502060401010101" pitchFamily="34" charset="-79"/>
              <a:cs typeface="David" panose="020E0502060401010101" pitchFamily="34" charset="-79"/>
            </a:endParaRPr>
          </a:p>
        </p:txBody>
      </p:sp>
      <p:sp>
        <p:nvSpPr>
          <p:cNvPr id="3" name="כותרת משנה 2"/>
          <p:cNvSpPr>
            <a:spLocks noGrp="1"/>
          </p:cNvSpPr>
          <p:nvPr>
            <p:ph type="subTitle" idx="1"/>
          </p:nvPr>
        </p:nvSpPr>
        <p:spPr/>
        <p:txBody>
          <a:bodyPr/>
          <a:lstStyle/>
          <a:p>
            <a:pPr rtl="1"/>
            <a:r>
              <a:rPr lang="he-IL" dirty="0" smtClean="0">
                <a:latin typeface="David" panose="020E0502060401010101" pitchFamily="34" charset="-79"/>
                <a:cs typeface="David" panose="020E0502060401010101" pitchFamily="34" charset="-79"/>
              </a:rPr>
              <a:t>מגיש: נריה </a:t>
            </a:r>
            <a:r>
              <a:rPr lang="he-IL" dirty="0" err="1" smtClean="0">
                <a:latin typeface="David" panose="020E0502060401010101" pitchFamily="34" charset="-79"/>
                <a:cs typeface="David" panose="020E0502060401010101" pitchFamily="34" charset="-79"/>
              </a:rPr>
              <a:t>ריימונד</a:t>
            </a:r>
            <a:endParaRPr lang="he-IL" dirty="0" smtClean="0">
              <a:latin typeface="David" panose="020E0502060401010101" pitchFamily="34" charset="-79"/>
              <a:cs typeface="David" panose="020E0502060401010101" pitchFamily="34" charset="-79"/>
            </a:endParaRPr>
          </a:p>
          <a:p>
            <a:pPr rtl="1"/>
            <a:endParaRPr lang="en-US" dirty="0">
              <a:latin typeface="David" panose="020E0502060401010101" pitchFamily="34" charset="-79"/>
              <a:cs typeface="David" panose="020E0502060401010101" pitchFamily="34" charset="-79"/>
            </a:endParaRPr>
          </a:p>
        </p:txBody>
      </p:sp>
      <p:sp>
        <p:nvSpPr>
          <p:cNvPr id="4" name="TextBox 3"/>
          <p:cNvSpPr txBox="1"/>
          <p:nvPr/>
        </p:nvSpPr>
        <p:spPr>
          <a:xfrm>
            <a:off x="48816" y="6474822"/>
            <a:ext cx="3456384" cy="338554"/>
          </a:xfrm>
          <a:prstGeom prst="rect">
            <a:avLst/>
          </a:prstGeom>
          <a:noFill/>
        </p:spPr>
        <p:txBody>
          <a:bodyPr wrap="square" rtlCol="1">
            <a:spAutoFit/>
          </a:bodyPr>
          <a:lstStyle/>
          <a:p>
            <a:r>
              <a:rPr lang="he-IL" sz="1600" dirty="0" smtClean="0">
                <a:latin typeface=".David" panose="05000000000000000000" pitchFamily="2" charset="0"/>
                <a:cs typeface="David" panose="020E0502060401010101" pitchFamily="2" charset="-79"/>
              </a:rPr>
              <a:t>מתוך "מצגות תלמידים" - </a:t>
            </a:r>
            <a:r>
              <a:rPr lang="he-IL" sz="1600" dirty="0" smtClean="0">
                <a:latin typeface=".David" panose="05000000000000000000" pitchFamily="2" charset="0"/>
                <a:cs typeface="David" panose="020E0502060401010101" pitchFamily="2" charset="-79"/>
                <a:hlinkClick r:id="rId3"/>
              </a:rPr>
              <a:t>אתר חמדת ימים</a:t>
            </a:r>
            <a:endParaRPr lang="he-IL" sz="1600" dirty="0" smtClean="0">
              <a:latin typeface=".David" panose="05000000000000000000" pitchFamily="2" charset="0"/>
              <a:cs typeface="David" panose="020E0502060401010101" pitchFamily="2" charset="-79"/>
            </a:endParaRPr>
          </a:p>
        </p:txBody>
      </p:sp>
    </p:spTree>
    <p:extLst>
      <p:ext uri="{BB962C8B-B14F-4D97-AF65-F5344CB8AC3E}">
        <p14:creationId xmlns:p14="http://schemas.microsoft.com/office/powerpoint/2010/main" val="1402752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3400" y="2675467"/>
            <a:ext cx="8000999" cy="3450696"/>
          </a:xfrm>
        </p:spPr>
        <p:txBody>
          <a:bodyPr>
            <a:normAutofit/>
          </a:bodyPr>
          <a:lstStyle/>
          <a:p>
            <a:pPr marL="0" indent="0" algn="r" rtl="1">
              <a:buNone/>
            </a:pPr>
            <a:r>
              <a:rPr lang="he-IL" dirty="0">
                <a:latin typeface="David" panose="020E0502060401010101" pitchFamily="34" charset="-79"/>
                <a:cs typeface="David" panose="020E0502060401010101" pitchFamily="34" charset="-79"/>
              </a:rPr>
              <a:t>חרק שנפל לתוך התבשיל או המשקה - </a:t>
            </a:r>
            <a:endParaRPr lang="en-US" dirty="0">
              <a:latin typeface="David" panose="020E0502060401010101" pitchFamily="34" charset="-79"/>
              <a:cs typeface="David" panose="020E0502060401010101" pitchFamily="34" charset="-79"/>
            </a:endParaRPr>
          </a:p>
          <a:p>
            <a:pPr marL="0" indent="0" algn="r" rtl="1">
              <a:buNone/>
            </a:pPr>
            <a:r>
              <a:rPr lang="he-IL" dirty="0">
                <a:latin typeface="David" panose="020E0502060401010101" pitchFamily="34" charset="-79"/>
                <a:cs typeface="David" panose="020E0502060401010101" pitchFamily="34" charset="-79"/>
              </a:rPr>
              <a:t>אסור להסירו לבדו, </a:t>
            </a:r>
            <a:r>
              <a:rPr lang="he-IL" dirty="0" smtClean="0">
                <a:latin typeface="David" panose="020E0502060401010101" pitchFamily="34" charset="-79"/>
                <a:cs typeface="David" panose="020E0502060401010101" pitchFamily="34" charset="-79"/>
              </a:rPr>
              <a:t>לא ביד ולא </a:t>
            </a:r>
            <a:r>
              <a:rPr lang="he-IL" dirty="0">
                <a:latin typeface="David" panose="020E0502060401010101" pitchFamily="34" charset="-79"/>
                <a:cs typeface="David" panose="020E0502060401010101" pitchFamily="34" charset="-79"/>
              </a:rPr>
              <a:t>בכלי, וגם אסור להסירו על ידי נשיפה. </a:t>
            </a:r>
            <a:endParaRPr lang="he-IL" dirty="0" smtClean="0">
              <a:latin typeface="David" panose="020E0502060401010101" pitchFamily="34" charset="-79"/>
              <a:cs typeface="David" panose="020E0502060401010101" pitchFamily="34" charset="-79"/>
            </a:endParaRPr>
          </a:p>
          <a:p>
            <a:pPr marL="0" indent="0" algn="r" rtl="1">
              <a:buNone/>
            </a:pPr>
            <a:r>
              <a:rPr lang="he-IL" dirty="0" smtClean="0">
                <a:latin typeface="David" panose="020E0502060401010101" pitchFamily="34" charset="-79"/>
                <a:cs typeface="David" panose="020E0502060401010101" pitchFamily="34" charset="-79"/>
              </a:rPr>
              <a:t>מותר </a:t>
            </a:r>
            <a:r>
              <a:rPr lang="he-IL" dirty="0">
                <a:latin typeface="David" panose="020E0502060401010101" pitchFamily="34" charset="-79"/>
                <a:cs typeface="David" panose="020E0502060401010101" pitchFamily="34" charset="-79"/>
              </a:rPr>
              <a:t>להסיר את החרק על ידי </a:t>
            </a:r>
            <a:r>
              <a:rPr lang="he-IL" dirty="0" smtClean="0">
                <a:latin typeface="David" panose="020E0502060401010101" pitchFamily="34" charset="-79"/>
                <a:cs typeface="David" panose="020E0502060401010101" pitchFamily="34" charset="-79"/>
              </a:rPr>
              <a:t>שפיכתו מן הכלי ביחד עם מעט משקה.</a:t>
            </a:r>
            <a:r>
              <a:rPr lang="he-IL" b="1" dirty="0" smtClean="0">
                <a:latin typeface="David" panose="020E0502060401010101" pitchFamily="34" charset="-79"/>
                <a:cs typeface="David" panose="020E0502060401010101" pitchFamily="34" charset="-79"/>
              </a:rPr>
              <a:t> </a:t>
            </a:r>
          </a:p>
          <a:p>
            <a:pPr marL="193675" marR="180340" indent="0" algn="just" rtl="1">
              <a:lnSpc>
                <a:spcPts val="2000"/>
              </a:lnSpc>
              <a:spcAft>
                <a:spcPts val="0"/>
              </a:spcAft>
              <a:buNone/>
              <a:tabLst>
                <a:tab pos="612140" algn="l"/>
              </a:tabLst>
            </a:pPr>
            <a:endParaRPr lang="en-US" dirty="0">
              <a:latin typeface="David" panose="020E0502060401010101" pitchFamily="34" charset="-79"/>
              <a:cs typeface="David" panose="020E0502060401010101" pitchFamily="34" charset="-79"/>
            </a:endParaRPr>
          </a:p>
        </p:txBody>
      </p:sp>
      <p:sp>
        <p:nvSpPr>
          <p:cNvPr id="2" name="כותרת 1"/>
          <p:cNvSpPr>
            <a:spLocks noGrp="1"/>
          </p:cNvSpPr>
          <p:nvPr>
            <p:ph type="title"/>
          </p:nvPr>
        </p:nvSpPr>
        <p:spPr/>
        <p:txBody>
          <a:bodyPr/>
          <a:lstStyle/>
          <a:p>
            <a:r>
              <a:rPr lang="he-IL" dirty="0" smtClean="0">
                <a:latin typeface="David" panose="020E0502060401010101" pitchFamily="34" charset="-79"/>
                <a:cs typeface="David" panose="020E0502060401010101" pitchFamily="34" charset="-79"/>
              </a:rPr>
              <a:t>הוצאת פסולת עם מקצת אוכל</a:t>
            </a:r>
            <a:endParaRPr lang="en-US" dirty="0">
              <a:latin typeface="David" panose="020E0502060401010101" pitchFamily="34" charset="-79"/>
              <a:cs typeface="David" panose="020E0502060401010101" pitchFamily="34" charset="-79"/>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7429" t="11241" r="28103"/>
          <a:stretch/>
        </p:blipFill>
        <p:spPr bwMode="auto">
          <a:xfrm>
            <a:off x="3733800" y="4833257"/>
            <a:ext cx="1164772" cy="1547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3844" t="50069" r="5468" b="13065"/>
          <a:stretch/>
        </p:blipFill>
        <p:spPr bwMode="auto">
          <a:xfrm>
            <a:off x="533400" y="5650366"/>
            <a:ext cx="947058" cy="544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154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417 0.02222 C 0.0592 0.02662 0.06493 0.02986 0.07083 0.03171 C 0.07465 0.03518 0.08403 0.03819 0.08403 0.03819 C 0.09705 0.05046 0.11371 0.05416 0.12917 0.05717 C 0.15243 0.05463 0.17153 0.05463 0.19583 0.05555 C 0.21875 0.05902 0.23889 0.0581 0.2625 0.05717 C 0.26753 0.05486 0.27257 0.05162 0.27691 0.04768 C 0.2783 0.04097 0.2783 0.03888 0.28281 0.03495 C 0.28611 0.0287 0.28646 0.02685 0.28524 0.01921 C 0.28576 0.01157 0.28733 -0.00139 0.28524 -0.00949 C 0.2842 -0.0132 0.28194 -0.01574 0.28038 -0.01899 C 0.27951 -0.02061 0.27795 -0.02385 0.27795 -0.02385 C 0.27639 -0.03056 0.27865 -0.03241 0.2816 -0.03797 C 0.28524 -0.05209 0.28385 -0.06621 0.28628 -0.08079 C 0.28646 -0.09121 0.28003 -0.13403 0.29358 -0.14607 C 0.29635 -0.15764 0.29757 -0.15949 0.3066 -0.16343 C 0.31181 -0.17037 0.31389 -0.16737 0.31962 -0.1713 C 0.32083 -0.17223 0.32187 -0.17385 0.32326 -0.17454 C 0.32552 -0.17593 0.33038 -0.17778 0.33038 -0.17778 C 0.34167 -0.17686 0.34913 -0.17894 0.35781 -0.1713 C 0.35903 -0.16297 0.36371 -0.15463 0.36371 -0.14607 " pathEditMode="relative" ptsTypes="ffffffffffffffffffffA">
                                      <p:cBhvr>
                                        <p:cTn id="6" dur="2000" fill="hold"/>
                                        <p:tgtEl>
                                          <p:spTgt spid="10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193675" marR="180340" indent="0" algn="r" rtl="1">
              <a:spcAft>
                <a:spcPts val="0"/>
              </a:spcAft>
              <a:buNone/>
              <a:tabLst>
                <a:tab pos="612140" algn="l"/>
              </a:tabLst>
            </a:pPr>
            <a:r>
              <a:rPr lang="he-IL" dirty="0">
                <a:latin typeface="David" panose="020E0502060401010101" pitchFamily="34" charset="-79"/>
                <a:cs typeface="David" panose="020E0502060401010101" pitchFamily="34" charset="-79"/>
              </a:rPr>
              <a:t>כמו </a:t>
            </a:r>
            <a:r>
              <a:rPr lang="he-IL" dirty="0" smtClean="0">
                <a:latin typeface="David" panose="020E0502060401010101" pitchFamily="34" charset="-79"/>
                <a:cs typeface="David" panose="020E0502060401010101" pitchFamily="34" charset="-79"/>
              </a:rPr>
              <a:t>כן, </a:t>
            </a:r>
            <a:r>
              <a:rPr lang="he-IL" dirty="0">
                <a:latin typeface="David" panose="020E0502060401010101" pitchFamily="34" charset="-79"/>
                <a:ea typeface="Times New Roman"/>
                <a:cs typeface="David" panose="020E0502060401010101" pitchFamily="34" charset="-79"/>
              </a:rPr>
              <a:t>כשיש אשכול ענבים, ויש ביניהם ענב רקוב</a:t>
            </a:r>
            <a:r>
              <a:rPr lang="he-IL" dirty="0" smtClean="0">
                <a:latin typeface="David" panose="020E0502060401010101" pitchFamily="34" charset="-79"/>
                <a:ea typeface="Times New Roman"/>
                <a:cs typeface="David" panose="020E0502060401010101" pitchFamily="34" charset="-79"/>
              </a:rPr>
              <a:t>, שאי </a:t>
            </a:r>
            <a:r>
              <a:rPr lang="he-IL" dirty="0">
                <a:latin typeface="David" panose="020E0502060401010101" pitchFamily="34" charset="-79"/>
                <a:ea typeface="Times New Roman"/>
                <a:cs typeface="David" panose="020E0502060401010101" pitchFamily="34" charset="-79"/>
              </a:rPr>
              <a:t>אפשר להסירו מפני איסור בורר - </a:t>
            </a:r>
            <a:r>
              <a:rPr lang="he-IL" dirty="0" smtClean="0">
                <a:latin typeface="David" panose="020E0502060401010101" pitchFamily="34" charset="-79"/>
                <a:ea typeface="Times New Roman"/>
                <a:cs typeface="David" panose="020E0502060401010101" pitchFamily="34" charset="-79"/>
              </a:rPr>
              <a:t>אפשר </a:t>
            </a:r>
            <a:r>
              <a:rPr lang="he-IL" dirty="0">
                <a:latin typeface="David" panose="020E0502060401010101" pitchFamily="34" charset="-79"/>
                <a:ea typeface="Times New Roman"/>
                <a:cs typeface="David" panose="020E0502060401010101" pitchFamily="34" charset="-79"/>
              </a:rPr>
              <a:t>להפריד אשכול קטן שיש בתוכו הענב שנרקב</a:t>
            </a:r>
            <a:r>
              <a:rPr lang="he-IL" dirty="0" smtClean="0">
                <a:latin typeface="David" panose="020E0502060401010101" pitchFamily="34" charset="-79"/>
                <a:ea typeface="Times New Roman"/>
                <a:cs typeface="David" panose="020E0502060401010101" pitchFamily="34" charset="-79"/>
              </a:rPr>
              <a:t>.</a:t>
            </a:r>
          </a:p>
          <a:p>
            <a:pPr marL="193675" marR="180340" indent="0" algn="r" rtl="1">
              <a:spcAft>
                <a:spcPts val="0"/>
              </a:spcAft>
              <a:buNone/>
              <a:tabLst>
                <a:tab pos="612140" algn="l"/>
              </a:tabLst>
            </a:pPr>
            <a:r>
              <a:rPr lang="he-IL" dirty="0" smtClean="0">
                <a:latin typeface="David" panose="020E0502060401010101" pitchFamily="34" charset="-79"/>
                <a:ea typeface="Times New Roman"/>
                <a:cs typeface="David" panose="020E0502060401010101" pitchFamily="34" charset="-79"/>
              </a:rPr>
              <a:t>ואף </a:t>
            </a:r>
            <a:r>
              <a:rPr lang="he-IL" dirty="0">
                <a:latin typeface="David" panose="020E0502060401010101" pitchFamily="34" charset="-79"/>
                <a:ea typeface="Times New Roman"/>
                <a:cs typeface="David" panose="020E0502060401010101" pitchFamily="34" charset="-79"/>
              </a:rPr>
              <a:t>שמנקה בזה את כל האשכול, הרי לא הפריד בין האוכל לפסולת, אלא חילק את האוכל </a:t>
            </a:r>
            <a:r>
              <a:rPr lang="he-IL" dirty="0" smtClean="0">
                <a:latin typeface="David" panose="020E0502060401010101" pitchFamily="34" charset="-79"/>
                <a:ea typeface="Times New Roman"/>
                <a:cs typeface="David" panose="020E0502060401010101" pitchFamily="34" charset="-79"/>
              </a:rPr>
              <a:t>לשניים, ואין זה בורר ומותר לעשות כן בשבת. </a:t>
            </a:r>
          </a:p>
          <a:p>
            <a:pPr algn="r"/>
            <a:endParaRPr lang="en-US" dirty="0">
              <a:latin typeface="David" panose="020E0502060401010101" pitchFamily="34" charset="-79"/>
              <a:cs typeface="David" panose="020E0502060401010101" pitchFamily="34" charset="-79"/>
            </a:endParaRPr>
          </a:p>
        </p:txBody>
      </p:sp>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הוצאת פסולת עם מקצת </a:t>
            </a:r>
            <a:r>
              <a:rPr lang="he-IL" dirty="0" smtClean="0">
                <a:latin typeface="David" panose="020E0502060401010101" pitchFamily="34" charset="-79"/>
                <a:cs typeface="David" panose="020E0502060401010101" pitchFamily="34" charset="-79"/>
              </a:rPr>
              <a:t>אוכל (המשך)</a:t>
            </a:r>
            <a:endParaRPr lang="en-US" dirty="0">
              <a:latin typeface="David" panose="020E0502060401010101" pitchFamily="34" charset="-79"/>
              <a:cs typeface="David" panose="020E0502060401010101" pitchFamily="34" charset="-79"/>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295400" y="4724400"/>
            <a:ext cx="1309687"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תמונה 4" descr="Microsoft Word‪ - Document1"/>
          <p:cNvPicPr>
            <a:picLocks noChangeAspect="1"/>
          </p:cNvPicPr>
          <p:nvPr/>
        </p:nvPicPr>
        <p:blipFill rotWithShape="1">
          <a:blip r:embed="rId3">
            <a:extLst>
              <a:ext uri="{28A0092B-C50C-407E-A947-70E740481C1C}">
                <a14:useLocalDpi xmlns:a14="http://schemas.microsoft.com/office/drawing/2010/main" val="0"/>
              </a:ext>
            </a:extLst>
          </a:blip>
          <a:srcRect l="17299" t="40899" r="70389" b="31993"/>
          <a:stretch/>
        </p:blipFill>
        <p:spPr>
          <a:xfrm>
            <a:off x="2605087" y="4850265"/>
            <a:ext cx="1125816" cy="1491343"/>
          </a:xfrm>
          <a:prstGeom prst="rect">
            <a:avLst/>
          </a:prstGeom>
        </p:spPr>
      </p:pic>
    </p:spTree>
    <p:extLst>
      <p:ext uri="{BB962C8B-B14F-4D97-AF65-F5344CB8AC3E}">
        <p14:creationId xmlns:p14="http://schemas.microsoft.com/office/powerpoint/2010/main" val="34650418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7 7.03704E-6 L 0.43681 0.01274 " pathEditMode="relative" ptsTypes="AA">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pPr marL="0" indent="0" algn="r" rtl="1">
              <a:buNone/>
            </a:pPr>
            <a:r>
              <a:rPr lang="he-IL" dirty="0">
                <a:latin typeface="David" panose="020E0502060401010101" pitchFamily="34" charset="-79"/>
                <a:cs typeface="David" panose="020E0502060401010101" pitchFamily="34" charset="-79"/>
              </a:rPr>
              <a:t>העיקרון </a:t>
            </a:r>
            <a:r>
              <a:rPr lang="he-IL" dirty="0" smtClean="0">
                <a:latin typeface="David" panose="020E0502060401010101" pitchFamily="34" charset="-79"/>
                <a:cs typeface="David" panose="020E0502060401010101" pitchFamily="34" charset="-79"/>
              </a:rPr>
              <a:t>די </a:t>
            </a:r>
            <a:r>
              <a:rPr lang="he-IL" dirty="0">
                <a:latin typeface="David" panose="020E0502060401010101" pitchFamily="34" charset="-79"/>
                <a:cs typeface="David" panose="020E0502060401010101" pitchFamily="34" charset="-79"/>
              </a:rPr>
              <a:t>פשוט: אם הדברים אינם מעורבים זה בזה </a:t>
            </a:r>
            <a:r>
              <a:rPr lang="he-IL" dirty="0" smtClean="0">
                <a:latin typeface="David" panose="020E0502060401010101" pitchFamily="34" charset="-79"/>
                <a:cs typeface="David" panose="020E0502060401010101" pitchFamily="34" charset="-79"/>
              </a:rPr>
              <a:t>מותר להפרידם </a:t>
            </a:r>
            <a:r>
              <a:rPr lang="he-IL" dirty="0">
                <a:latin typeface="David" panose="020E0502060401010101" pitchFamily="34" charset="-79"/>
                <a:cs typeface="David" panose="020E0502060401010101" pitchFamily="34" charset="-79"/>
              </a:rPr>
              <a:t>ואין כאן מלאכת בורר. </a:t>
            </a:r>
            <a:r>
              <a:rPr lang="he-IL" dirty="0" smtClean="0">
                <a:latin typeface="David" panose="020E0502060401010101" pitchFamily="34" charset="-79"/>
                <a:cs typeface="David" panose="020E0502060401010101" pitchFamily="34" charset="-79"/>
              </a:rPr>
              <a:t>ואולם יישומו </a:t>
            </a:r>
            <a:r>
              <a:rPr lang="he-IL" dirty="0">
                <a:latin typeface="David" panose="020E0502060401010101" pitchFamily="34" charset="-79"/>
                <a:cs typeface="David" panose="020E0502060401010101" pitchFamily="34" charset="-79"/>
              </a:rPr>
              <a:t>של העיקרון </a:t>
            </a:r>
            <a:r>
              <a:rPr lang="he-IL" dirty="0" smtClean="0">
                <a:latin typeface="David" panose="020E0502060401010101" pitchFamily="34" charset="-79"/>
                <a:cs typeface="David" panose="020E0502060401010101" pitchFamily="34" charset="-79"/>
              </a:rPr>
              <a:t>אינו </a:t>
            </a:r>
            <a:r>
              <a:rPr lang="he-IL" dirty="0">
                <a:latin typeface="David" panose="020E0502060401010101" pitchFamily="34" charset="-79"/>
                <a:cs typeface="David" panose="020E0502060401010101" pitchFamily="34" charset="-79"/>
              </a:rPr>
              <a:t>פשוט כל </a:t>
            </a:r>
            <a:r>
              <a:rPr lang="he-IL" dirty="0" smtClean="0">
                <a:latin typeface="David" panose="020E0502060401010101" pitchFamily="34" charset="-79"/>
                <a:cs typeface="David" panose="020E0502060401010101" pitchFamily="34" charset="-79"/>
              </a:rPr>
              <a:t>כך, מפני שלפעמים קשה להכריע מה נחשב לתערובת. </a:t>
            </a:r>
            <a:endParaRPr lang="en-US" dirty="0">
              <a:latin typeface="David" panose="020E0502060401010101" pitchFamily="34" charset="-79"/>
              <a:cs typeface="David" panose="020E0502060401010101" pitchFamily="34" charset="-79"/>
            </a:endParaRPr>
          </a:p>
          <a:p>
            <a:pPr marL="0" indent="0" algn="r" rtl="1">
              <a:buNone/>
            </a:pPr>
            <a:r>
              <a:rPr lang="he-IL" dirty="0" smtClean="0">
                <a:latin typeface="David" panose="020E0502060401010101" pitchFamily="34" charset="-79"/>
                <a:cs typeface="David" panose="020E0502060401010101" pitchFamily="34" charset="-79"/>
              </a:rPr>
              <a:t>לפנינו </a:t>
            </a:r>
            <a:r>
              <a:rPr lang="he-IL" dirty="0">
                <a:latin typeface="David" panose="020E0502060401010101" pitchFamily="34" charset="-79"/>
                <a:cs typeface="David" panose="020E0502060401010101" pitchFamily="34" charset="-79"/>
              </a:rPr>
              <a:t>דוגמאות אחדות המובאות </a:t>
            </a:r>
            <a:r>
              <a:rPr lang="he-IL" dirty="0" smtClean="0">
                <a:latin typeface="David" panose="020E0502060401010101" pitchFamily="34" charset="-79"/>
                <a:cs typeface="David" panose="020E0502060401010101" pitchFamily="34" charset="-79"/>
              </a:rPr>
              <a:t>בפוסקים.</a:t>
            </a:r>
            <a:endParaRPr lang="en-US" strike="sngStrike" dirty="0">
              <a:latin typeface="David" panose="020E0502060401010101" pitchFamily="34" charset="-79"/>
              <a:cs typeface="David" panose="020E0502060401010101" pitchFamily="34" charset="-79"/>
            </a:endParaRPr>
          </a:p>
        </p:txBody>
      </p:sp>
      <p:sp>
        <p:nvSpPr>
          <p:cNvPr id="3" name="כותרת 2"/>
          <p:cNvSpPr>
            <a:spLocks noGrp="1"/>
          </p:cNvSpPr>
          <p:nvPr>
            <p:ph type="title"/>
          </p:nvPr>
        </p:nvSpPr>
        <p:spPr/>
        <p:txBody>
          <a:bodyPr/>
          <a:lstStyle/>
          <a:p>
            <a:pPr algn="ctr"/>
            <a:r>
              <a:rPr lang="he-IL" dirty="0" smtClean="0">
                <a:latin typeface="David" panose="020E0502060401010101" pitchFamily="34" charset="-79"/>
                <a:cs typeface="David" panose="020E0502060401010101" pitchFamily="34" charset="-79"/>
              </a:rPr>
              <a:t>איסור ברירה - דווקא מתוך תערובת</a:t>
            </a:r>
            <a:endParaRPr lang="en-US"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6551064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914400" y="2873904"/>
            <a:ext cx="7879080" cy="3450696"/>
          </a:xfrm>
        </p:spPr>
        <p:txBody>
          <a:bodyPr>
            <a:noAutofit/>
          </a:bodyPr>
          <a:lstStyle/>
          <a:p>
            <a:pPr marL="193675" marR="180340" indent="0" algn="r" rtl="1">
              <a:lnSpc>
                <a:spcPts val="2000"/>
              </a:lnSpc>
              <a:spcBef>
                <a:spcPts val="600"/>
              </a:spcBef>
              <a:spcAft>
                <a:spcPts val="0"/>
              </a:spcAft>
              <a:buNone/>
              <a:tabLst>
                <a:tab pos="612140" algn="l"/>
              </a:tabLst>
            </a:pPr>
            <a:r>
              <a:rPr lang="he-IL" dirty="0" smtClean="0">
                <a:latin typeface="Times New Roman"/>
                <a:ea typeface="Times New Roman"/>
                <a:cs typeface="David"/>
              </a:rPr>
              <a:t>     שני </a:t>
            </a:r>
            <a:r>
              <a:rPr lang="he-IL" dirty="0">
                <a:latin typeface="Times New Roman"/>
                <a:ea typeface="Times New Roman"/>
                <a:cs typeface="David"/>
              </a:rPr>
              <a:t>מיני דגים מִיקְרֵי (נחשבים) שני מיני אוכלים, </a:t>
            </a:r>
            <a:endParaRPr lang="he-IL" dirty="0" smtClean="0">
              <a:latin typeface="Times New Roman"/>
              <a:ea typeface="Times New Roman"/>
              <a:cs typeface="David"/>
            </a:endParaRPr>
          </a:p>
          <a:p>
            <a:pPr marL="193675" marR="180340" indent="0" algn="r" rtl="1">
              <a:lnSpc>
                <a:spcPts val="2000"/>
              </a:lnSpc>
              <a:spcBef>
                <a:spcPts val="600"/>
              </a:spcBef>
              <a:spcAft>
                <a:spcPts val="0"/>
              </a:spcAft>
              <a:buNone/>
              <a:tabLst>
                <a:tab pos="612140" algn="l"/>
              </a:tabLst>
            </a:pPr>
            <a:r>
              <a:rPr lang="he-IL" dirty="0" smtClean="0">
                <a:latin typeface="Times New Roman"/>
                <a:ea typeface="Times New Roman"/>
                <a:cs typeface="David"/>
              </a:rPr>
              <a:t>     ואסור </a:t>
            </a:r>
            <a:r>
              <a:rPr lang="he-IL" dirty="0">
                <a:latin typeface="Times New Roman"/>
                <a:ea typeface="Times New Roman"/>
                <a:cs typeface="David"/>
              </a:rPr>
              <a:t>לברור אחד מחברו, אלא בידו כדי לאוכלן מיד,</a:t>
            </a:r>
            <a:endParaRPr lang="en-US" dirty="0">
              <a:latin typeface="Calibri"/>
              <a:ea typeface="Calibri"/>
              <a:cs typeface="Arial"/>
            </a:endParaRPr>
          </a:p>
          <a:p>
            <a:pPr marL="193675" marR="180340" indent="0" algn="r" rtl="1">
              <a:lnSpc>
                <a:spcPts val="2000"/>
              </a:lnSpc>
              <a:spcAft>
                <a:spcPts val="0"/>
              </a:spcAft>
              <a:buNone/>
              <a:tabLst>
                <a:tab pos="612140" algn="l"/>
              </a:tabLst>
            </a:pPr>
            <a:r>
              <a:rPr lang="he-IL" dirty="0" smtClean="0">
                <a:latin typeface="Times New Roman"/>
                <a:ea typeface="Times New Roman"/>
                <a:cs typeface="David"/>
              </a:rPr>
              <a:t>     אף </a:t>
            </a:r>
            <a:r>
              <a:rPr lang="he-IL" dirty="0">
                <a:latin typeface="Times New Roman"/>
                <a:ea typeface="Times New Roman"/>
                <a:cs typeface="David"/>
              </a:rPr>
              <a:t>על פי שהחתיכות גדולות וכל אחת </a:t>
            </a:r>
            <a:r>
              <a:rPr lang="he-IL" dirty="0" smtClean="0">
                <a:latin typeface="Times New Roman"/>
                <a:ea typeface="Times New Roman"/>
                <a:cs typeface="David"/>
              </a:rPr>
              <a:t>ניכרת בפני עצמה. </a:t>
            </a:r>
          </a:p>
          <a:p>
            <a:pPr marL="193675" marR="180340" indent="0" algn="r" rtl="1">
              <a:lnSpc>
                <a:spcPts val="2000"/>
              </a:lnSpc>
              <a:spcBef>
                <a:spcPts val="1800"/>
              </a:spcBef>
              <a:spcAft>
                <a:spcPts val="0"/>
              </a:spcAft>
              <a:buNone/>
              <a:tabLst>
                <a:tab pos="612140" algn="l"/>
              </a:tabLst>
            </a:pPr>
            <a:r>
              <a:rPr lang="he-IL" sz="2000" dirty="0" smtClean="0">
                <a:latin typeface="Times New Roman"/>
                <a:ea typeface="Calibri"/>
                <a:cs typeface="David"/>
              </a:rPr>
              <a:t>                                                                         </a:t>
            </a:r>
            <a:r>
              <a:rPr lang="en-US" sz="2000" dirty="0" smtClean="0">
                <a:latin typeface="Calibri"/>
                <a:ea typeface="Calibri"/>
                <a:cs typeface="Arial"/>
              </a:rPr>
              <a:t> </a:t>
            </a:r>
            <a:r>
              <a:rPr lang="he-IL" sz="2000" dirty="0" smtClean="0">
                <a:latin typeface="Times New Roman"/>
                <a:ea typeface="Times New Roman"/>
                <a:cs typeface="David"/>
              </a:rPr>
              <a:t>(</a:t>
            </a:r>
            <a:r>
              <a:rPr lang="he-IL" sz="2000" dirty="0">
                <a:latin typeface="Times New Roman"/>
                <a:ea typeface="Times New Roman"/>
                <a:cs typeface="David"/>
              </a:rPr>
              <a:t>רמ"א סימן שיט סעיף ג)</a:t>
            </a:r>
            <a:endParaRPr lang="en-US" sz="2000" dirty="0">
              <a:latin typeface="Calibri"/>
              <a:ea typeface="Calibri"/>
              <a:cs typeface="Arial"/>
            </a:endParaRPr>
          </a:p>
          <a:p>
            <a:pPr marL="0" indent="0" algn="r" rtl="1">
              <a:lnSpc>
                <a:spcPts val="1900"/>
              </a:lnSpc>
              <a:spcAft>
                <a:spcPts val="0"/>
              </a:spcAft>
              <a:buNone/>
            </a:pPr>
            <a:r>
              <a:rPr lang="he-IL" dirty="0">
                <a:latin typeface="Times New Roman"/>
                <a:ea typeface="Times New Roman"/>
                <a:cs typeface="David"/>
              </a:rPr>
              <a:t>   </a:t>
            </a:r>
            <a:r>
              <a:rPr lang="he-IL" dirty="0" smtClean="0">
                <a:latin typeface="Times New Roman"/>
                <a:ea typeface="Times New Roman"/>
                <a:cs typeface="David"/>
              </a:rPr>
              <a:t>ומסביר </a:t>
            </a:r>
            <a:r>
              <a:rPr lang="he-IL" dirty="0">
                <a:latin typeface="Times New Roman"/>
                <a:ea typeface="Times New Roman"/>
                <a:cs typeface="David"/>
              </a:rPr>
              <a:t>המשנה ברורה:</a:t>
            </a:r>
            <a:endParaRPr lang="en-US" dirty="0">
              <a:latin typeface="Calibri"/>
              <a:ea typeface="Calibri"/>
              <a:cs typeface="Arial"/>
            </a:endParaRPr>
          </a:p>
          <a:p>
            <a:pPr marL="193675" marR="180340" indent="0" algn="r" rtl="1">
              <a:lnSpc>
                <a:spcPts val="2000"/>
              </a:lnSpc>
              <a:spcBef>
                <a:spcPts val="1800"/>
              </a:spcBef>
              <a:spcAft>
                <a:spcPts val="0"/>
              </a:spcAft>
              <a:buNone/>
              <a:tabLst>
                <a:tab pos="612140" algn="l"/>
              </a:tabLst>
            </a:pPr>
            <a:r>
              <a:rPr lang="he-IL" dirty="0" smtClean="0">
                <a:latin typeface="Times New Roman"/>
                <a:ea typeface="Times New Roman"/>
                <a:cs typeface="David"/>
              </a:rPr>
              <a:t>     הטעם </a:t>
            </a:r>
            <a:r>
              <a:rPr lang="he-IL" dirty="0">
                <a:latin typeface="Times New Roman"/>
                <a:ea typeface="Times New Roman"/>
                <a:cs typeface="David"/>
              </a:rPr>
              <a:t>שאסור לברור </a:t>
            </a:r>
            <a:r>
              <a:rPr lang="he-IL" dirty="0" smtClean="0">
                <a:latin typeface="Times New Roman"/>
                <a:ea typeface="Times New Roman"/>
                <a:cs typeface="David"/>
              </a:rPr>
              <a:t>הוא, </a:t>
            </a:r>
          </a:p>
          <a:p>
            <a:pPr marL="193675" marR="180340" indent="0" algn="r" rtl="1">
              <a:lnSpc>
                <a:spcPts val="2000"/>
              </a:lnSpc>
              <a:spcBef>
                <a:spcPts val="600"/>
              </a:spcBef>
              <a:spcAft>
                <a:spcPts val="0"/>
              </a:spcAft>
              <a:buNone/>
              <a:tabLst>
                <a:tab pos="612140" algn="l"/>
              </a:tabLst>
            </a:pPr>
            <a:r>
              <a:rPr lang="he-IL" dirty="0" smtClean="0">
                <a:latin typeface="Times New Roman"/>
                <a:ea typeface="Times New Roman"/>
                <a:cs typeface="David"/>
              </a:rPr>
              <a:t>     כיון </a:t>
            </a:r>
            <a:r>
              <a:rPr lang="he-IL" dirty="0">
                <a:latin typeface="Times New Roman"/>
                <a:ea typeface="Times New Roman"/>
                <a:cs typeface="David"/>
              </a:rPr>
              <a:t>שאין </a:t>
            </a:r>
            <a:r>
              <a:rPr lang="he-IL" dirty="0" smtClean="0">
                <a:latin typeface="Times New Roman"/>
                <a:ea typeface="Times New Roman"/>
                <a:cs typeface="David"/>
              </a:rPr>
              <a:t>מסודר </a:t>
            </a:r>
            <a:r>
              <a:rPr lang="he-IL" dirty="0">
                <a:latin typeface="Times New Roman"/>
                <a:ea typeface="Times New Roman"/>
                <a:cs typeface="David"/>
              </a:rPr>
              <a:t>כל מין בפני </a:t>
            </a:r>
            <a:r>
              <a:rPr lang="he-IL" dirty="0" smtClean="0">
                <a:latin typeface="Times New Roman"/>
                <a:ea typeface="Times New Roman"/>
                <a:cs typeface="David"/>
              </a:rPr>
              <a:t>עצמו, אלא מעורבים ביחד, </a:t>
            </a:r>
          </a:p>
          <a:p>
            <a:pPr marL="193675" marR="180340" indent="0" algn="r" rtl="1">
              <a:lnSpc>
                <a:spcPts val="2000"/>
              </a:lnSpc>
              <a:spcBef>
                <a:spcPts val="600"/>
              </a:spcBef>
              <a:spcAft>
                <a:spcPts val="0"/>
              </a:spcAft>
              <a:buNone/>
              <a:tabLst>
                <a:tab pos="612140" algn="l"/>
              </a:tabLst>
            </a:pPr>
            <a:r>
              <a:rPr lang="he-IL" dirty="0" smtClean="0">
                <a:latin typeface="Times New Roman"/>
                <a:ea typeface="Times New Roman"/>
                <a:cs typeface="David"/>
              </a:rPr>
              <a:t>     ואם </a:t>
            </a:r>
            <a:r>
              <a:rPr lang="he-IL" dirty="0">
                <a:latin typeface="Times New Roman"/>
                <a:ea typeface="Times New Roman"/>
                <a:cs typeface="David"/>
              </a:rPr>
              <a:t>כן זוהי תערובת</a:t>
            </a:r>
            <a:r>
              <a:rPr lang="he-IL" dirty="0" smtClean="0">
                <a:latin typeface="Times New Roman"/>
                <a:ea typeface="Times New Roman"/>
                <a:cs typeface="David"/>
              </a:rPr>
              <a:t>.</a:t>
            </a:r>
            <a:endParaRPr lang="he-IL" dirty="0" smtClean="0">
              <a:latin typeface="Calibri"/>
              <a:ea typeface="Times New Roman"/>
              <a:cs typeface="Arial"/>
            </a:endParaRPr>
          </a:p>
          <a:p>
            <a:pPr marL="193675" marR="180340" indent="0" algn="r" rtl="1">
              <a:lnSpc>
                <a:spcPts val="2000"/>
              </a:lnSpc>
              <a:spcAft>
                <a:spcPts val="0"/>
              </a:spcAft>
              <a:buNone/>
              <a:tabLst>
                <a:tab pos="612140" algn="l"/>
              </a:tabLst>
            </a:pPr>
            <a:r>
              <a:rPr lang="he-IL" sz="2000" dirty="0" smtClean="0">
                <a:latin typeface="Times New Roman"/>
                <a:ea typeface="Times New Roman"/>
                <a:cs typeface="David"/>
              </a:rPr>
              <a:t>                                                                (</a:t>
            </a:r>
            <a:r>
              <a:rPr lang="he-IL" sz="2000" dirty="0">
                <a:latin typeface="Times New Roman"/>
                <a:ea typeface="Times New Roman"/>
                <a:cs typeface="David"/>
              </a:rPr>
              <a:t>משנה </a:t>
            </a:r>
            <a:r>
              <a:rPr lang="he-IL" sz="2000" dirty="0" smtClean="0">
                <a:latin typeface="Times New Roman"/>
                <a:ea typeface="Times New Roman"/>
                <a:cs typeface="David"/>
              </a:rPr>
              <a:t>ברורה שם סעיף </a:t>
            </a:r>
            <a:r>
              <a:rPr lang="he-IL" sz="2000" dirty="0">
                <a:latin typeface="Times New Roman"/>
                <a:ea typeface="Times New Roman"/>
                <a:cs typeface="David"/>
              </a:rPr>
              <a:t>קטן </a:t>
            </a:r>
            <a:r>
              <a:rPr lang="he-IL" sz="2000" dirty="0" smtClean="0">
                <a:latin typeface="Times New Roman"/>
                <a:ea typeface="Times New Roman"/>
                <a:cs typeface="David"/>
              </a:rPr>
              <a:t>יד)</a:t>
            </a:r>
          </a:p>
        </p:txBody>
      </p:sp>
      <p:sp>
        <p:nvSpPr>
          <p:cNvPr id="3" name="כותרת 2"/>
          <p:cNvSpPr>
            <a:spLocks noGrp="1"/>
          </p:cNvSpPr>
          <p:nvPr>
            <p:ph type="title"/>
          </p:nvPr>
        </p:nvSpPr>
        <p:spPr/>
        <p:txBody>
          <a:bodyPr/>
          <a:lstStyle/>
          <a:p>
            <a:r>
              <a:rPr lang="he-IL" dirty="0" smtClean="0"/>
              <a:t>דוגמה ראשונה:</a:t>
            </a:r>
            <a:endParaRPr lang="en-US" dirty="0"/>
          </a:p>
        </p:txBody>
      </p:sp>
    </p:spTree>
    <p:extLst>
      <p:ext uri="{BB962C8B-B14F-4D97-AF65-F5344CB8AC3E}">
        <p14:creationId xmlns:p14="http://schemas.microsoft.com/office/powerpoint/2010/main" val="9698513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91000"/>
            <a:ext cx="25336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ציין מיקום תוכן 1"/>
          <p:cNvSpPr>
            <a:spLocks noGrp="1"/>
          </p:cNvSpPr>
          <p:nvPr>
            <p:ph idx="1"/>
          </p:nvPr>
        </p:nvSpPr>
        <p:spPr/>
        <p:txBody>
          <a:bodyPr>
            <a:normAutofit fontScale="92500" lnSpcReduction="10000"/>
          </a:bodyPr>
          <a:lstStyle/>
          <a:p>
            <a:pPr marL="0" indent="0" algn="r" rtl="1">
              <a:buNone/>
            </a:pPr>
            <a:r>
              <a:rPr lang="he-IL" dirty="0"/>
              <a:t>מקרר אשר על גבי מדפיו מונחים קדרות ושאר כלים זה ליד זה -</a:t>
            </a:r>
            <a:endParaRPr lang="en-US" dirty="0"/>
          </a:p>
          <a:p>
            <a:pPr marL="0" indent="0" algn="r" rtl="1">
              <a:buNone/>
            </a:pPr>
            <a:r>
              <a:rPr lang="he-IL" dirty="0"/>
              <a:t>נראה דאינם נחשבים כמעורבים, ואין איסור בהפרדתם.</a:t>
            </a:r>
            <a:endParaRPr lang="en-US" dirty="0"/>
          </a:p>
          <a:p>
            <a:pPr marL="0" indent="0" algn="r" rtl="1">
              <a:buNone/>
            </a:pPr>
            <a:endParaRPr lang="he-IL" dirty="0" smtClean="0"/>
          </a:p>
          <a:p>
            <a:pPr marL="0" indent="0" algn="r" rtl="1">
              <a:buNone/>
            </a:pPr>
            <a:r>
              <a:rPr lang="he-IL" dirty="0" smtClean="0"/>
              <a:t>אמנם</a:t>
            </a:r>
            <a:r>
              <a:rPr lang="he-IL" dirty="0"/>
              <a:t>, אם מונחים שם בערבוביה דברים הדומים זה לזה,</a:t>
            </a:r>
            <a:endParaRPr lang="en-US" dirty="0"/>
          </a:p>
          <a:p>
            <a:pPr marL="0" indent="0" algn="r" rtl="1">
              <a:buNone/>
            </a:pPr>
            <a:r>
              <a:rPr lang="he-IL" dirty="0"/>
              <a:t>כגון מיני גבינות שונים, או מיני אשל ולבן שונים </a:t>
            </a:r>
            <a:r>
              <a:rPr lang="he-IL" dirty="0" smtClean="0"/>
              <a:t>- יש </a:t>
            </a:r>
            <a:r>
              <a:rPr lang="he-IL" dirty="0"/>
              <a:t>בזה איסור בורר</a:t>
            </a:r>
            <a:r>
              <a:rPr lang="he-IL" dirty="0" smtClean="0"/>
              <a:t>.</a:t>
            </a:r>
          </a:p>
          <a:p>
            <a:pPr marL="0" indent="0" algn="r" rtl="1">
              <a:buNone/>
            </a:pPr>
            <a:endParaRPr lang="he-IL" dirty="0" smtClean="0"/>
          </a:p>
          <a:p>
            <a:pPr marL="0" indent="0" algn="r" rtl="1">
              <a:buNone/>
            </a:pPr>
            <a:r>
              <a:rPr lang="he-IL" dirty="0" smtClean="0"/>
              <a:t>וכל </a:t>
            </a:r>
            <a:r>
              <a:rPr lang="he-IL" dirty="0"/>
              <a:t>שכן אם המאכלים מונחים זה על גבי זה בערימה,</a:t>
            </a:r>
            <a:endParaRPr lang="en-US" dirty="0"/>
          </a:p>
          <a:p>
            <a:pPr marL="0" indent="0" algn="r" rtl="1">
              <a:buNone/>
            </a:pPr>
            <a:r>
              <a:rPr lang="he-IL" dirty="0"/>
              <a:t>כגון במגירת הירקות שבמקרר.</a:t>
            </a:r>
            <a:endParaRPr lang="en-US" dirty="0"/>
          </a:p>
          <a:p>
            <a:pPr marL="0" indent="0" algn="r" rtl="1">
              <a:buNone/>
            </a:pPr>
            <a:r>
              <a:rPr lang="he-IL" dirty="0"/>
              <a:t>(אורחות שבת חלק א שם סעיף </a:t>
            </a:r>
            <a:r>
              <a:rPr lang="he-IL" dirty="0" err="1"/>
              <a:t>כא</a:t>
            </a:r>
            <a:r>
              <a:rPr lang="he-IL" dirty="0"/>
              <a:t>)</a:t>
            </a:r>
            <a:endParaRPr lang="en-US" dirty="0"/>
          </a:p>
          <a:p>
            <a:pPr marL="0" indent="0" algn="r">
              <a:buNone/>
            </a:pPr>
            <a:endParaRPr lang="en-US" dirty="0"/>
          </a:p>
        </p:txBody>
      </p:sp>
      <p:sp>
        <p:nvSpPr>
          <p:cNvPr id="3" name="כותרת 2"/>
          <p:cNvSpPr>
            <a:spLocks noGrp="1"/>
          </p:cNvSpPr>
          <p:nvPr>
            <p:ph type="title"/>
          </p:nvPr>
        </p:nvSpPr>
        <p:spPr/>
        <p:txBody>
          <a:bodyPr/>
          <a:lstStyle/>
          <a:p>
            <a:r>
              <a:rPr lang="he-IL" dirty="0" smtClean="0"/>
              <a:t>דוגמה שניה:</a:t>
            </a:r>
            <a:endParaRPr lang="en-US" dirty="0"/>
          </a:p>
        </p:txBody>
      </p:sp>
      <p:sp>
        <p:nvSpPr>
          <p:cNvPr id="4" name="TextBox 3"/>
          <p:cNvSpPr txBox="1"/>
          <p:nvPr/>
        </p:nvSpPr>
        <p:spPr>
          <a:xfrm>
            <a:off x="228600" y="5791200"/>
            <a:ext cx="2667000" cy="646331"/>
          </a:xfrm>
          <a:prstGeom prst="rect">
            <a:avLst/>
          </a:prstGeom>
          <a:noFill/>
        </p:spPr>
        <p:txBody>
          <a:bodyPr wrap="square" rtlCol="0">
            <a:spAutoFit/>
          </a:bodyPr>
          <a:lstStyle/>
          <a:p>
            <a:pPr algn="ctr"/>
            <a:r>
              <a:rPr lang="he-IL" dirty="0" smtClean="0">
                <a:solidFill>
                  <a:srgbClr val="FF0000"/>
                </a:solidFill>
              </a:rPr>
              <a:t>אסור </a:t>
            </a:r>
            <a:r>
              <a:rPr lang="he-IL" dirty="0" smtClean="0"/>
              <a:t>להפריד את הירקות בשבת</a:t>
            </a:r>
            <a:endParaRPr lang="en-US" dirty="0">
              <a:solidFill>
                <a:srgbClr val="FF0000"/>
              </a:solidFill>
            </a:endParaRPr>
          </a:p>
        </p:txBody>
      </p:sp>
    </p:spTree>
    <p:extLst>
      <p:ext uri="{BB962C8B-B14F-4D97-AF65-F5344CB8AC3E}">
        <p14:creationId xmlns:p14="http://schemas.microsoft.com/office/powerpoint/2010/main" val="11602072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685801" y="2675467"/>
            <a:ext cx="7594600" cy="3450696"/>
          </a:xfrm>
        </p:spPr>
        <p:txBody>
          <a:bodyPr/>
          <a:lstStyle/>
          <a:p>
            <a:pPr marL="0" indent="0" algn="r" rtl="1">
              <a:buNone/>
            </a:pPr>
            <a:r>
              <a:rPr lang="he-IL" dirty="0"/>
              <a:t>מותר להוציא </a:t>
            </a:r>
            <a:r>
              <a:rPr lang="he-IL" dirty="0" smtClean="0"/>
              <a:t>גוש </a:t>
            </a:r>
            <a:r>
              <a:rPr lang="he-IL" dirty="0"/>
              <a:t>גדול ממים, </a:t>
            </a:r>
            <a:endParaRPr lang="he-IL" dirty="0" smtClean="0"/>
          </a:p>
          <a:p>
            <a:pPr marL="0" indent="0" algn="r" rtl="1">
              <a:buNone/>
            </a:pPr>
            <a:r>
              <a:rPr lang="he-IL" dirty="0" smtClean="0"/>
              <a:t>כמו </a:t>
            </a:r>
            <a:r>
              <a:rPr lang="he-IL" dirty="0"/>
              <a:t>בשר ממרק, </a:t>
            </a:r>
            <a:r>
              <a:rPr lang="he-IL" dirty="0" smtClean="0"/>
              <a:t>או ביצים </a:t>
            </a:r>
            <a:r>
              <a:rPr lang="he-IL" dirty="0"/>
              <a:t>מהמים.</a:t>
            </a:r>
            <a:endParaRPr lang="en-US" dirty="0"/>
          </a:p>
          <a:p>
            <a:pPr marL="0" indent="0" algn="r" rtl="1">
              <a:buNone/>
            </a:pPr>
            <a:r>
              <a:rPr lang="he-IL" sz="2000" dirty="0" smtClean="0"/>
              <a:t>                                               (</a:t>
            </a:r>
            <a:r>
              <a:rPr lang="he-IL" sz="2000" dirty="0"/>
              <a:t>מלאכת שבת מלאכת בורר עמוד לט)</a:t>
            </a:r>
            <a:endParaRPr lang="en-US" sz="2000" dirty="0"/>
          </a:p>
          <a:p>
            <a:pPr marL="0" indent="0" algn="r">
              <a:buNone/>
            </a:pPr>
            <a:endParaRPr lang="en-US" dirty="0"/>
          </a:p>
        </p:txBody>
      </p:sp>
      <p:sp>
        <p:nvSpPr>
          <p:cNvPr id="3" name="כותרת 2"/>
          <p:cNvSpPr>
            <a:spLocks noGrp="1"/>
          </p:cNvSpPr>
          <p:nvPr>
            <p:ph type="title"/>
          </p:nvPr>
        </p:nvSpPr>
        <p:spPr/>
        <p:txBody>
          <a:bodyPr/>
          <a:lstStyle/>
          <a:p>
            <a:r>
              <a:rPr lang="he-IL" dirty="0" smtClean="0"/>
              <a:t>דוגמה שלישית:</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4118201"/>
            <a:ext cx="24574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0" y="6096000"/>
            <a:ext cx="3505200" cy="400110"/>
          </a:xfrm>
          <a:prstGeom prst="rect">
            <a:avLst/>
          </a:prstGeom>
          <a:noFill/>
        </p:spPr>
        <p:txBody>
          <a:bodyPr wrap="square" rtlCol="0">
            <a:spAutoFit/>
          </a:bodyPr>
          <a:lstStyle/>
          <a:p>
            <a:pPr algn="r"/>
            <a:r>
              <a:rPr lang="he-IL" sz="2000" dirty="0" smtClean="0">
                <a:solidFill>
                  <a:srgbClr val="00B050"/>
                </a:solidFill>
              </a:rPr>
              <a:t>מותר</a:t>
            </a:r>
            <a:r>
              <a:rPr lang="he-IL" sz="2000" dirty="0" smtClean="0"/>
              <a:t> להוציא את הקציצות מהמרק</a:t>
            </a:r>
            <a:endParaRPr lang="en-US" sz="2000" dirty="0"/>
          </a:p>
        </p:txBody>
      </p:sp>
    </p:spTree>
    <p:extLst>
      <p:ext uri="{BB962C8B-B14F-4D97-AF65-F5344CB8AC3E}">
        <p14:creationId xmlns:p14="http://schemas.microsoft.com/office/powerpoint/2010/main" val="7317302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7282" b="25297"/>
          <a:stretch/>
        </p:blipFill>
        <p:spPr bwMode="auto">
          <a:xfrm rot="16200000">
            <a:off x="-117005" y="1684804"/>
            <a:ext cx="1393352" cy="66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ציין מיקום תוכן 1"/>
          <p:cNvSpPr>
            <a:spLocks noGrp="1"/>
          </p:cNvSpPr>
          <p:nvPr>
            <p:ph idx="1"/>
          </p:nvPr>
        </p:nvSpPr>
        <p:spPr/>
        <p:txBody>
          <a:bodyPr>
            <a:normAutofit/>
          </a:bodyPr>
          <a:lstStyle/>
          <a:p>
            <a:pPr marL="0" indent="0" algn="just" rtl="1">
              <a:buNone/>
            </a:pPr>
            <a:endParaRPr lang="he-IL" sz="2000" dirty="0" smtClean="0"/>
          </a:p>
          <a:p>
            <a:pPr marL="0" indent="0" algn="just" rtl="1">
              <a:buNone/>
            </a:pPr>
            <a:endParaRPr lang="he-IL" sz="2000" dirty="0"/>
          </a:p>
          <a:p>
            <a:pPr marL="0" indent="0" algn="just" rtl="1">
              <a:buNone/>
            </a:pPr>
            <a:r>
              <a:rPr lang="he-IL" sz="2000" dirty="0" smtClean="0"/>
              <a:t>למדנו </a:t>
            </a:r>
            <a:r>
              <a:rPr lang="he-IL" sz="2000" dirty="0"/>
              <a:t>על הפרדת "אוכל" מ"פסולת", ועתה נעסוק במצבים שבהם אין אוכל ואין פסולת, כלומר שני המינים שווים בשימושם או בנחיצותם לאדם, והוא מבקש למיינם ולהפרידם זה מזה</a:t>
            </a:r>
            <a:r>
              <a:rPr lang="he-IL" sz="2000" dirty="0" smtClean="0"/>
              <a:t>. </a:t>
            </a:r>
            <a:endParaRPr lang="he-IL" sz="2000" dirty="0"/>
          </a:p>
          <a:p>
            <a:pPr marL="0" indent="0" algn="r" rtl="1">
              <a:buNone/>
            </a:pPr>
            <a:endParaRPr lang="en-US" sz="1600" dirty="0" smtClean="0"/>
          </a:p>
          <a:p>
            <a:pPr marL="0" indent="0" algn="r" rtl="1">
              <a:buNone/>
            </a:pPr>
            <a:r>
              <a:rPr lang="he-IL" sz="2000" dirty="0" smtClean="0"/>
              <a:t>"</a:t>
            </a:r>
            <a:r>
              <a:rPr lang="he-IL" sz="2000" dirty="0" err="1"/>
              <a:t>אוכלין</a:t>
            </a:r>
            <a:r>
              <a:rPr lang="he-IL" sz="2000" dirty="0"/>
              <a:t> או חפצים ממינים שונים המעורבים זה בזה - </a:t>
            </a:r>
            <a:r>
              <a:rPr lang="he-IL" sz="2000" dirty="0" smtClean="0"/>
              <a:t>אסור </a:t>
            </a:r>
            <a:r>
              <a:rPr lang="he-IL" sz="2000" dirty="0"/>
              <a:t>למיין אותם למיניהם, גם אם אין כוונתו אלא </a:t>
            </a:r>
            <a:r>
              <a:rPr lang="he-IL" sz="2000" dirty="0" smtClean="0"/>
              <a:t>להניח </a:t>
            </a:r>
            <a:r>
              <a:rPr lang="he-IL" sz="2000" dirty="0"/>
              <a:t>כל מין במקומו המיוחד, </a:t>
            </a:r>
            <a:r>
              <a:rPr lang="he-IL" sz="2000" dirty="0" smtClean="0"/>
              <a:t>כי </a:t>
            </a:r>
            <a:r>
              <a:rPr lang="he-IL" sz="2000" dirty="0"/>
              <a:t>הרי הוא בורר מתוך התערובת לא כדי להשתמש לאלתר בשני המינים שהוא בורר".</a:t>
            </a:r>
            <a:endParaRPr lang="en-US" sz="2000" dirty="0"/>
          </a:p>
          <a:p>
            <a:pPr marL="0" indent="0" algn="r" rtl="1">
              <a:buNone/>
            </a:pPr>
            <a:r>
              <a:rPr lang="he-IL" sz="1800" dirty="0" smtClean="0"/>
              <a:t>                                  (</a:t>
            </a:r>
            <a:r>
              <a:rPr lang="he-IL" sz="1800" dirty="0"/>
              <a:t>שמירת שבת כהלכתה פרק ג סעיף פג [</a:t>
            </a:r>
            <a:r>
              <a:rPr lang="he-IL" sz="1800" dirty="0" err="1"/>
              <a:t>עו</a:t>
            </a:r>
            <a:r>
              <a:rPr lang="he-IL" sz="1800" dirty="0"/>
              <a:t>])</a:t>
            </a:r>
            <a:endParaRPr lang="en-US" sz="2000" dirty="0"/>
          </a:p>
          <a:p>
            <a:pPr marL="0" indent="0" algn="r" rtl="1">
              <a:buNone/>
            </a:pPr>
            <a:endParaRPr lang="he-IL" dirty="0" smtClean="0"/>
          </a:p>
          <a:p>
            <a:pPr marL="0" indent="0" algn="r" rtl="1">
              <a:buNone/>
            </a:pPr>
            <a:endParaRPr lang="en-US" dirty="0"/>
          </a:p>
          <a:p>
            <a:pPr marL="0" indent="0" algn="r">
              <a:buNone/>
            </a:pPr>
            <a:endParaRPr lang="en-US" dirty="0"/>
          </a:p>
        </p:txBody>
      </p:sp>
      <p:sp>
        <p:nvSpPr>
          <p:cNvPr id="3" name="כותרת 2"/>
          <p:cNvSpPr>
            <a:spLocks noGrp="1"/>
          </p:cNvSpPr>
          <p:nvPr>
            <p:ph type="title"/>
          </p:nvPr>
        </p:nvSpPr>
        <p:spPr/>
        <p:txBody>
          <a:bodyPr/>
          <a:lstStyle/>
          <a:p>
            <a:r>
              <a:rPr lang="he-IL" dirty="0" smtClean="0"/>
              <a:t>דין מיון בשבת</a:t>
            </a:r>
            <a:endParaRPr lang="en-US" dirty="0"/>
          </a:p>
        </p:txBody>
      </p:sp>
      <p:sp>
        <p:nvSpPr>
          <p:cNvPr id="6" name="חץ שמאלה 5"/>
          <p:cNvSpPr/>
          <p:nvPr/>
        </p:nvSpPr>
        <p:spPr>
          <a:xfrm>
            <a:off x="381000" y="5791200"/>
            <a:ext cx="2667000" cy="990600"/>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e-IL" dirty="0"/>
              <a:t>הסבר בשקופית הבאה</a:t>
            </a: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83" t="8047" r="32607" b="16298"/>
          <a:stretch/>
        </p:blipFill>
        <p:spPr bwMode="auto">
          <a:xfrm>
            <a:off x="1088574" y="1515461"/>
            <a:ext cx="740226" cy="76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314499">
            <a:off x="1390300" y="1893676"/>
            <a:ext cx="682315" cy="141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8967" y="1091980"/>
            <a:ext cx="668151" cy="138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175" y="798963"/>
            <a:ext cx="693026" cy="71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6201" y="1254359"/>
            <a:ext cx="740109"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013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5.92593E-6 L 0.63819 -0.01272 " pathEditMode="relative" ptsTypes="AA">
                                      <p:cBhvr>
                                        <p:cTn id="6" dur="2000" fill="hold"/>
                                        <p:tgtEl>
                                          <p:spTgt spid="614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4.72222E-6 -2.22222E-6 L 0.37257 -0.0081 " pathEditMode="relative" ptsTypes="AA">
                                      <p:cBhvr>
                                        <p:cTn id="8" dur="2000" fill="hold"/>
                                        <p:tgtEl>
                                          <p:spTgt spid="1027"/>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1.66667E-6 -3.7037E-7 L 0.50122 -0.07292 " pathEditMode="relative" ptsTypes="AA">
                                      <p:cBhvr>
                                        <p:cTn id="10" dur="2000" fill="hold"/>
                                        <p:tgtEl>
                                          <p:spTgt spid="10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762000" y="2895600"/>
            <a:ext cx="7408333" cy="3450696"/>
          </a:xfrm>
        </p:spPr>
        <p:txBody>
          <a:bodyPr/>
          <a:lstStyle/>
          <a:p>
            <a:pPr marL="0" indent="0" algn="just" rtl="1">
              <a:buNone/>
            </a:pPr>
            <a:r>
              <a:rPr lang="he-IL" dirty="0" smtClean="0"/>
              <a:t>במיון אין תערובת </a:t>
            </a:r>
            <a:r>
              <a:rPr lang="he-IL" dirty="0"/>
              <a:t>של פסולת ואוכל, שהרי שני המינים ראויים לשימוש, </a:t>
            </a:r>
            <a:r>
              <a:rPr lang="he-IL" dirty="0" smtClean="0"/>
              <a:t>אך העובדה שמקפידים </a:t>
            </a:r>
            <a:r>
              <a:rPr lang="he-IL" dirty="0"/>
              <a:t>להשתמש בכל מין </a:t>
            </a:r>
            <a:r>
              <a:rPr lang="he-IL" dirty="0" smtClean="0"/>
              <a:t>בנפרד, </a:t>
            </a:r>
            <a:r>
              <a:rPr lang="he-IL" dirty="0"/>
              <a:t>מחשיבה </a:t>
            </a:r>
            <a:r>
              <a:rPr lang="he-IL" dirty="0" smtClean="0"/>
              <a:t>כל אחד מהם כפסולת ביחס לאחר, וזהו </a:t>
            </a:r>
            <a:r>
              <a:rPr lang="he-IL" dirty="0"/>
              <a:t>מעשה </a:t>
            </a:r>
            <a:r>
              <a:rPr lang="he-IL" dirty="0" smtClean="0"/>
              <a:t>ברירה, </a:t>
            </a:r>
            <a:r>
              <a:rPr lang="he-IL" dirty="0"/>
              <a:t>המותר רק ביד </a:t>
            </a:r>
            <a:r>
              <a:rPr lang="he-IL" dirty="0" smtClean="0"/>
              <a:t>ולאלתר.</a:t>
            </a:r>
          </a:p>
          <a:p>
            <a:pPr marL="0" indent="0" algn="l" rtl="1">
              <a:buNone/>
            </a:pPr>
            <a:r>
              <a:rPr lang="he-IL" sz="2000" dirty="0" smtClean="0"/>
              <a:t> </a:t>
            </a:r>
            <a:r>
              <a:rPr lang="he-IL" sz="2000" dirty="0"/>
              <a:t>(על פי אורחות שבת חלק א פרק ג הערה </a:t>
            </a:r>
            <a:r>
              <a:rPr lang="he-IL" sz="2000" dirty="0" smtClean="0"/>
              <a:t>ג)</a:t>
            </a:r>
            <a:endParaRPr lang="en-US" sz="2000" dirty="0"/>
          </a:p>
        </p:txBody>
      </p:sp>
      <p:sp>
        <p:nvSpPr>
          <p:cNvPr id="3" name="כותרת 2"/>
          <p:cNvSpPr>
            <a:spLocks noGrp="1"/>
          </p:cNvSpPr>
          <p:nvPr>
            <p:ph type="title"/>
          </p:nvPr>
        </p:nvSpPr>
        <p:spPr/>
        <p:txBody>
          <a:bodyPr/>
          <a:lstStyle/>
          <a:p>
            <a:r>
              <a:rPr lang="he-IL" dirty="0" smtClean="0"/>
              <a:t>מדוע אסור למיין?</a:t>
            </a:r>
            <a:endParaRPr lang="en-US" dirty="0"/>
          </a:p>
        </p:txBody>
      </p:sp>
    </p:spTree>
    <p:extLst>
      <p:ext uri="{BB962C8B-B14F-4D97-AF65-F5344CB8AC3E}">
        <p14:creationId xmlns:p14="http://schemas.microsoft.com/office/powerpoint/2010/main" val="37434803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pPr marL="0" indent="0" algn="r" rtl="1">
              <a:buNone/>
            </a:pPr>
            <a:r>
              <a:rPr lang="he-IL" dirty="0" smtClean="0"/>
              <a:t>משחקים </a:t>
            </a:r>
            <a:r>
              <a:rPr lang="he-IL" dirty="0"/>
              <a:t>שיש בהם צורות שונות או צבעים שונים,</a:t>
            </a:r>
            <a:endParaRPr lang="en-US" dirty="0"/>
          </a:p>
          <a:p>
            <a:pPr marL="0" indent="0" algn="r" rtl="1">
              <a:buNone/>
            </a:pPr>
            <a:r>
              <a:rPr lang="he-IL" dirty="0"/>
              <a:t>ורגילים למיינם אחר השימוש ולשים כל צורה במקומה -  </a:t>
            </a:r>
            <a:endParaRPr lang="en-US" dirty="0"/>
          </a:p>
          <a:p>
            <a:pPr marL="0" indent="0" algn="r" rtl="1">
              <a:buNone/>
            </a:pPr>
            <a:r>
              <a:rPr lang="he-IL" dirty="0"/>
              <a:t>אין לעשות זאת בשבת, כיון שאין זה בורר סמוך לשימוש.</a:t>
            </a:r>
            <a:endParaRPr lang="en-US" dirty="0"/>
          </a:p>
          <a:p>
            <a:pPr marL="0" indent="0" algn="r" rtl="1">
              <a:buNone/>
            </a:pPr>
            <a:r>
              <a:rPr lang="he-IL" dirty="0"/>
              <a:t>אולם מותר למיינם אם רוצה להשתמש בהם </a:t>
            </a:r>
            <a:r>
              <a:rPr lang="he-IL" dirty="0" smtClean="0"/>
              <a:t>לאלתר (עכשיו). </a:t>
            </a:r>
            <a:endParaRPr lang="en-US" dirty="0"/>
          </a:p>
          <a:p>
            <a:pPr marL="0" indent="0" rtl="1">
              <a:buNone/>
            </a:pPr>
            <a:r>
              <a:rPr lang="he-IL" sz="2000" dirty="0"/>
              <a:t>(אורחות שבת חלק א פרק שלישי סעיף יא)</a:t>
            </a:r>
            <a:endParaRPr lang="en-US" dirty="0"/>
          </a:p>
          <a:p>
            <a:pPr marL="0" indent="0" algn="r">
              <a:buNone/>
            </a:pPr>
            <a:endParaRPr lang="en-US" dirty="0"/>
          </a:p>
        </p:txBody>
      </p:sp>
      <p:sp>
        <p:nvSpPr>
          <p:cNvPr id="3" name="כותרת 2"/>
          <p:cNvSpPr>
            <a:spLocks noGrp="1"/>
          </p:cNvSpPr>
          <p:nvPr>
            <p:ph type="title"/>
          </p:nvPr>
        </p:nvSpPr>
        <p:spPr/>
        <p:txBody>
          <a:bodyPr/>
          <a:lstStyle/>
          <a:p>
            <a:r>
              <a:rPr lang="he-IL" dirty="0" smtClean="0"/>
              <a:t>מיון משחקים בשבת</a:t>
            </a:r>
            <a:endParaRPr lang="en-US" dirty="0"/>
          </a:p>
        </p:txBody>
      </p:sp>
      <p:sp>
        <p:nvSpPr>
          <p:cNvPr id="5" name="TextBox 4"/>
          <p:cNvSpPr txBox="1"/>
          <p:nvPr/>
        </p:nvSpPr>
        <p:spPr>
          <a:xfrm>
            <a:off x="6183086" y="5486400"/>
            <a:ext cx="2819400" cy="646331"/>
          </a:xfrm>
          <a:prstGeom prst="rect">
            <a:avLst/>
          </a:prstGeom>
          <a:noFill/>
        </p:spPr>
        <p:txBody>
          <a:bodyPr wrap="square" rtlCol="0">
            <a:spAutoFit/>
          </a:bodyPr>
          <a:lstStyle/>
          <a:p>
            <a:pPr algn="r"/>
            <a:r>
              <a:rPr lang="he-IL" dirty="0" smtClean="0">
                <a:solidFill>
                  <a:srgbClr val="FF0000"/>
                </a:solidFill>
              </a:rPr>
              <a:t>אסור</a:t>
            </a:r>
            <a:r>
              <a:rPr lang="he-IL" dirty="0" smtClean="0"/>
              <a:t> למיין את הדמקה בשבת.</a:t>
            </a:r>
            <a:endParaRPr lang="en-US" dirty="0"/>
          </a:p>
        </p:txBody>
      </p:sp>
      <p:sp>
        <p:nvSpPr>
          <p:cNvPr id="8" name="TextBox 7"/>
          <p:cNvSpPr txBox="1"/>
          <p:nvPr/>
        </p:nvSpPr>
        <p:spPr>
          <a:xfrm>
            <a:off x="907759" y="5562600"/>
            <a:ext cx="2819400" cy="646331"/>
          </a:xfrm>
          <a:prstGeom prst="rect">
            <a:avLst/>
          </a:prstGeom>
          <a:noFill/>
        </p:spPr>
        <p:txBody>
          <a:bodyPr wrap="square" rtlCol="0">
            <a:spAutoFit/>
          </a:bodyPr>
          <a:lstStyle/>
          <a:p>
            <a:pPr algn="r" rtl="1"/>
            <a:r>
              <a:rPr lang="he-IL" dirty="0" smtClean="0">
                <a:solidFill>
                  <a:srgbClr val="00B050"/>
                </a:solidFill>
              </a:rPr>
              <a:t>מותר</a:t>
            </a:r>
            <a:r>
              <a:rPr lang="he-IL" dirty="0" smtClean="0"/>
              <a:t> למיין את הדמקה בשבת   רק אם זה לצורך שימוש מיידי.</a:t>
            </a:r>
            <a:endParaRPr lang="en-US" dirty="0"/>
          </a:p>
        </p:txBody>
      </p:sp>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l="2622" t="33870" r="5394"/>
          <a:stretch/>
        </p:blipFill>
        <p:spPr>
          <a:xfrm>
            <a:off x="3727159" y="4988665"/>
            <a:ext cx="2743200" cy="1655196"/>
          </a:xfrm>
          <a:prstGeom prst="rect">
            <a:avLst/>
          </a:prstGeom>
        </p:spPr>
      </p:pic>
    </p:spTree>
    <p:extLst>
      <p:ext uri="{BB962C8B-B14F-4D97-AF65-F5344CB8AC3E}">
        <p14:creationId xmlns:p14="http://schemas.microsoft.com/office/powerpoint/2010/main" val="146725411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pPr marL="0" indent="0" algn="ctr">
              <a:buNone/>
            </a:pPr>
            <a:r>
              <a:rPr lang="he-IL" dirty="0" smtClean="0"/>
              <a:t>נשאלת השאלה:</a:t>
            </a:r>
          </a:p>
          <a:p>
            <a:pPr marL="0" indent="0" algn="r">
              <a:buNone/>
            </a:pPr>
            <a:r>
              <a:rPr lang="he-IL" dirty="0" smtClean="0"/>
              <a:t>קילוף </a:t>
            </a:r>
            <a:r>
              <a:rPr lang="he-IL" dirty="0"/>
              <a:t>הוא הסרת הפסולת מן האוכל. מדוע, אם כן, מותר לקלף </a:t>
            </a:r>
            <a:r>
              <a:rPr lang="he-IL" dirty="0" smtClean="0"/>
              <a:t>פירות </a:t>
            </a:r>
            <a:r>
              <a:rPr lang="he-IL" dirty="0"/>
              <a:t>וירקות </a:t>
            </a:r>
            <a:r>
              <a:rPr lang="he-IL" dirty="0" smtClean="0"/>
              <a:t>בשבת, הרי למדנו שמותר להוציא רק את האוכל מהפסולת ולא להפך?</a:t>
            </a:r>
            <a:endParaRPr lang="en-US" dirty="0"/>
          </a:p>
        </p:txBody>
      </p:sp>
      <p:sp>
        <p:nvSpPr>
          <p:cNvPr id="3" name="כותרת 2"/>
          <p:cNvSpPr>
            <a:spLocks noGrp="1"/>
          </p:cNvSpPr>
          <p:nvPr>
            <p:ph type="title"/>
          </p:nvPr>
        </p:nvSpPr>
        <p:spPr/>
        <p:txBody>
          <a:bodyPr/>
          <a:lstStyle/>
          <a:p>
            <a:r>
              <a:rPr lang="he-IL" dirty="0" smtClean="0"/>
              <a:t>קילוף ירקות ופירות בשבת</a:t>
            </a:r>
            <a:endParaRPr lang="en-US" dirty="0"/>
          </a:p>
        </p:txBody>
      </p:sp>
    </p:spTree>
    <p:extLst>
      <p:ext uri="{BB962C8B-B14F-4D97-AF65-F5344CB8AC3E}">
        <p14:creationId xmlns:p14="http://schemas.microsoft.com/office/powerpoint/2010/main" val="27318936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19600"/>
            <a:ext cx="2438400" cy="161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724400"/>
            <a:ext cx="2438399" cy="1622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ציין מיקום תוכן 2"/>
          <p:cNvSpPr>
            <a:spLocks noGrp="1"/>
          </p:cNvSpPr>
          <p:nvPr>
            <p:ph idx="1"/>
          </p:nvPr>
        </p:nvSpPr>
        <p:spPr>
          <a:xfrm>
            <a:off x="872067" y="2492904"/>
            <a:ext cx="7408333" cy="3450696"/>
          </a:xfrm>
        </p:spPr>
        <p:txBody>
          <a:bodyPr>
            <a:normAutofit/>
          </a:bodyPr>
          <a:lstStyle/>
          <a:p>
            <a:pPr marL="0" indent="0" algn="r">
              <a:lnSpc>
                <a:spcPts val="3700"/>
              </a:lnSpc>
              <a:spcBef>
                <a:spcPts val="0"/>
              </a:spcBef>
              <a:buNone/>
            </a:pPr>
            <a:r>
              <a:rPr lang="he-IL" sz="2400" dirty="0" smtClean="0">
                <a:solidFill>
                  <a:srgbClr val="FF0000"/>
                </a:solidFill>
                <a:latin typeface="David" panose="020E0502060401010101" pitchFamily="34" charset="-79"/>
                <a:cs typeface="David" panose="020E0502060401010101" pitchFamily="34" charset="-79"/>
              </a:rPr>
              <a:t>אסור להפריד</a:t>
            </a:r>
          </a:p>
          <a:p>
            <a:pPr marL="0" indent="0" algn="r">
              <a:lnSpc>
                <a:spcPts val="3700"/>
              </a:lnSpc>
              <a:spcBef>
                <a:spcPts val="0"/>
              </a:spcBef>
              <a:buNone/>
            </a:pPr>
            <a:r>
              <a:rPr lang="he-IL" sz="2400" dirty="0" smtClean="0">
                <a:latin typeface="David" panose="020E0502060401010101" pitchFamily="34" charset="-79"/>
                <a:cs typeface="David" panose="020E0502060401010101" pitchFamily="34" charset="-79"/>
              </a:rPr>
              <a:t>שני מינים המעורבים זה בזה, </a:t>
            </a:r>
          </a:p>
          <a:p>
            <a:pPr marL="0" indent="0" algn="r">
              <a:lnSpc>
                <a:spcPts val="3700"/>
              </a:lnSpc>
              <a:spcBef>
                <a:spcPts val="0"/>
              </a:spcBef>
              <a:buNone/>
            </a:pPr>
            <a:r>
              <a:rPr lang="he-IL" sz="2400" dirty="0" smtClean="0">
                <a:latin typeface="David" panose="020E0502060401010101" pitchFamily="34" charset="-79"/>
                <a:cs typeface="David" panose="020E0502060401010101" pitchFamily="34" charset="-79"/>
              </a:rPr>
              <a:t>בין שהם מיני אוכל, </a:t>
            </a:r>
          </a:p>
          <a:p>
            <a:pPr marL="0" indent="0" algn="r">
              <a:lnSpc>
                <a:spcPts val="3700"/>
              </a:lnSpc>
              <a:spcBef>
                <a:spcPts val="0"/>
              </a:spcBef>
              <a:buNone/>
            </a:pPr>
            <a:r>
              <a:rPr lang="he-IL" sz="2400" dirty="0" smtClean="0">
                <a:latin typeface="David" panose="020E0502060401010101" pitchFamily="34" charset="-79"/>
                <a:cs typeface="David" panose="020E0502060401010101" pitchFamily="34" charset="-79"/>
              </a:rPr>
              <a:t>בין שאינם מיני אוכל (כגון מיני כלים או בגדים), </a:t>
            </a:r>
          </a:p>
          <a:p>
            <a:pPr marL="0" indent="0" algn="r">
              <a:lnSpc>
                <a:spcPts val="3700"/>
              </a:lnSpc>
              <a:spcBef>
                <a:spcPts val="0"/>
              </a:spcBef>
              <a:buNone/>
            </a:pPr>
            <a:r>
              <a:rPr lang="he-IL" sz="2400" dirty="0" smtClean="0">
                <a:latin typeface="David" panose="020E0502060401010101" pitchFamily="34" charset="-79"/>
                <a:cs typeface="David" panose="020E0502060401010101" pitchFamily="34" charset="-79"/>
              </a:rPr>
              <a:t>ובין שהמין האחד הוא אוכל והאחר הוא פסולת.</a:t>
            </a:r>
            <a:endParaRPr lang="en-US" sz="2400" dirty="0">
              <a:latin typeface="David" panose="020E0502060401010101" pitchFamily="34" charset="-79"/>
              <a:cs typeface="David" panose="020E0502060401010101" pitchFamily="34" charset="-79"/>
            </a:endParaRPr>
          </a:p>
        </p:txBody>
      </p:sp>
      <p:sp>
        <p:nvSpPr>
          <p:cNvPr id="2" name="כותרת 1"/>
          <p:cNvSpPr>
            <a:spLocks noGrp="1"/>
          </p:cNvSpPr>
          <p:nvPr>
            <p:ph type="title"/>
          </p:nvPr>
        </p:nvSpPr>
        <p:spPr/>
        <p:txBody>
          <a:bodyPr/>
          <a:lstStyle/>
          <a:p>
            <a:r>
              <a:rPr lang="he-IL" dirty="0" smtClean="0">
                <a:latin typeface="David" panose="020E0502060401010101" pitchFamily="34" charset="-79"/>
                <a:cs typeface="David" panose="020E0502060401010101" pitchFamily="34" charset="-79"/>
              </a:rPr>
              <a:t>הגדרת המלאכה</a:t>
            </a:r>
            <a:endParaRPr lang="en-US"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836738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pPr marL="0" indent="0" algn="r" rtl="1">
              <a:buNone/>
            </a:pPr>
            <a:r>
              <a:rPr lang="he-IL" dirty="0"/>
              <a:t>כיון שאי אפשר להגיע אל האוכל אלא על ידי הסרת הקליפה,</a:t>
            </a:r>
            <a:endParaRPr lang="en-US" dirty="0"/>
          </a:p>
          <a:p>
            <a:pPr marL="0" indent="0" algn="r" rtl="1">
              <a:buNone/>
            </a:pPr>
            <a:r>
              <a:rPr lang="he-IL" dirty="0"/>
              <a:t>לכן הסרת הקליפה נחשבת דרך אכילה ואינה בגדר מלאכה.</a:t>
            </a:r>
            <a:endParaRPr lang="en-US" dirty="0"/>
          </a:p>
          <a:p>
            <a:pPr marL="0" indent="0" algn="r" rtl="1">
              <a:buNone/>
            </a:pPr>
            <a:r>
              <a:rPr lang="he-IL" dirty="0"/>
              <a:t>ואין זה דומה לשאר בורר פסולת מן האוכל, </a:t>
            </a:r>
            <a:endParaRPr lang="en-US" dirty="0"/>
          </a:p>
          <a:p>
            <a:pPr marL="0" indent="0" algn="r" rtl="1">
              <a:buNone/>
            </a:pPr>
            <a:r>
              <a:rPr lang="he-IL" dirty="0"/>
              <a:t>אשר אפשר לו לברור את האוכל מן הפסולת.</a:t>
            </a:r>
            <a:endParaRPr lang="en-US" dirty="0"/>
          </a:p>
          <a:p>
            <a:pPr marL="0" indent="0" rtl="1">
              <a:buNone/>
            </a:pPr>
            <a:r>
              <a:rPr lang="he-IL" sz="2000" dirty="0"/>
              <a:t>(אורחות שבת חלק א עמוד </a:t>
            </a:r>
            <a:r>
              <a:rPr lang="he-IL" sz="2000" dirty="0" err="1"/>
              <a:t>קסה</a:t>
            </a:r>
            <a:r>
              <a:rPr lang="he-IL" sz="2000" dirty="0"/>
              <a:t>)</a:t>
            </a:r>
            <a:endParaRPr lang="en-US" sz="2000" dirty="0"/>
          </a:p>
          <a:p>
            <a:pPr marL="0" indent="0">
              <a:buNone/>
            </a:pPr>
            <a:endParaRPr lang="en-US" dirty="0"/>
          </a:p>
        </p:txBody>
      </p:sp>
      <p:sp>
        <p:nvSpPr>
          <p:cNvPr id="3" name="כותרת 2"/>
          <p:cNvSpPr>
            <a:spLocks noGrp="1"/>
          </p:cNvSpPr>
          <p:nvPr>
            <p:ph type="title"/>
          </p:nvPr>
        </p:nvSpPr>
        <p:spPr/>
        <p:txBody>
          <a:bodyPr/>
          <a:lstStyle/>
          <a:p>
            <a:pPr rtl="1"/>
            <a:r>
              <a:rPr lang="en-US" dirty="0" smtClean="0"/>
              <a:t> </a:t>
            </a:r>
            <a:r>
              <a:rPr lang="he-IL" dirty="0" smtClean="0"/>
              <a:t> קילוף ירקות ופירות בשבת - המשך</a:t>
            </a:r>
            <a:endParaRPr lang="en-US" dirty="0"/>
          </a:p>
        </p:txBody>
      </p:sp>
    </p:spTree>
    <p:extLst>
      <p:ext uri="{BB962C8B-B14F-4D97-AF65-F5344CB8AC3E}">
        <p14:creationId xmlns:p14="http://schemas.microsoft.com/office/powerpoint/2010/main" val="37728921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pPr marL="0" indent="0" algn="r" rtl="1">
              <a:buNone/>
            </a:pPr>
            <a:r>
              <a:rPr lang="he-IL" dirty="0" smtClean="0"/>
              <a:t>קליפה </a:t>
            </a:r>
            <a:r>
              <a:rPr lang="he-IL" dirty="0"/>
              <a:t>שאינה נאכלת לרוב בני אדם -</a:t>
            </a:r>
            <a:endParaRPr lang="en-US" dirty="0"/>
          </a:p>
          <a:p>
            <a:pPr marL="0" indent="0" algn="r" rtl="1">
              <a:buNone/>
            </a:pPr>
            <a:r>
              <a:rPr lang="he-IL" dirty="0"/>
              <a:t>מותר להסירה רק ביד או בכלי שאינו מיוחד לכך.</a:t>
            </a:r>
            <a:endParaRPr lang="en-US" dirty="0"/>
          </a:p>
          <a:p>
            <a:pPr marL="0" indent="0" algn="r" rtl="1">
              <a:buNone/>
            </a:pPr>
            <a:r>
              <a:rPr lang="he-IL" dirty="0"/>
              <a:t>ובתנאי שיעשה זאת רק סמוך לסעודתו. </a:t>
            </a:r>
            <a:endParaRPr lang="en-US" dirty="0"/>
          </a:p>
          <a:p>
            <a:pPr marL="0" indent="0" algn="r" rtl="1">
              <a:buNone/>
            </a:pPr>
            <a:r>
              <a:rPr lang="he-IL" sz="2000" dirty="0" smtClean="0"/>
              <a:t>                  (</a:t>
            </a:r>
            <a:r>
              <a:rPr lang="he-IL" sz="2000" dirty="0"/>
              <a:t>שמירת שבת כהלכתה פרק ג סעיף לה [לא])</a:t>
            </a:r>
            <a:endParaRPr lang="en-US" sz="2000" dirty="0"/>
          </a:p>
          <a:p>
            <a:pPr marL="0" indent="0" algn="r">
              <a:buNone/>
            </a:pPr>
            <a:endParaRPr lang="en-US" dirty="0"/>
          </a:p>
        </p:txBody>
      </p:sp>
      <p:sp>
        <p:nvSpPr>
          <p:cNvPr id="3" name="כותרת 2"/>
          <p:cNvSpPr>
            <a:spLocks noGrp="1"/>
          </p:cNvSpPr>
          <p:nvPr>
            <p:ph type="title"/>
          </p:nvPr>
        </p:nvSpPr>
        <p:spPr>
          <a:xfrm>
            <a:off x="0" y="762000"/>
            <a:ext cx="8763000" cy="1252728"/>
          </a:xfrm>
        </p:spPr>
        <p:txBody>
          <a:bodyPr>
            <a:noAutofit/>
          </a:bodyPr>
          <a:lstStyle/>
          <a:p>
            <a:r>
              <a:rPr lang="he-IL" sz="3600" dirty="0"/>
              <a:t>קילוף קליפה שרוב בני אדם אינם אוכלים אותה </a:t>
            </a:r>
            <a:r>
              <a:rPr lang="en-US" sz="3600" dirty="0"/>
              <a:t/>
            </a:r>
            <a:br>
              <a:rPr lang="en-US" sz="3600" dirty="0"/>
            </a:br>
            <a:endParaRPr lang="en-US" sz="36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0"/>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5616246"/>
            <a:ext cx="2895600" cy="646331"/>
          </a:xfrm>
          <a:prstGeom prst="rect">
            <a:avLst/>
          </a:prstGeom>
          <a:noFill/>
        </p:spPr>
        <p:txBody>
          <a:bodyPr wrap="square" rtlCol="0">
            <a:spAutoFit/>
          </a:bodyPr>
          <a:lstStyle/>
          <a:p>
            <a:pPr algn="ctr"/>
            <a:r>
              <a:rPr lang="he-IL" dirty="0" smtClean="0">
                <a:solidFill>
                  <a:srgbClr val="FF0000"/>
                </a:solidFill>
              </a:rPr>
              <a:t>אסור</a:t>
            </a:r>
            <a:r>
              <a:rPr lang="he-IL" dirty="0" smtClean="0"/>
              <a:t> לקלף את האבוקדו עם </a:t>
            </a:r>
          </a:p>
          <a:p>
            <a:pPr algn="ctr"/>
            <a:r>
              <a:rPr lang="he-IL" dirty="0" smtClean="0"/>
              <a:t>מקלף המיועד לכך.</a:t>
            </a:r>
            <a:endParaRPr lang="en-US" dirty="0"/>
          </a:p>
        </p:txBody>
      </p:sp>
    </p:spTree>
    <p:extLst>
      <p:ext uri="{BB962C8B-B14F-4D97-AF65-F5344CB8AC3E}">
        <p14:creationId xmlns:p14="http://schemas.microsoft.com/office/powerpoint/2010/main" val="26004173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867833" y="2362200"/>
            <a:ext cx="7408333" cy="3782748"/>
          </a:xfrm>
        </p:spPr>
        <p:txBody>
          <a:bodyPr/>
          <a:lstStyle/>
          <a:p>
            <a:pPr marL="0" indent="0" algn="r" rtl="1">
              <a:buNone/>
            </a:pPr>
            <a:r>
              <a:rPr lang="he-IL" dirty="0" smtClean="0"/>
              <a:t>בעניין קליפה שרוב בני אדם אוכלים אותה </a:t>
            </a:r>
            <a:r>
              <a:rPr lang="he-IL" dirty="0"/>
              <a:t>(כגון קליפה של </a:t>
            </a:r>
            <a:r>
              <a:rPr lang="he-IL" dirty="0" err="1"/>
              <a:t>עגבניה</a:t>
            </a:r>
            <a:r>
              <a:rPr lang="he-IL" dirty="0"/>
              <a:t>, תפוח עץ, אפרסק </a:t>
            </a:r>
            <a:r>
              <a:rPr lang="he-IL" dirty="0" smtClean="0"/>
              <a:t>ואגס) נחלקו הפוסקים. יש </a:t>
            </a:r>
            <a:r>
              <a:rPr lang="he-IL" dirty="0"/>
              <a:t>המקלים לומר שאין זה נחשב כלל כברירה של דבר אחד מדבר אחר, משום שהפרי וקליפתו נחשבים כמין אחד, </a:t>
            </a:r>
            <a:r>
              <a:rPr lang="he-IL" dirty="0" smtClean="0"/>
              <a:t>ולכן  מותר </a:t>
            </a:r>
            <a:r>
              <a:rPr lang="he-IL" dirty="0"/>
              <a:t>לדעתם לקלף פירות אלו גם בכלי המיוחד לכך, וגם לצורך שימוש לאחר זמן באותה השבת. </a:t>
            </a:r>
            <a:endParaRPr lang="en-US" dirty="0"/>
          </a:p>
        </p:txBody>
      </p:sp>
      <p:sp>
        <p:nvSpPr>
          <p:cNvPr id="3" name="כותרת 2"/>
          <p:cNvSpPr>
            <a:spLocks noGrp="1"/>
          </p:cNvSpPr>
          <p:nvPr>
            <p:ph type="title"/>
          </p:nvPr>
        </p:nvSpPr>
        <p:spPr/>
        <p:txBody>
          <a:bodyPr>
            <a:normAutofit fontScale="90000"/>
          </a:bodyPr>
          <a:lstStyle/>
          <a:p>
            <a:r>
              <a:rPr lang="he-IL" dirty="0"/>
              <a:t>קילוף קליפה שרוב בני אדם אוכלים </a:t>
            </a:r>
            <a:r>
              <a:rPr lang="he-IL" dirty="0" smtClean="0"/>
              <a:t>אותה</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65" t="13740" r="24234" b="10695"/>
          <a:stretch/>
        </p:blipFill>
        <p:spPr bwMode="auto">
          <a:xfrm>
            <a:off x="3951514" y="4626429"/>
            <a:ext cx="1328057" cy="1317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38400" y="5997714"/>
            <a:ext cx="4267200" cy="707886"/>
          </a:xfrm>
          <a:prstGeom prst="rect">
            <a:avLst/>
          </a:prstGeom>
          <a:noFill/>
        </p:spPr>
        <p:txBody>
          <a:bodyPr wrap="square" rtlCol="0">
            <a:spAutoFit/>
          </a:bodyPr>
          <a:lstStyle/>
          <a:p>
            <a:pPr algn="ctr"/>
            <a:r>
              <a:rPr lang="he-IL" sz="2000" dirty="0" smtClean="0"/>
              <a:t>לפי דעת המקלים </a:t>
            </a:r>
            <a:r>
              <a:rPr lang="he-IL" sz="2000" dirty="0" smtClean="0">
                <a:solidFill>
                  <a:srgbClr val="00B050"/>
                </a:solidFill>
              </a:rPr>
              <a:t>מותר</a:t>
            </a:r>
            <a:r>
              <a:rPr lang="he-IL" sz="2000" dirty="0" smtClean="0"/>
              <a:t> לקלף את התפוח עם קלפן בשבת</a:t>
            </a:r>
            <a:endParaRPr lang="en-US" sz="2000" dirty="0"/>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889" t="12158" r="24825" b="5556"/>
          <a:stretch/>
        </p:blipFill>
        <p:spPr bwMode="auto">
          <a:xfrm rot="16200000">
            <a:off x="6917874" y="4196442"/>
            <a:ext cx="1077686" cy="176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3711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11111E-6 -6.66667E-6 L -0.15607 0.003 L -0.21076 0.00138 L -0.16319 0.003 L -0.20711 0.00138 L -0.16544 0.00462 L -0.2144 0.00624 L 6.11111E-6 -6.66667E-6 Z " pathEditMode="relative" ptsTypes="AAAAAAAA">
                                      <p:cBhvr>
                                        <p:cTn id="6" dur="3750" fill="hold"/>
                                        <p:tgtEl>
                                          <p:spTgt spid="51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930127" y="2438400"/>
            <a:ext cx="7408333" cy="3450696"/>
          </a:xfrm>
        </p:spPr>
        <p:txBody>
          <a:bodyPr/>
          <a:lstStyle/>
          <a:p>
            <a:pPr marL="0" indent="0" algn="r" rtl="1">
              <a:buNone/>
            </a:pPr>
            <a:r>
              <a:rPr lang="he-IL" dirty="0"/>
              <a:t>לעומת זאת, </a:t>
            </a:r>
            <a:r>
              <a:rPr lang="he-IL" dirty="0" smtClean="0"/>
              <a:t>דעת </a:t>
            </a:r>
            <a:r>
              <a:rPr lang="he-IL" dirty="0"/>
              <a:t>המחמירים </a:t>
            </a:r>
            <a:r>
              <a:rPr lang="he-IL" dirty="0" smtClean="0"/>
              <a:t>היא, </a:t>
            </a:r>
            <a:r>
              <a:rPr lang="he-IL" dirty="0"/>
              <a:t>שגם קילוף של קליפה הראויה לאכילה נחשב כמעשה ברירה, ולדעתם יש להקפיד לעשות זאת </a:t>
            </a:r>
            <a:r>
              <a:rPr lang="he-IL" dirty="0" smtClean="0"/>
              <a:t>בשאר התנאים של "דרך </a:t>
            </a:r>
            <a:r>
              <a:rPr lang="he-IL" dirty="0"/>
              <a:t>אכילה", </a:t>
            </a:r>
            <a:r>
              <a:rPr lang="he-IL" dirty="0" smtClean="0"/>
              <a:t>כלומר - </a:t>
            </a:r>
          </a:p>
          <a:p>
            <a:pPr marL="0" indent="0" algn="r" rtl="1">
              <a:buNone/>
            </a:pPr>
            <a:r>
              <a:rPr lang="he-IL" dirty="0" smtClean="0"/>
              <a:t>בסכין ולא </a:t>
            </a:r>
            <a:r>
              <a:rPr lang="he-IL" dirty="0"/>
              <a:t>בכלי המיוחד </a:t>
            </a:r>
            <a:r>
              <a:rPr lang="he-IL" dirty="0" smtClean="0"/>
              <a:t>לברירה, </a:t>
            </a:r>
            <a:r>
              <a:rPr lang="he-IL" dirty="0"/>
              <a:t>כגון </a:t>
            </a:r>
            <a:r>
              <a:rPr lang="he-IL" dirty="0" smtClean="0"/>
              <a:t>מקלף, </a:t>
            </a:r>
          </a:p>
          <a:p>
            <a:pPr marL="0" indent="0" algn="r" rtl="1">
              <a:buNone/>
            </a:pPr>
            <a:r>
              <a:rPr lang="he-IL" dirty="0" smtClean="0"/>
              <a:t>וכן לקלף </a:t>
            </a:r>
            <a:r>
              <a:rPr lang="he-IL" dirty="0"/>
              <a:t>דווקא סמוך לסעודה.</a:t>
            </a:r>
            <a:endParaRPr lang="en-US" dirty="0"/>
          </a:p>
        </p:txBody>
      </p:sp>
      <p:sp>
        <p:nvSpPr>
          <p:cNvPr id="3" name="כותרת 2"/>
          <p:cNvSpPr>
            <a:spLocks noGrp="1"/>
          </p:cNvSpPr>
          <p:nvPr>
            <p:ph type="title"/>
          </p:nvPr>
        </p:nvSpPr>
        <p:spPr/>
        <p:txBody>
          <a:bodyPr>
            <a:normAutofit fontScale="90000"/>
          </a:bodyPr>
          <a:lstStyle/>
          <a:p>
            <a:r>
              <a:rPr lang="he-IL" dirty="0"/>
              <a:t>קילוף קליפה שרוב בני אדם אוכלים אותה</a:t>
            </a:r>
            <a:br>
              <a:rPr lang="he-IL" dirty="0"/>
            </a:br>
            <a:r>
              <a:rPr lang="he-IL" dirty="0"/>
              <a:t>(דעת </a:t>
            </a:r>
            <a:r>
              <a:rPr lang="he-IL" dirty="0" smtClean="0"/>
              <a:t>המחמירים)</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65" t="13740" r="24234" b="10695"/>
          <a:stretch/>
        </p:blipFill>
        <p:spPr bwMode="auto">
          <a:xfrm>
            <a:off x="3951514" y="4419600"/>
            <a:ext cx="1328057" cy="1317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09800" y="5736771"/>
            <a:ext cx="4495800" cy="1015663"/>
          </a:xfrm>
          <a:prstGeom prst="rect">
            <a:avLst/>
          </a:prstGeom>
          <a:noFill/>
        </p:spPr>
        <p:txBody>
          <a:bodyPr wrap="square" rtlCol="0">
            <a:spAutoFit/>
          </a:bodyPr>
          <a:lstStyle/>
          <a:p>
            <a:pPr algn="ctr"/>
            <a:r>
              <a:rPr lang="he-IL" sz="2000" dirty="0" smtClean="0"/>
              <a:t>לפי דעת המחמירים </a:t>
            </a:r>
          </a:p>
          <a:p>
            <a:pPr algn="ctr"/>
            <a:r>
              <a:rPr lang="he-IL" sz="2000" dirty="0" smtClean="0">
                <a:solidFill>
                  <a:srgbClr val="FF0000"/>
                </a:solidFill>
              </a:rPr>
              <a:t>אסור</a:t>
            </a:r>
            <a:r>
              <a:rPr lang="he-IL" sz="2000" dirty="0" smtClean="0"/>
              <a:t> לקלף את התפוח עם מקלף בשבת, </a:t>
            </a:r>
            <a:r>
              <a:rPr lang="he-IL" sz="2000" dirty="0" smtClean="0">
                <a:solidFill>
                  <a:srgbClr val="00B050"/>
                </a:solidFill>
              </a:rPr>
              <a:t>ומותר</a:t>
            </a:r>
            <a:r>
              <a:rPr lang="he-IL" sz="2000" dirty="0" smtClean="0"/>
              <a:t> לקלפו </a:t>
            </a:r>
            <a:r>
              <a:rPr lang="he-IL" sz="2000" dirty="0"/>
              <a:t>ב</a:t>
            </a:r>
            <a:r>
              <a:rPr lang="he-IL" sz="2000" dirty="0" smtClean="0"/>
              <a:t>סכין.</a:t>
            </a:r>
            <a:endParaRPr lang="en-US" sz="2000" dirty="0"/>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889" t="12158" r="24825" b="5556"/>
          <a:stretch/>
        </p:blipFill>
        <p:spPr bwMode="auto">
          <a:xfrm rot="16200000">
            <a:off x="6917874" y="4196442"/>
            <a:ext cx="1077686" cy="176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24" t="39774" r="6606" b="43384"/>
          <a:stretch/>
        </p:blipFill>
        <p:spPr bwMode="auto">
          <a:xfrm rot="20480519">
            <a:off x="381000" y="4925785"/>
            <a:ext cx="2155371"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מחבר ישר 5"/>
          <p:cNvCxnSpPr/>
          <p:nvPr/>
        </p:nvCxnSpPr>
        <p:spPr>
          <a:xfrm>
            <a:off x="6705600" y="4419600"/>
            <a:ext cx="1371600" cy="1197428"/>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מחבר ישר 7"/>
          <p:cNvCxnSpPr/>
          <p:nvPr/>
        </p:nvCxnSpPr>
        <p:spPr>
          <a:xfrm flipH="1">
            <a:off x="6705600" y="4449883"/>
            <a:ext cx="1502229" cy="1167145"/>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9359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3.7037E-6 L 0.25833 0.00463 L 0.29166 -0.03496 L 0.25833 0.00138 L 0.28819 -0.03496 L 0.25729 0.00949 L 0.30121 -0.04306 L 0.25955 0.00463 L 1.11111E-6 3.7037E-6 Z " pathEditMode="relative" ptsTypes="AAAAAAAAA">
                                      <p:cBhvr>
                                        <p:cTn id="6" dur="3750" fill="hold"/>
                                        <p:tgtEl>
                                          <p:spTgt spid="10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533401" y="1676400"/>
            <a:ext cx="8001000" cy="4449763"/>
          </a:xfrm>
        </p:spPr>
        <p:txBody>
          <a:bodyPr>
            <a:normAutofit/>
          </a:bodyPr>
          <a:lstStyle/>
          <a:p>
            <a:pPr marL="0" indent="0" algn="ctr">
              <a:buNone/>
            </a:pPr>
            <a:endParaRPr lang="he-IL" sz="4800" dirty="0" smtClean="0"/>
          </a:p>
          <a:p>
            <a:pPr marL="0" indent="0" algn="ctr">
              <a:buNone/>
            </a:pPr>
            <a:r>
              <a:rPr lang="he-IL" sz="4800" dirty="0" smtClean="0"/>
              <a:t>הסוף!</a:t>
            </a:r>
          </a:p>
          <a:p>
            <a:pPr marL="0" indent="0" algn="ctr">
              <a:buNone/>
            </a:pPr>
            <a:r>
              <a:rPr lang="he-IL" sz="4800" dirty="0" smtClean="0"/>
              <a:t>תודה שצפיתם!</a:t>
            </a:r>
          </a:p>
          <a:p>
            <a:pPr marL="0" indent="0" algn="ctr">
              <a:buNone/>
            </a:pPr>
            <a:endParaRPr lang="he-IL" dirty="0"/>
          </a:p>
          <a:p>
            <a:pPr marL="0" indent="0" algn="l" rtl="1">
              <a:buNone/>
            </a:pPr>
            <a:endParaRPr lang="he-IL" dirty="0" smtClean="0"/>
          </a:p>
        </p:txBody>
      </p:sp>
      <p:sp>
        <p:nvSpPr>
          <p:cNvPr id="3" name="TextBox 2"/>
          <p:cNvSpPr txBox="1"/>
          <p:nvPr/>
        </p:nvSpPr>
        <p:spPr>
          <a:xfrm>
            <a:off x="48816" y="6474822"/>
            <a:ext cx="3456384" cy="338554"/>
          </a:xfrm>
          <a:prstGeom prst="rect">
            <a:avLst/>
          </a:prstGeom>
          <a:noFill/>
        </p:spPr>
        <p:txBody>
          <a:bodyPr wrap="square" rtlCol="1">
            <a:spAutoFit/>
          </a:bodyPr>
          <a:lstStyle/>
          <a:p>
            <a:r>
              <a:rPr lang="he-IL" sz="1600" dirty="0" smtClean="0">
                <a:latin typeface=".David" panose="05000000000000000000" pitchFamily="2" charset="0"/>
                <a:cs typeface="David" panose="020E0502060401010101" pitchFamily="2" charset="-79"/>
              </a:rPr>
              <a:t>מתוך "מצגות תלמידים" - </a:t>
            </a:r>
            <a:r>
              <a:rPr lang="he-IL" sz="1600" dirty="0" smtClean="0">
                <a:latin typeface=".David" panose="05000000000000000000" pitchFamily="2" charset="0"/>
                <a:cs typeface="David" panose="020E0502060401010101" pitchFamily="2" charset="-79"/>
                <a:hlinkClick r:id="rId2"/>
              </a:rPr>
              <a:t>אתר חמדת ימים</a:t>
            </a:r>
            <a:endParaRPr lang="he-IL" sz="1600" dirty="0" smtClean="0">
              <a:latin typeface=".David" panose="05000000000000000000" pitchFamily="2" charset="0"/>
              <a:cs typeface="David" panose="020E0502060401010101" pitchFamily="2" charset="-79"/>
            </a:endParaRPr>
          </a:p>
        </p:txBody>
      </p:sp>
    </p:spTree>
    <p:extLst>
      <p:ext uri="{BB962C8B-B14F-4D97-AF65-F5344CB8AC3E}">
        <p14:creationId xmlns:p14="http://schemas.microsoft.com/office/powerpoint/2010/main" val="25975874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0" y="379095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כותרת 1"/>
          <p:cNvSpPr>
            <a:spLocks noGrp="1"/>
          </p:cNvSpPr>
          <p:nvPr>
            <p:ph type="title"/>
          </p:nvPr>
        </p:nvSpPr>
        <p:spPr/>
        <p:txBody>
          <a:bodyPr/>
          <a:lstStyle/>
          <a:p>
            <a:r>
              <a:rPr lang="he-IL" dirty="0" smtClean="0">
                <a:latin typeface="David" panose="020E0502060401010101" pitchFamily="34" charset="-79"/>
                <a:cs typeface="David" panose="020E0502060401010101" pitchFamily="34" charset="-79"/>
              </a:rPr>
              <a:t>דוגמאות</a:t>
            </a:r>
            <a:endParaRPr lang="en-US" dirty="0">
              <a:latin typeface="David" panose="020E0502060401010101" pitchFamily="34" charset="-79"/>
              <a:cs typeface="David" panose="020E0502060401010101" pitchFamily="34" charset="-79"/>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12" y="37338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57800" y="5638800"/>
            <a:ext cx="2895600" cy="646331"/>
          </a:xfrm>
          <a:prstGeom prst="rect">
            <a:avLst/>
          </a:prstGeom>
          <a:noFill/>
        </p:spPr>
        <p:txBody>
          <a:bodyPr wrap="square" rtlCol="0">
            <a:spAutoFit/>
          </a:bodyPr>
          <a:lstStyle/>
          <a:p>
            <a:pPr algn="ctr"/>
            <a:r>
              <a:rPr lang="he-IL" dirty="0" smtClean="0">
                <a:solidFill>
                  <a:srgbClr val="FF0000"/>
                </a:solidFill>
              </a:rPr>
              <a:t>אסור</a:t>
            </a:r>
            <a:r>
              <a:rPr lang="he-IL" dirty="0" smtClean="0"/>
              <a:t> להפריד את הירקות    בסלט בשבת</a:t>
            </a:r>
            <a:endParaRPr lang="en-US" dirty="0"/>
          </a:p>
        </p:txBody>
      </p:sp>
      <p:sp>
        <p:nvSpPr>
          <p:cNvPr id="5" name="TextBox 4"/>
          <p:cNvSpPr txBox="1"/>
          <p:nvPr/>
        </p:nvSpPr>
        <p:spPr>
          <a:xfrm>
            <a:off x="1309687" y="5638799"/>
            <a:ext cx="2438400" cy="646331"/>
          </a:xfrm>
          <a:prstGeom prst="rect">
            <a:avLst/>
          </a:prstGeom>
          <a:noFill/>
        </p:spPr>
        <p:txBody>
          <a:bodyPr wrap="square" rtlCol="0">
            <a:spAutoFit/>
          </a:bodyPr>
          <a:lstStyle/>
          <a:p>
            <a:pPr algn="ctr"/>
            <a:r>
              <a:rPr lang="he-IL" dirty="0" smtClean="0">
                <a:solidFill>
                  <a:srgbClr val="FF0000"/>
                </a:solidFill>
              </a:rPr>
              <a:t>אסור </a:t>
            </a:r>
            <a:r>
              <a:rPr lang="he-IL" dirty="0" smtClean="0"/>
              <a:t>למיין את הבגדים בשבת</a:t>
            </a:r>
            <a:endParaRPr lang="en-US" dirty="0"/>
          </a:p>
        </p:txBody>
      </p:sp>
    </p:spTree>
    <p:extLst>
      <p:ext uri="{BB962C8B-B14F-4D97-AF65-F5344CB8AC3E}">
        <p14:creationId xmlns:p14="http://schemas.microsoft.com/office/powerpoint/2010/main" val="418990095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lgn="r" rtl="1">
              <a:buNone/>
            </a:pPr>
            <a:r>
              <a:rPr lang="he-IL" sz="3200" dirty="0" smtClean="0">
                <a:latin typeface="David" pitchFamily="34" charset="-79"/>
                <a:cs typeface="David" pitchFamily="34" charset="-79"/>
              </a:rPr>
              <a:t>לברור כדרך </a:t>
            </a:r>
            <a:r>
              <a:rPr lang="he-IL" sz="3200" dirty="0">
                <a:latin typeface="David" pitchFamily="34" charset="-79"/>
                <a:cs typeface="David" pitchFamily="34" charset="-79"/>
              </a:rPr>
              <a:t>מלאכה - אסור </a:t>
            </a:r>
            <a:r>
              <a:rPr lang="he-IL" sz="3200" dirty="0" smtClean="0">
                <a:latin typeface="David" pitchFamily="34" charset="-79"/>
                <a:cs typeface="David" pitchFamily="34" charset="-79"/>
              </a:rPr>
              <a:t>מהתורה, </a:t>
            </a:r>
          </a:p>
          <a:p>
            <a:pPr marL="0" indent="0" algn="r" rtl="1">
              <a:buNone/>
            </a:pPr>
            <a:r>
              <a:rPr lang="he-IL" sz="3200" dirty="0" smtClean="0">
                <a:latin typeface="David" pitchFamily="34" charset="-79"/>
                <a:cs typeface="David" pitchFamily="34" charset="-79"/>
              </a:rPr>
              <a:t>ואם עושה זאת כדרך </a:t>
            </a:r>
            <a:r>
              <a:rPr lang="he-IL" sz="3200" dirty="0">
                <a:latin typeface="David" pitchFamily="34" charset="-79"/>
                <a:cs typeface="David" pitchFamily="34" charset="-79"/>
              </a:rPr>
              <a:t>אכילה - מותר לכתחילה.</a:t>
            </a:r>
            <a:endParaRPr lang="en-US" sz="3200" dirty="0">
              <a:latin typeface="David" pitchFamily="34" charset="-79"/>
              <a:cs typeface="David" pitchFamily="34" charset="-79"/>
            </a:endParaRPr>
          </a:p>
        </p:txBody>
      </p:sp>
      <p:sp>
        <p:nvSpPr>
          <p:cNvPr id="2" name="כותרת 1"/>
          <p:cNvSpPr>
            <a:spLocks noGrp="1"/>
          </p:cNvSpPr>
          <p:nvPr>
            <p:ph type="title"/>
          </p:nvPr>
        </p:nvSpPr>
        <p:spPr/>
        <p:txBody>
          <a:bodyPr>
            <a:normAutofit fontScale="90000"/>
          </a:bodyPr>
          <a:lstStyle/>
          <a:p>
            <a:r>
              <a:rPr lang="he-IL" dirty="0" smtClean="0">
                <a:latin typeface="David" panose="020E0502060401010101" pitchFamily="34" charset="-79"/>
                <a:cs typeface="David" panose="020E0502060401010101" pitchFamily="34" charset="-79"/>
              </a:rPr>
              <a:t>"דרך ברירה" לעומת "דרך אכילה" </a:t>
            </a:r>
            <a:r>
              <a:rPr lang="en-US" dirty="0" smtClean="0">
                <a:latin typeface="David" panose="020E0502060401010101" pitchFamily="34" charset="-79"/>
                <a:cs typeface="David" panose="020E0502060401010101" pitchFamily="34" charset="-79"/>
              </a:rPr>
              <a:t/>
            </a:r>
            <a:br>
              <a:rPr lang="en-US" dirty="0" smtClean="0">
                <a:latin typeface="David" panose="020E0502060401010101" pitchFamily="34" charset="-79"/>
                <a:cs typeface="David" panose="020E0502060401010101" pitchFamily="34" charset="-79"/>
              </a:rPr>
            </a:br>
            <a:endParaRPr lang="en-US"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88296644"/>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fontScale="92500" lnSpcReduction="10000"/>
          </a:bodyPr>
          <a:lstStyle/>
          <a:p>
            <a:pPr marL="0" indent="0" algn="r" rtl="1">
              <a:lnSpc>
                <a:spcPct val="150000"/>
              </a:lnSpc>
              <a:buNone/>
            </a:pPr>
            <a:r>
              <a:rPr lang="he-IL" sz="2400" dirty="0" smtClean="0">
                <a:latin typeface="David" panose="020E0502060401010101" pitchFamily="34" charset="-79"/>
                <a:cs typeface="David" panose="020E0502060401010101" pitchFamily="34" charset="-79"/>
              </a:rPr>
              <a:t>ישנם </a:t>
            </a:r>
            <a:r>
              <a:rPr lang="he-IL" sz="2400" dirty="0">
                <a:latin typeface="David" panose="020E0502060401010101" pitchFamily="34" charset="-79"/>
                <a:cs typeface="David" panose="020E0502060401010101" pitchFamily="34" charset="-79"/>
              </a:rPr>
              <a:t>שלושה תנאים המגדירים את הברירה כ"דרך אכילה", ואם אדם בורר באופן שמתקיימים שלושתם - הברירה מותרת. זאת משום שבאופן זה האדם אינו נראה כעושה מלאכתו </a:t>
            </a:r>
            <a:r>
              <a:rPr lang="he-IL" sz="2400" dirty="0" smtClean="0">
                <a:latin typeface="David" panose="020E0502060401010101" pitchFamily="34" charset="-79"/>
                <a:cs typeface="David" panose="020E0502060401010101" pitchFamily="34" charset="-79"/>
              </a:rPr>
              <a:t>אלא דומה הדבר לאדם שבורר לעצמו את הנחוץ לו – לאכילתו, או לשימושו המיידי, ולא למלאכה. </a:t>
            </a:r>
          </a:p>
          <a:p>
            <a:pPr marL="0" indent="0" algn="r" rtl="1">
              <a:lnSpc>
                <a:spcPct val="150000"/>
              </a:lnSpc>
              <a:buNone/>
            </a:pPr>
            <a:r>
              <a:rPr lang="he-IL" sz="2400" u="sng" dirty="0" smtClean="0">
                <a:latin typeface="David" panose="020E0502060401010101" pitchFamily="34" charset="-79"/>
                <a:cs typeface="David" panose="020E0502060401010101" pitchFamily="34" charset="-79"/>
              </a:rPr>
              <a:t>התנאים:</a:t>
            </a:r>
            <a:endParaRPr lang="en-US" sz="2400" u="sng" dirty="0" smtClean="0">
              <a:latin typeface="David" panose="020E0502060401010101" pitchFamily="34" charset="-79"/>
              <a:cs typeface="David" panose="020E0502060401010101" pitchFamily="34" charset="-79"/>
            </a:endParaRPr>
          </a:p>
          <a:p>
            <a:pPr algn="r" rtl="1">
              <a:buFont typeface="+mj-lt"/>
              <a:buAutoNum type="arabicPeriod"/>
            </a:pPr>
            <a:r>
              <a:rPr lang="he-IL" sz="1800" b="1" dirty="0">
                <a:latin typeface="David" panose="020E0502060401010101" pitchFamily="34" charset="-79"/>
                <a:cs typeface="David" panose="020E0502060401010101" pitchFamily="34" charset="-79"/>
              </a:rPr>
              <a:t>צריך להוציא את האוכל מתוך הפסולת, </a:t>
            </a:r>
            <a:r>
              <a:rPr lang="he-IL" sz="1800" b="1" dirty="0" smtClean="0">
                <a:latin typeface="David" panose="020E0502060401010101" pitchFamily="34" charset="-79"/>
                <a:cs typeface="David" panose="020E0502060401010101" pitchFamily="34" charset="-79"/>
              </a:rPr>
              <a:t>ולא </a:t>
            </a:r>
            <a:r>
              <a:rPr lang="he-IL" sz="1800" b="1" dirty="0">
                <a:latin typeface="David" panose="020E0502060401010101" pitchFamily="34" charset="-79"/>
                <a:cs typeface="David" panose="020E0502060401010101" pitchFamily="34" charset="-79"/>
              </a:rPr>
              <a:t>להוציא את הפסולת מתוך האוכל</a:t>
            </a:r>
            <a:r>
              <a:rPr lang="he-IL" sz="1800" b="1" dirty="0" smtClean="0">
                <a:latin typeface="David" panose="020E0502060401010101" pitchFamily="34" charset="-79"/>
                <a:cs typeface="David" panose="020E0502060401010101" pitchFamily="34" charset="-79"/>
              </a:rPr>
              <a:t>.</a:t>
            </a:r>
            <a:endParaRPr lang="en-US" sz="1800" dirty="0" smtClean="0">
              <a:latin typeface="David" panose="020E0502060401010101" pitchFamily="34" charset="-79"/>
              <a:cs typeface="David" panose="020E0502060401010101" pitchFamily="34" charset="-79"/>
            </a:endParaRPr>
          </a:p>
          <a:p>
            <a:pPr algn="r" rtl="1">
              <a:buFont typeface="+mj-lt"/>
              <a:buAutoNum type="arabicPeriod"/>
            </a:pPr>
            <a:r>
              <a:rPr lang="he-IL" sz="1800" b="1" dirty="0" smtClean="0">
                <a:latin typeface="David" panose="020E0502060401010101" pitchFamily="34" charset="-79"/>
                <a:cs typeface="David" panose="020E0502060401010101" pitchFamily="34" charset="-79"/>
              </a:rPr>
              <a:t>צריך לברור ביד, ולא בעזרת כלי.</a:t>
            </a:r>
            <a:endParaRPr lang="en-US" sz="1800" dirty="0" smtClean="0">
              <a:latin typeface="David" panose="020E0502060401010101" pitchFamily="34" charset="-79"/>
              <a:cs typeface="David" panose="020E0502060401010101" pitchFamily="34" charset="-79"/>
            </a:endParaRPr>
          </a:p>
          <a:p>
            <a:pPr algn="r" rtl="1">
              <a:buFont typeface="+mj-lt"/>
              <a:buAutoNum type="arabicPeriod"/>
            </a:pPr>
            <a:r>
              <a:rPr lang="he-IL" sz="1800" b="1" dirty="0" smtClean="0">
                <a:latin typeface="David" panose="020E0502060401010101" pitchFamily="34" charset="-79"/>
                <a:cs typeface="David" panose="020E0502060401010101" pitchFamily="34" charset="-79"/>
              </a:rPr>
              <a:t>צריך שהברירה תהיה לצורך שימוש מיידי, ולא </a:t>
            </a:r>
            <a:r>
              <a:rPr lang="he-IL" sz="1800" b="1" dirty="0">
                <a:latin typeface="David" panose="020E0502060401010101" pitchFamily="34" charset="-79"/>
                <a:cs typeface="David" panose="020E0502060401010101" pitchFamily="34" charset="-79"/>
              </a:rPr>
              <a:t>לברור על מנת להשתמש בזה לאחר </a:t>
            </a:r>
            <a:r>
              <a:rPr lang="he-IL" sz="1800" b="1" dirty="0" smtClean="0">
                <a:latin typeface="David" panose="020E0502060401010101" pitchFamily="34" charset="-79"/>
                <a:cs typeface="David" panose="020E0502060401010101" pitchFamily="34" charset="-79"/>
              </a:rPr>
              <a:t>זמן. </a:t>
            </a:r>
            <a:endParaRPr lang="en-US" sz="1800" dirty="0">
              <a:latin typeface="David" panose="020E0502060401010101" pitchFamily="34" charset="-79"/>
              <a:cs typeface="David" panose="020E0502060401010101" pitchFamily="34" charset="-79"/>
            </a:endParaRPr>
          </a:p>
        </p:txBody>
      </p:sp>
      <p:sp>
        <p:nvSpPr>
          <p:cNvPr id="2" name="כותרת 1"/>
          <p:cNvSpPr>
            <a:spLocks noGrp="1"/>
          </p:cNvSpPr>
          <p:nvPr>
            <p:ph type="title"/>
          </p:nvPr>
        </p:nvSpPr>
        <p:spPr/>
        <p:txBody>
          <a:bodyPr>
            <a:normAutofit fontScale="90000"/>
          </a:bodyPr>
          <a:lstStyle/>
          <a:p>
            <a:r>
              <a:rPr lang="he-IL" dirty="0" smtClean="0">
                <a:latin typeface="David" panose="020E0502060401010101" pitchFamily="34" charset="-79"/>
                <a:cs typeface="David" panose="020E0502060401010101" pitchFamily="34" charset="-79"/>
              </a:rPr>
              <a:t>מהי "דרך אכילה" </a:t>
            </a:r>
            <a:r>
              <a:rPr lang="en-US" dirty="0" smtClean="0">
                <a:latin typeface="David" panose="020E0502060401010101" pitchFamily="34" charset="-79"/>
                <a:cs typeface="David" panose="020E0502060401010101" pitchFamily="34" charset="-79"/>
              </a:rPr>
              <a:t/>
            </a:r>
            <a:br>
              <a:rPr lang="en-US" dirty="0" smtClean="0">
                <a:latin typeface="David" panose="020E0502060401010101" pitchFamily="34" charset="-79"/>
                <a:cs typeface="David" panose="020E0502060401010101" pitchFamily="34" charset="-79"/>
              </a:rPr>
            </a:br>
            <a:endParaRPr lang="en-US"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5566948"/>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66800" y="2633857"/>
            <a:ext cx="7408333" cy="3450696"/>
          </a:xfrm>
        </p:spPr>
        <p:txBody>
          <a:bodyPr/>
          <a:lstStyle/>
          <a:p>
            <a:pPr marL="0" indent="0" algn="r" rtl="1">
              <a:buNone/>
            </a:pPr>
            <a:r>
              <a:rPr lang="he-IL" dirty="0" smtClean="0">
                <a:latin typeface="David" panose="020E0502060401010101" pitchFamily="34" charset="-79"/>
                <a:cs typeface="David" panose="020E0502060401010101" pitchFamily="34" charset="-79"/>
              </a:rPr>
              <a:t>צריך להוציא את האוכל מתוך הפסולת ולא את הפסולת מתוך האוכל.</a:t>
            </a:r>
          </a:p>
          <a:p>
            <a:pPr marL="0" indent="0" algn="r" rtl="1">
              <a:buNone/>
            </a:pPr>
            <a:r>
              <a:rPr lang="he-IL" dirty="0" smtClean="0">
                <a:latin typeface="David" panose="020E0502060401010101" pitchFamily="34" charset="-79"/>
                <a:cs typeface="David" panose="020E0502060401010101" pitchFamily="34" charset="-79"/>
              </a:rPr>
              <a:t>"אוכל" הוא מה שהאדם רוצה לאכול עכשיו</a:t>
            </a:r>
            <a:r>
              <a:rPr lang="he-IL" dirty="0">
                <a:latin typeface="David" panose="020E0502060401010101" pitchFamily="34" charset="-79"/>
                <a:cs typeface="David" panose="020E0502060401010101" pitchFamily="34" charset="-79"/>
              </a:rPr>
              <a:t>,</a:t>
            </a:r>
            <a:endParaRPr lang="he-IL" dirty="0" smtClean="0">
              <a:latin typeface="David" panose="020E0502060401010101" pitchFamily="34" charset="-79"/>
              <a:cs typeface="David" panose="020E0502060401010101" pitchFamily="34" charset="-79"/>
            </a:endParaRPr>
          </a:p>
          <a:p>
            <a:pPr marL="0" indent="0" algn="r" rtl="1">
              <a:buNone/>
            </a:pPr>
            <a:r>
              <a:rPr lang="he-IL" dirty="0" smtClean="0">
                <a:latin typeface="David" panose="020E0502060401010101" pitchFamily="34" charset="-79"/>
                <a:cs typeface="David" panose="020E0502060401010101" pitchFamily="34" charset="-79"/>
              </a:rPr>
              <a:t>ובחפצים - מה שרוצה להשתמש בו עכשיו.</a:t>
            </a:r>
          </a:p>
          <a:p>
            <a:pPr marL="0" indent="0" algn="r">
              <a:buNone/>
            </a:pPr>
            <a:endParaRPr lang="he-IL" dirty="0">
              <a:latin typeface="David" panose="020E0502060401010101" pitchFamily="34" charset="-79"/>
              <a:cs typeface="David" panose="020E0502060401010101" pitchFamily="34" charset="-79"/>
            </a:endParaRPr>
          </a:p>
          <a:p>
            <a:pPr marL="0" indent="0" algn="r">
              <a:buNone/>
            </a:pPr>
            <a:endParaRPr lang="en-US" dirty="0">
              <a:latin typeface="David" panose="020E0502060401010101" pitchFamily="34" charset="-79"/>
              <a:cs typeface="David" panose="020E0502060401010101" pitchFamily="34" charset="-79"/>
            </a:endParaRPr>
          </a:p>
        </p:txBody>
      </p:sp>
      <p:sp>
        <p:nvSpPr>
          <p:cNvPr id="2" name="כותרת 1"/>
          <p:cNvSpPr>
            <a:spLocks noGrp="1"/>
          </p:cNvSpPr>
          <p:nvPr>
            <p:ph type="title"/>
          </p:nvPr>
        </p:nvSpPr>
        <p:spPr/>
        <p:txBody>
          <a:bodyPr/>
          <a:lstStyle/>
          <a:p>
            <a:r>
              <a:rPr lang="he-IL" dirty="0" smtClean="0">
                <a:latin typeface="David" panose="020E0502060401010101" pitchFamily="34" charset="-79"/>
                <a:cs typeface="David" panose="020E0502060401010101" pitchFamily="34" charset="-79"/>
              </a:rPr>
              <a:t>אוכל מתוך פסולת</a:t>
            </a:r>
            <a:endParaRPr lang="en-US" dirty="0">
              <a:latin typeface="David" panose="020E0502060401010101" pitchFamily="34" charset="-79"/>
              <a:cs typeface="David" panose="020E0502060401010101" pitchFamily="34" charset="-79"/>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8766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5410200"/>
            <a:ext cx="3733800" cy="707886"/>
          </a:xfrm>
          <a:prstGeom prst="rect">
            <a:avLst/>
          </a:prstGeom>
          <a:noFill/>
        </p:spPr>
        <p:txBody>
          <a:bodyPr wrap="square" rtlCol="0">
            <a:spAutoFit/>
          </a:bodyPr>
          <a:lstStyle/>
          <a:p>
            <a:pPr algn="ctr"/>
            <a:r>
              <a:rPr lang="he-IL" sz="2000" dirty="0" smtClean="0">
                <a:solidFill>
                  <a:srgbClr val="FF0000"/>
                </a:solidFill>
                <a:latin typeface="David" panose="020E0502060401010101" pitchFamily="34" charset="-79"/>
                <a:cs typeface="David" panose="020E0502060401010101" pitchFamily="34" charset="-79"/>
              </a:rPr>
              <a:t>אסור</a:t>
            </a:r>
            <a:r>
              <a:rPr lang="he-IL" sz="2000" dirty="0" smtClean="0">
                <a:latin typeface="David" panose="020E0502060401010101" pitchFamily="34" charset="-79"/>
                <a:cs typeface="David" panose="020E0502060401010101" pitchFamily="34" charset="-79"/>
              </a:rPr>
              <a:t> להוציא את הקליפות מהערמה.</a:t>
            </a:r>
          </a:p>
          <a:p>
            <a:pPr algn="ctr"/>
            <a:r>
              <a:rPr lang="he-IL" sz="2000" dirty="0" smtClean="0">
                <a:solidFill>
                  <a:srgbClr val="00B050"/>
                </a:solidFill>
                <a:latin typeface="David" panose="020E0502060401010101" pitchFamily="34" charset="-79"/>
                <a:cs typeface="David" panose="020E0502060401010101" pitchFamily="34" charset="-79"/>
              </a:rPr>
              <a:t>מותר</a:t>
            </a:r>
            <a:r>
              <a:rPr lang="he-IL" sz="2000" dirty="0" smtClean="0">
                <a:latin typeface="David" panose="020E0502060401010101" pitchFamily="34" charset="-79"/>
                <a:cs typeface="David" panose="020E0502060401010101" pitchFamily="34" charset="-79"/>
              </a:rPr>
              <a:t> להוציא את הבוטנים מהערמה</a:t>
            </a:r>
            <a:r>
              <a:rPr lang="he-IL" sz="2000" dirty="0" smtClean="0"/>
              <a:t>.</a:t>
            </a:r>
            <a:endParaRPr lang="en-US" sz="2000" dirty="0"/>
          </a:p>
        </p:txBody>
      </p:sp>
    </p:spTree>
    <p:extLst>
      <p:ext uri="{BB962C8B-B14F-4D97-AF65-F5344CB8AC3E}">
        <p14:creationId xmlns:p14="http://schemas.microsoft.com/office/powerpoint/2010/main" val="6497729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38200" y="2446058"/>
            <a:ext cx="7408333" cy="3450696"/>
          </a:xfrm>
        </p:spPr>
        <p:txBody>
          <a:bodyPr/>
          <a:lstStyle/>
          <a:p>
            <a:pPr marL="0" indent="0" algn="r">
              <a:buNone/>
            </a:pPr>
            <a:r>
              <a:rPr lang="he-IL" dirty="0" smtClean="0">
                <a:latin typeface="David" panose="020E0502060401010101" pitchFamily="34" charset="-79"/>
                <a:cs typeface="David" panose="020E0502060401010101" pitchFamily="34" charset="-79"/>
              </a:rPr>
              <a:t>אסור לברור בעזרת כלי, מותר לברור רק ביד.</a:t>
            </a:r>
          </a:p>
          <a:p>
            <a:pPr marL="0" indent="0" algn="just" rtl="1">
              <a:buNone/>
            </a:pPr>
            <a:r>
              <a:rPr lang="he-IL" dirty="0" smtClean="0">
                <a:latin typeface="David" panose="020E0502060401010101" pitchFamily="34" charset="-79"/>
                <a:cs typeface="David" panose="020E0502060401010101" pitchFamily="34" charset="-79"/>
              </a:rPr>
              <a:t>כלי אכילה (סכין, מזלג, כף) נחשבים יד כאשר הם מעין "הארכה" של היד, למשל כדי להגיע אל האוכל יותר בקלות או בלי להתלכלך. אבל אם משתמשים בהם למלאכה שאי אפשר לעשותה ביד, הם נחשבים לכלי ואין זו דרך אכילה.</a:t>
            </a:r>
            <a:endParaRPr lang="en-US" dirty="0">
              <a:latin typeface="David" panose="020E0502060401010101" pitchFamily="34" charset="-79"/>
              <a:cs typeface="David" panose="020E0502060401010101" pitchFamily="34" charset="-79"/>
            </a:endParaRPr>
          </a:p>
        </p:txBody>
      </p:sp>
      <p:sp>
        <p:nvSpPr>
          <p:cNvPr id="2" name="כותרת 1"/>
          <p:cNvSpPr>
            <a:spLocks noGrp="1"/>
          </p:cNvSpPr>
          <p:nvPr>
            <p:ph type="title"/>
          </p:nvPr>
        </p:nvSpPr>
        <p:spPr/>
        <p:txBody>
          <a:bodyPr/>
          <a:lstStyle/>
          <a:p>
            <a:r>
              <a:rPr lang="he-IL" dirty="0" smtClean="0">
                <a:latin typeface="David" panose="020E0502060401010101" pitchFamily="34" charset="-79"/>
                <a:cs typeface="David" panose="020E0502060401010101" pitchFamily="34" charset="-79"/>
              </a:rPr>
              <a:t>לברור ביד</a:t>
            </a:r>
            <a:endParaRPr lang="en-US" dirty="0">
              <a:latin typeface="David" panose="020E0502060401010101" pitchFamily="34" charset="-79"/>
              <a:cs typeface="David" panose="020E0502060401010101" pitchFamily="34" charset="-79"/>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448141"/>
            <a:ext cx="2590800" cy="1724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76800" y="6167735"/>
            <a:ext cx="3810000" cy="461665"/>
          </a:xfrm>
          <a:prstGeom prst="rect">
            <a:avLst/>
          </a:prstGeom>
          <a:noFill/>
        </p:spPr>
        <p:txBody>
          <a:bodyPr wrap="square" rtlCol="0">
            <a:spAutoFit/>
          </a:bodyPr>
          <a:lstStyle/>
          <a:p>
            <a:pPr algn="ctr"/>
            <a:r>
              <a:rPr lang="he-IL" sz="2400" dirty="0" smtClean="0">
                <a:solidFill>
                  <a:srgbClr val="00B050"/>
                </a:solidFill>
                <a:latin typeface="David" panose="020E0502060401010101" pitchFamily="34" charset="-79"/>
                <a:cs typeface="David" panose="020E0502060401010101" pitchFamily="34" charset="-79"/>
              </a:rPr>
              <a:t>מותר</a:t>
            </a:r>
            <a:r>
              <a:rPr lang="he-IL" sz="2400" dirty="0" smtClean="0">
                <a:latin typeface="David" panose="020E0502060401010101" pitchFamily="34" charset="-79"/>
                <a:cs typeface="David" panose="020E0502060401010101" pitchFamily="34" charset="-79"/>
              </a:rPr>
              <a:t> לברור בעזרת המזלג</a:t>
            </a:r>
            <a:endParaRPr lang="en-US" sz="2400" dirty="0">
              <a:latin typeface="David" panose="020E0502060401010101" pitchFamily="34" charset="-79"/>
              <a:cs typeface="David" panose="020E0502060401010101" pitchFamily="34" charset="-79"/>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171406"/>
            <a:ext cx="259080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90600" y="5562600"/>
            <a:ext cx="2438400" cy="830997"/>
          </a:xfrm>
          <a:prstGeom prst="rect">
            <a:avLst/>
          </a:prstGeom>
          <a:noFill/>
        </p:spPr>
        <p:txBody>
          <a:bodyPr wrap="square" rtlCol="0">
            <a:spAutoFit/>
          </a:bodyPr>
          <a:lstStyle/>
          <a:p>
            <a:pPr algn="ctr"/>
            <a:r>
              <a:rPr lang="he-IL" sz="2400" dirty="0" smtClean="0">
                <a:solidFill>
                  <a:srgbClr val="FF0000"/>
                </a:solidFill>
              </a:rPr>
              <a:t>אסור </a:t>
            </a:r>
            <a:r>
              <a:rPr lang="he-IL" sz="2400" dirty="0" smtClean="0"/>
              <a:t>לברור בעזרת מסננת</a:t>
            </a:r>
            <a:endParaRPr lang="en-US" sz="2400" dirty="0">
              <a:solidFill>
                <a:srgbClr val="FF0000"/>
              </a:solidFill>
            </a:endParaRPr>
          </a:p>
        </p:txBody>
      </p:sp>
    </p:spTree>
    <p:extLst>
      <p:ext uri="{BB962C8B-B14F-4D97-AF65-F5344CB8AC3E}">
        <p14:creationId xmlns:p14="http://schemas.microsoft.com/office/powerpoint/2010/main" val="874535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pPr marL="0" indent="0" algn="r" rtl="1">
              <a:buNone/>
            </a:pPr>
            <a:r>
              <a:rPr lang="he-IL" dirty="0">
                <a:latin typeface="David" panose="020E0502060401010101" pitchFamily="34" charset="-79"/>
                <a:cs typeface="David" panose="020E0502060401010101" pitchFamily="34" charset="-79"/>
              </a:rPr>
              <a:t>צריך שהברירה תהיה לצורך שימוש מיידי, </a:t>
            </a:r>
            <a:r>
              <a:rPr lang="he-IL" dirty="0" smtClean="0">
                <a:latin typeface="David" panose="020E0502060401010101" pitchFamily="34" charset="-79"/>
                <a:cs typeface="David" panose="020E0502060401010101" pitchFamily="34" charset="-79"/>
              </a:rPr>
              <a:t>ואין </a:t>
            </a:r>
            <a:r>
              <a:rPr lang="he-IL" dirty="0">
                <a:latin typeface="David" panose="020E0502060401010101" pitchFamily="34" charset="-79"/>
                <a:cs typeface="David" panose="020E0502060401010101" pitchFamily="34" charset="-79"/>
              </a:rPr>
              <a:t>לברור על מנת להשתמש בזה לאחר זמן. </a:t>
            </a:r>
            <a:endParaRPr lang="he-IL" dirty="0" smtClean="0">
              <a:latin typeface="David" panose="020E0502060401010101" pitchFamily="34" charset="-79"/>
              <a:cs typeface="David" panose="020E0502060401010101" pitchFamily="34" charset="-79"/>
            </a:endParaRPr>
          </a:p>
          <a:p>
            <a:pPr marL="0" indent="0" algn="r" rtl="1">
              <a:buNone/>
            </a:pPr>
            <a:r>
              <a:rPr lang="he-IL" dirty="0" smtClean="0">
                <a:latin typeface="David" panose="020E0502060401010101" pitchFamily="34" charset="-79"/>
                <a:cs typeface="David" panose="020E0502060401010101" pitchFamily="34" charset="-79"/>
              </a:rPr>
              <a:t>סמוך לסעודה = שיעור הזמן שבו רגילים לעסוק בהכנות לארוחה.</a:t>
            </a:r>
          </a:p>
          <a:p>
            <a:pPr marL="0" indent="0" algn="r" rtl="1">
              <a:buNone/>
            </a:pPr>
            <a:endParaRPr lang="he-IL" dirty="0" smtClean="0">
              <a:latin typeface="David" panose="020E0502060401010101" pitchFamily="34" charset="-79"/>
              <a:cs typeface="David" panose="020E0502060401010101" pitchFamily="34" charset="-79"/>
            </a:endParaRPr>
          </a:p>
          <a:p>
            <a:pPr marL="0" indent="0" algn="r" rtl="1">
              <a:buNone/>
            </a:pPr>
            <a:endParaRPr lang="en-US" dirty="0">
              <a:latin typeface="David" panose="020E0502060401010101" pitchFamily="34" charset="-79"/>
              <a:cs typeface="David" panose="020E0502060401010101" pitchFamily="34" charset="-79"/>
            </a:endParaRPr>
          </a:p>
        </p:txBody>
      </p:sp>
      <p:sp>
        <p:nvSpPr>
          <p:cNvPr id="3" name="כותרת 2"/>
          <p:cNvSpPr>
            <a:spLocks noGrp="1"/>
          </p:cNvSpPr>
          <p:nvPr>
            <p:ph type="title"/>
          </p:nvPr>
        </p:nvSpPr>
        <p:spPr/>
        <p:txBody>
          <a:bodyPr/>
          <a:lstStyle/>
          <a:p>
            <a:r>
              <a:rPr lang="he-IL" dirty="0">
                <a:latin typeface="David" panose="020E0502060401010101" pitchFamily="34" charset="-79"/>
                <a:cs typeface="David" panose="020E0502060401010101" pitchFamily="34" charset="-79"/>
              </a:rPr>
              <a:t>שימוש מיידי</a:t>
            </a:r>
            <a:endParaRPr lang="en-US"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2036844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3400" y="1600200"/>
            <a:ext cx="8229600" cy="4525963"/>
          </a:xfrm>
        </p:spPr>
        <p:txBody>
          <a:bodyPr>
            <a:normAutofit fontScale="92500" lnSpcReduction="20000"/>
          </a:bodyPr>
          <a:lstStyle/>
          <a:p>
            <a:pPr marL="0" indent="0" algn="r" rtl="1">
              <a:buNone/>
            </a:pPr>
            <a:endParaRPr lang="he-IL" sz="2800" dirty="0" smtClean="0">
              <a:latin typeface="David" panose="020E0502060401010101" pitchFamily="34" charset="-79"/>
              <a:cs typeface="David" panose="020E0502060401010101" pitchFamily="34" charset="-79"/>
            </a:endParaRPr>
          </a:p>
          <a:p>
            <a:pPr marL="0" indent="0" algn="r" rtl="1">
              <a:buNone/>
            </a:pPr>
            <a:r>
              <a:rPr lang="he-IL" sz="2800" dirty="0" smtClean="0">
                <a:latin typeface="David" panose="020E0502060401010101" pitchFamily="34" charset="-79"/>
                <a:cs typeface="David" panose="020E0502060401010101" pitchFamily="34" charset="-79"/>
              </a:rPr>
              <a:t>              </a:t>
            </a:r>
            <a:endParaRPr lang="en-US" sz="2800" dirty="0">
              <a:latin typeface="David" panose="020E0502060401010101" pitchFamily="34" charset="-79"/>
              <a:cs typeface="David" panose="020E0502060401010101" pitchFamily="34" charset="-79"/>
            </a:endParaRPr>
          </a:p>
          <a:p>
            <a:pPr marL="0" indent="0" algn="just" rtl="1">
              <a:buNone/>
            </a:pPr>
            <a:r>
              <a:rPr lang="he-IL" sz="2800" dirty="0">
                <a:latin typeface="David" panose="020E0502060401010101" pitchFamily="34" charset="-79"/>
                <a:cs typeface="David" panose="020E0502060401010101" pitchFamily="34" charset="-79"/>
              </a:rPr>
              <a:t>כאשר כל שלושת התנאים </a:t>
            </a:r>
            <a:r>
              <a:rPr lang="he-IL" sz="2800" dirty="0" smtClean="0">
                <a:latin typeface="David" panose="020E0502060401010101" pitchFamily="34" charset="-79"/>
                <a:cs typeface="David" panose="020E0502060401010101" pitchFamily="34" charset="-79"/>
              </a:rPr>
              <a:t>מתקיימים, </a:t>
            </a:r>
            <a:r>
              <a:rPr lang="he-IL" sz="2800" dirty="0">
                <a:latin typeface="David" panose="020E0502060401010101" pitchFamily="34" charset="-79"/>
                <a:cs typeface="David" panose="020E0502060401010101" pitchFamily="34" charset="-79"/>
              </a:rPr>
              <a:t>אין זו "דרך </a:t>
            </a:r>
            <a:r>
              <a:rPr lang="he-IL" sz="2800" dirty="0" smtClean="0">
                <a:latin typeface="David" panose="020E0502060401010101" pitchFamily="34" charset="-79"/>
                <a:cs typeface="David" panose="020E0502060401010101" pitchFamily="34" charset="-79"/>
              </a:rPr>
              <a:t>ברירה" אלא  </a:t>
            </a:r>
            <a:r>
              <a:rPr lang="he-IL" sz="2800" dirty="0">
                <a:latin typeface="David" panose="020E0502060401010101" pitchFamily="34" charset="-79"/>
                <a:cs typeface="David" panose="020E0502060401010101" pitchFamily="34" charset="-79"/>
              </a:rPr>
              <a:t>חלק מפעולת האכילה, ולכן מותר להפריד באופן זה </a:t>
            </a:r>
            <a:r>
              <a:rPr lang="he-IL" sz="2800" dirty="0" smtClean="0">
                <a:latin typeface="David" panose="020E0502060401010101" pitchFamily="34" charset="-79"/>
                <a:cs typeface="David" panose="020E0502060401010101" pitchFamily="34" charset="-79"/>
              </a:rPr>
              <a:t>בין מאכלים </a:t>
            </a:r>
            <a:r>
              <a:rPr lang="he-IL" sz="2800" dirty="0">
                <a:latin typeface="David" panose="020E0502060401010101" pitchFamily="34" charset="-79"/>
                <a:cs typeface="David" panose="020E0502060401010101" pitchFamily="34" charset="-79"/>
              </a:rPr>
              <a:t>או חפצים שונים המעורבים </a:t>
            </a:r>
            <a:r>
              <a:rPr lang="he-IL" sz="2800" dirty="0" smtClean="0">
                <a:latin typeface="David" panose="020E0502060401010101" pitchFamily="34" charset="-79"/>
                <a:cs typeface="David" panose="020E0502060401010101" pitchFamily="34" charset="-79"/>
              </a:rPr>
              <a:t>יחדיו.</a:t>
            </a:r>
          </a:p>
          <a:p>
            <a:pPr marL="0" indent="0" algn="ctr">
              <a:buNone/>
            </a:pPr>
            <a:r>
              <a:rPr lang="he-IL" sz="2800" dirty="0" smtClean="0">
                <a:latin typeface="David" panose="020E0502060401010101" pitchFamily="34" charset="-79"/>
                <a:cs typeface="David" panose="020E0502060401010101" pitchFamily="34" charset="-79"/>
              </a:rPr>
              <a:t>סימן:</a:t>
            </a:r>
          </a:p>
          <a:p>
            <a:pPr marL="0" indent="0" algn="ctr" rtl="1">
              <a:buNone/>
            </a:pPr>
            <a:r>
              <a:rPr lang="he-IL" sz="2800" b="1" dirty="0" smtClean="0">
                <a:latin typeface="David" panose="020E0502060401010101" pitchFamily="34" charset="-79"/>
                <a:cs typeface="David" panose="020E0502060401010101" pitchFamily="34" charset="-79"/>
              </a:rPr>
              <a:t>אוכל ביד ומיד!</a:t>
            </a:r>
          </a:p>
          <a:p>
            <a:pPr marL="0" indent="0" algn="r" rtl="1">
              <a:buNone/>
            </a:pPr>
            <a:r>
              <a:rPr lang="he-IL" sz="3600" b="1" dirty="0" smtClean="0">
                <a:latin typeface="David" panose="020E0502060401010101" pitchFamily="34" charset="-79"/>
                <a:cs typeface="David" panose="020E0502060401010101" pitchFamily="34" charset="-79"/>
              </a:rPr>
              <a:t>		אוכל</a:t>
            </a:r>
            <a:r>
              <a:rPr lang="he-IL" sz="2800" dirty="0" smtClean="0">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מתוך פסולת </a:t>
            </a:r>
          </a:p>
          <a:p>
            <a:pPr marL="0" indent="0" algn="r" rtl="1">
              <a:buNone/>
            </a:pPr>
            <a:r>
              <a:rPr lang="he-IL" sz="3600" b="1" dirty="0" smtClean="0">
                <a:latin typeface="David" panose="020E0502060401010101" pitchFamily="34" charset="-79"/>
                <a:cs typeface="David" panose="020E0502060401010101" pitchFamily="34" charset="-79"/>
              </a:rPr>
              <a:t>		ביד</a:t>
            </a:r>
            <a:r>
              <a:rPr lang="he-IL" sz="2800" dirty="0" smtClean="0">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ולא בכלי</a:t>
            </a:r>
          </a:p>
          <a:p>
            <a:pPr marL="0" indent="0" algn="r" rtl="1">
              <a:buNone/>
            </a:pPr>
            <a:r>
              <a:rPr lang="he-IL" sz="2000" dirty="0" smtClean="0">
                <a:latin typeface="David" panose="020E0502060401010101" pitchFamily="34" charset="-79"/>
                <a:cs typeface="David" panose="020E0502060401010101" pitchFamily="34" charset="-79"/>
              </a:rPr>
              <a:t> 		ו</a:t>
            </a:r>
            <a:r>
              <a:rPr lang="he-IL" sz="3600" b="1" dirty="0" smtClean="0">
                <a:latin typeface="David" panose="020E0502060401010101" pitchFamily="34" charset="-79"/>
                <a:cs typeface="David" panose="020E0502060401010101" pitchFamily="34" charset="-79"/>
              </a:rPr>
              <a:t>מיד</a:t>
            </a:r>
            <a:r>
              <a:rPr lang="he-IL" sz="2800" dirty="0" smtClean="0">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ולא לאחר זמן.</a:t>
            </a:r>
            <a:endParaRPr lang="en-US" sz="2800" dirty="0">
              <a:latin typeface="David" panose="020E0502060401010101" pitchFamily="34" charset="-79"/>
              <a:cs typeface="David" panose="020E0502060401010101" pitchFamily="34" charset="-79"/>
            </a:endParaRPr>
          </a:p>
        </p:txBody>
      </p:sp>
      <p:sp>
        <p:nvSpPr>
          <p:cNvPr id="2" name="כותרת 1"/>
          <p:cNvSpPr>
            <a:spLocks noGrp="1"/>
          </p:cNvSpPr>
          <p:nvPr>
            <p:ph type="title"/>
          </p:nvPr>
        </p:nvSpPr>
        <p:spPr/>
        <p:txBody>
          <a:bodyPr>
            <a:normAutofit/>
          </a:bodyPr>
          <a:lstStyle/>
          <a:p>
            <a:r>
              <a:rPr lang="he-IL" dirty="0" smtClean="0">
                <a:latin typeface="David" panose="020E0502060401010101" pitchFamily="34" charset="-79"/>
                <a:cs typeface="David" panose="020E0502060401010101" pitchFamily="34" charset="-79"/>
              </a:rPr>
              <a:t>דרך אכילה</a:t>
            </a:r>
            <a:endParaRPr lang="en-US"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218715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צורת גל">
  <a:themeElements>
    <a:clrScheme name="צורת גל">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צורת גל">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צורת גל">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2017</TotalTime>
  <Words>1237</Words>
  <Application>Microsoft Office PowerPoint</Application>
  <PresentationFormat>‫הצגה על המסך (4:3)</PresentationFormat>
  <Paragraphs>130</Paragraphs>
  <Slides>24</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24</vt:i4>
      </vt:variant>
    </vt:vector>
  </HeadingPairs>
  <TitlesOfParts>
    <vt:vector size="25" baseType="lpstr">
      <vt:lpstr>צורת גל</vt:lpstr>
      <vt:lpstr>מלאכת בורר</vt:lpstr>
      <vt:lpstr>הגדרת המלאכה</vt:lpstr>
      <vt:lpstr>דוגמאות</vt:lpstr>
      <vt:lpstr>"דרך ברירה" לעומת "דרך אכילה"  </vt:lpstr>
      <vt:lpstr>מהי "דרך אכילה"  </vt:lpstr>
      <vt:lpstr>אוכל מתוך פסולת</vt:lpstr>
      <vt:lpstr>לברור ביד</vt:lpstr>
      <vt:lpstr>שימוש מיידי</vt:lpstr>
      <vt:lpstr>דרך אכילה</vt:lpstr>
      <vt:lpstr>הוצאת פסולת עם מקצת אוכל</vt:lpstr>
      <vt:lpstr>הוצאת פסולת עם מקצת אוכל (המשך)</vt:lpstr>
      <vt:lpstr>איסור ברירה - דווקא מתוך תערובת</vt:lpstr>
      <vt:lpstr>דוגמה ראשונה:</vt:lpstr>
      <vt:lpstr>דוגמה שניה:</vt:lpstr>
      <vt:lpstr>דוגמה שלישית:</vt:lpstr>
      <vt:lpstr>דין מיון בשבת</vt:lpstr>
      <vt:lpstr>מדוע אסור למיין?</vt:lpstr>
      <vt:lpstr>מיון משחקים בשבת</vt:lpstr>
      <vt:lpstr>קילוף ירקות ופירות בשבת</vt:lpstr>
      <vt:lpstr>  קילוף ירקות ופירות בשבת - המשך</vt:lpstr>
      <vt:lpstr>קילוף קליפה שרוב בני אדם אינם אוכלים אותה  </vt:lpstr>
      <vt:lpstr>קילוף קליפה שרוב בני אדם אוכלים אותה</vt:lpstr>
      <vt:lpstr>קילוף קליפה שרוב בני אדם אוכלים אותה (דעת המחמירים)</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Eitan;brhv</dc:creator>
  <cp:lastModifiedBy>אמנון פרנקל</cp:lastModifiedBy>
  <cp:revision>79</cp:revision>
  <dcterms:created xsi:type="dcterms:W3CDTF">2016-04-01T12:58:27Z</dcterms:created>
  <dcterms:modified xsi:type="dcterms:W3CDTF">2016-05-20T12:50:32Z</dcterms:modified>
</cp:coreProperties>
</file>